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2A546B-578C-4EA6-9CC0-C0CE17E0FCFC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41ED65-C571-4417-BDF1-2216E4E4D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1AF94-1149-4174-9039-EA719820D7D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A0A00-BE08-40B2-83AA-CA85D7E31D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hyperlink" Target="http://img-fotki.yandex.ru/get/5407/goroshcko-tatjana.22/0_52b27_558f59a6_XL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User\&#1056;&#1072;&#1073;&#1086;&#1095;&#1080;&#1081;%20&#1089;&#1090;&#1086;&#1083;\&#1087;&#1090;&#1080;&#1094;&#1099;\Golosa-ptic-dyatel(muzofon.com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User\&#1056;&#1072;&#1073;&#1086;&#1095;&#1080;&#1081;%20&#1089;&#1090;&#1086;&#1083;\&#1087;&#1090;&#1080;&#1094;&#1099;\Golosa-ptic-dyatel(muzofon.com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User\&#1056;&#1072;&#1073;&#1086;&#1095;&#1080;&#1081;%20&#1089;&#1090;&#1086;&#1083;\&#1087;&#1090;&#1080;&#1094;&#1099;\Golosa-ptic-dyatel(muzofon.com).mp3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2" descr="D:\Оля\анимашки\птички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00063" y="5072063"/>
            <a:ext cx="2143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i-main-pic" descr="Картинка 190 из 608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286500" y="5143512"/>
            <a:ext cx="2857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9"/>
          <p:cNvSpPr>
            <a:spLocks noGrp="1"/>
          </p:cNvSpPr>
          <p:nvPr>
            <p:ph type="subTitle" idx="4294967295"/>
          </p:nvPr>
        </p:nvSpPr>
        <p:spPr>
          <a:xfrm>
            <a:off x="2357422" y="3068638"/>
            <a:ext cx="6072229" cy="350043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cs typeface="Arial" charset="0"/>
              </a:rPr>
              <a:t>Автор: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cs typeface="Arial" charset="0"/>
              </a:rPr>
              <a:t>Иванова Анастасия,</a:t>
            </a:r>
          </a:p>
          <a:p>
            <a:pPr marL="0" indent="0">
              <a:lnSpc>
                <a:spcPct val="90000"/>
              </a:lnSpc>
              <a:buFont typeface="Wingdings 2" pitchFamily="18" charset="2"/>
              <a:buNone/>
            </a:pPr>
            <a:r>
              <a:rPr lang="ru-RU" sz="2400" dirty="0" smtClean="0">
                <a:cs typeface="Arial" charset="0"/>
              </a:rPr>
              <a:t>ученица 2 класса «В»</a:t>
            </a:r>
            <a:endParaRPr lang="ru-RU" sz="2800" dirty="0" smtClean="0">
              <a:cs typeface="Arial" charset="0"/>
            </a:endParaRPr>
          </a:p>
        </p:txBody>
      </p:sp>
      <p:sp>
        <p:nvSpPr>
          <p:cNvPr id="29702" name="WordArt 11"/>
          <p:cNvSpPr>
            <a:spLocks noChangeArrowheads="1" noChangeShapeType="1" noTextEdit="1"/>
          </p:cNvSpPr>
          <p:nvPr/>
        </p:nvSpPr>
        <p:spPr bwMode="auto">
          <a:xfrm>
            <a:off x="250825" y="928671"/>
            <a:ext cx="8569325" cy="171451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514"/>
              </a:avLst>
            </a:prstTxWarp>
          </a:bodyPr>
          <a:lstStyle/>
          <a:p>
            <a:pPr algn="ctr"/>
            <a:r>
              <a:rPr lang="ru-RU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 и м у ю щ и е        п т и ц ы   </a:t>
            </a:r>
          </a:p>
          <a:p>
            <a:pPr algn="ctr"/>
            <a:r>
              <a:rPr lang="ru-RU" sz="3600" b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я т ел</a:t>
            </a:r>
            <a:endParaRPr lang="ru-RU" sz="3600" b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539750" y="620713"/>
            <a:ext cx="3859213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b="1">
                <a:solidFill>
                  <a:schemeClr val="folHlink"/>
                </a:solidFill>
              </a:rPr>
              <a:t>Чёрный жилет, </a:t>
            </a:r>
            <a:br>
              <a:rPr lang="ru-RU" sz="3200" b="1">
                <a:solidFill>
                  <a:schemeClr val="folHlink"/>
                </a:solidFill>
              </a:rPr>
            </a:br>
            <a:r>
              <a:rPr lang="ru-RU" sz="3200" b="1">
                <a:solidFill>
                  <a:schemeClr val="folHlink"/>
                </a:solidFill>
              </a:rPr>
              <a:t>Красный берет, </a:t>
            </a:r>
            <a:br>
              <a:rPr lang="ru-RU" sz="3200" b="1">
                <a:solidFill>
                  <a:schemeClr val="folHlink"/>
                </a:solidFill>
              </a:rPr>
            </a:br>
            <a:r>
              <a:rPr lang="ru-RU" sz="3200" b="1">
                <a:solidFill>
                  <a:schemeClr val="folHlink"/>
                </a:solidFill>
              </a:rPr>
              <a:t>Нос как топор, </a:t>
            </a:r>
            <a:br>
              <a:rPr lang="ru-RU" sz="3200" b="1">
                <a:solidFill>
                  <a:schemeClr val="folHlink"/>
                </a:solidFill>
              </a:rPr>
            </a:br>
            <a:r>
              <a:rPr lang="ru-RU" sz="3200" b="1">
                <a:solidFill>
                  <a:schemeClr val="folHlink"/>
                </a:solidFill>
              </a:rPr>
              <a:t>Хвост как упор. </a:t>
            </a:r>
          </a:p>
          <a:p>
            <a:r>
              <a:rPr lang="ru-RU" sz="3200" b="1">
                <a:solidFill>
                  <a:schemeClr val="folHlink"/>
                </a:solidFill>
              </a:rPr>
              <a:t>Всё время стучит,</a:t>
            </a:r>
          </a:p>
          <a:p>
            <a:r>
              <a:rPr lang="ru-RU" sz="3200" b="1">
                <a:solidFill>
                  <a:schemeClr val="folHlink"/>
                </a:solidFill>
              </a:rPr>
              <a:t>Деревья долбит,</a:t>
            </a:r>
          </a:p>
          <a:p>
            <a:r>
              <a:rPr lang="ru-RU" sz="3200" b="1">
                <a:solidFill>
                  <a:schemeClr val="folHlink"/>
                </a:solidFill>
              </a:rPr>
              <a:t>Но их не калечит, </a:t>
            </a:r>
          </a:p>
          <a:p>
            <a:r>
              <a:rPr lang="ru-RU" sz="3200" b="1">
                <a:solidFill>
                  <a:schemeClr val="folHlink"/>
                </a:solidFill>
              </a:rPr>
              <a:t>А только лечит.</a:t>
            </a:r>
            <a:br>
              <a:rPr lang="ru-RU" sz="3200" b="1">
                <a:solidFill>
                  <a:schemeClr val="folHlink"/>
                </a:solidFill>
              </a:rPr>
            </a:br>
            <a:r>
              <a:rPr lang="ru-RU" sz="3200" b="1">
                <a:solidFill>
                  <a:schemeClr val="folHlink"/>
                </a:solidFill>
              </a:rPr>
              <a:t/>
            </a:r>
            <a:br>
              <a:rPr lang="ru-RU" sz="3200" b="1">
                <a:solidFill>
                  <a:schemeClr val="folHlink"/>
                </a:solidFill>
              </a:rPr>
            </a:br>
            <a:endParaRPr lang="ru-RU" sz="3200" b="1">
              <a:solidFill>
                <a:schemeClr val="folHlink"/>
              </a:solidFill>
            </a:endParaRPr>
          </a:p>
        </p:txBody>
      </p:sp>
      <p:pic>
        <p:nvPicPr>
          <p:cNvPr id="30723" name="Picture 7" descr="i?id=419466924-29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661988"/>
            <a:ext cx="3960813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8"/>
          <p:cNvSpPr>
            <a:spLocks noChangeArrowheads="1"/>
          </p:cNvSpPr>
          <p:nvPr/>
        </p:nvSpPr>
        <p:spPr bwMode="auto">
          <a:xfrm>
            <a:off x="4140200" y="5040313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(</a:t>
            </a:r>
            <a:r>
              <a:rPr lang="ru-RU" sz="2400" b="1" i="1" u="sng">
                <a:solidFill>
                  <a:srgbClr val="FF0000"/>
                </a:solidFill>
              </a:rPr>
              <a:t>Дятел)</a:t>
            </a:r>
            <a:r>
              <a:rPr lang="ru-RU"/>
              <a:t> </a:t>
            </a:r>
          </a:p>
        </p:txBody>
      </p:sp>
      <p:pic>
        <p:nvPicPr>
          <p:cNvPr id="27654" name="Golosa-ptic-dyatel(muzofon.com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00113" y="55895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64" fill="hold"/>
                                        <p:tgtEl>
                                          <p:spTgt spid="276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11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7"/>
          <p:cNvSpPr>
            <a:spLocks noChangeArrowheads="1"/>
          </p:cNvSpPr>
          <p:nvPr/>
        </p:nvSpPr>
        <p:spPr bwMode="auto">
          <a:xfrm>
            <a:off x="-108520" y="7572"/>
            <a:ext cx="57610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dirty="0">
                <a:solidFill>
                  <a:schemeClr val="folHlink"/>
                </a:solidFill>
              </a:rPr>
              <a:t>Внешне дятла трудно спутать с какой-нибудь другой птицей. Вертикальная посадка на стволе дерева, перемещение прямо вверх по </a:t>
            </a:r>
            <a:r>
              <a:rPr lang="ru-RU" sz="2800" b="1" dirty="0" smtClean="0">
                <a:solidFill>
                  <a:schemeClr val="folHlink"/>
                </a:solidFill>
              </a:rPr>
              <a:t>стволу </a:t>
            </a:r>
            <a:r>
              <a:rPr lang="ru-RU" sz="2800" b="1" dirty="0">
                <a:solidFill>
                  <a:schemeClr val="folHlink"/>
                </a:solidFill>
              </a:rPr>
              <a:t>являются </a:t>
            </a:r>
            <a:r>
              <a:rPr lang="ru-RU" sz="2800" b="1" dirty="0" smtClean="0">
                <a:solidFill>
                  <a:schemeClr val="folHlink"/>
                </a:solidFill>
              </a:rPr>
              <a:t>его отличительными чертами </a:t>
            </a:r>
            <a:endParaRPr lang="ru-RU" sz="2800" b="1" dirty="0">
              <a:solidFill>
                <a:schemeClr val="folHlink"/>
              </a:solidFill>
            </a:endParaRPr>
          </a:p>
        </p:txBody>
      </p:sp>
      <p:pic>
        <p:nvPicPr>
          <p:cNvPr id="32771" name="Picture 9" descr="i?id=336594975-1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3317875"/>
            <a:ext cx="529272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Golosa-ptic-dyatel(muzofon.com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331913" y="52292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64" fill="hold"/>
                                        <p:tgtEl>
                                          <p:spTgt spid="297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0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2" descr="C:\Documents and Settings\Администратор\Мои документы\Мои рисунки\22360443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219075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3743325" y="549275"/>
            <a:ext cx="5400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solidFill>
                  <a:schemeClr val="folHlink"/>
                </a:solidFill>
              </a:rPr>
              <a:t>Дятла легко узнать и по </a:t>
            </a:r>
            <a:r>
              <a:rPr lang="ru-RU" sz="2400" b="1">
                <a:solidFill>
                  <a:srgbClr val="FF0000"/>
                </a:solidFill>
              </a:rPr>
              <a:t>красному </a:t>
            </a:r>
            <a:r>
              <a:rPr lang="ru-RU" sz="2400" b="1">
                <a:solidFill>
                  <a:schemeClr val="folHlink"/>
                </a:solidFill>
              </a:rPr>
              <a:t>беретику на головке и по </a:t>
            </a:r>
            <a:r>
              <a:rPr lang="ru-RU" sz="2400" b="1"/>
              <a:t>чёрному</a:t>
            </a:r>
            <a:r>
              <a:rPr lang="ru-RU" sz="2400" b="1">
                <a:solidFill>
                  <a:schemeClr val="folHlink"/>
                </a:solidFill>
              </a:rPr>
              <a:t> жилетику. У него есть </a:t>
            </a:r>
            <a:r>
              <a:rPr lang="ru-RU" sz="2400" b="1">
                <a:solidFill>
                  <a:srgbClr val="FF0000"/>
                </a:solidFill>
              </a:rPr>
              <a:t>красные</a:t>
            </a:r>
            <a:r>
              <a:rPr lang="ru-RU" sz="2400" b="1">
                <a:solidFill>
                  <a:schemeClr val="folHlink"/>
                </a:solidFill>
              </a:rPr>
              <a:t> штанишки, а грудка у дятла </a:t>
            </a:r>
            <a:r>
              <a:rPr lang="ru-RU" sz="2400" b="1" i="1" u="sng">
                <a:solidFill>
                  <a:schemeClr val="folHlink"/>
                </a:solidFill>
              </a:rPr>
              <a:t>беленькая</a:t>
            </a:r>
            <a:r>
              <a:rPr lang="ru-RU" sz="2400" b="1">
                <a:solidFill>
                  <a:schemeClr val="folHlink"/>
                </a:solidFill>
              </a:rPr>
              <a:t>. </a:t>
            </a:r>
          </a:p>
        </p:txBody>
      </p:sp>
      <p:pic>
        <p:nvPicPr>
          <p:cNvPr id="33796" name="Picture 8" descr="i?id=224494511-1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708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9"/>
          <p:cNvSpPr>
            <a:spLocks noChangeArrowheads="1"/>
          </p:cNvSpPr>
          <p:nvPr/>
        </p:nvSpPr>
        <p:spPr bwMode="auto">
          <a:xfrm>
            <a:off x="250825" y="4005263"/>
            <a:ext cx="44656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990000"/>
                </a:solidFill>
              </a:rPr>
              <a:t>Оказывается: </a:t>
            </a:r>
          </a:p>
          <a:p>
            <a:pPr algn="ctr"/>
            <a:r>
              <a:rPr lang="ru-RU" sz="2400" b="1" i="1">
                <a:solidFill>
                  <a:srgbClr val="660033"/>
                </a:solidFill>
              </a:rPr>
              <a:t> Самочки дятла «ходят без шапочки». </a:t>
            </a:r>
          </a:p>
          <a:p>
            <a:pPr algn="ctr"/>
            <a:r>
              <a:rPr lang="ru-RU" sz="2400" b="1" i="1">
                <a:solidFill>
                  <a:srgbClr val="660033"/>
                </a:solidFill>
              </a:rPr>
              <a:t>У них головка </a:t>
            </a:r>
            <a:r>
              <a:rPr lang="ru-RU" sz="2400" b="1" i="1"/>
              <a:t>чёрная.</a:t>
            </a:r>
          </a:p>
        </p:txBody>
      </p:sp>
      <p:pic>
        <p:nvPicPr>
          <p:cNvPr id="33798" name="Picture 10" descr="i?id=168899526-44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3" y="3030538"/>
            <a:ext cx="4643437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Golosa-ptic-dyatel(muzofon.com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55650" y="59499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64" fill="hold"/>
                                        <p:tgtEl>
                                          <p:spTgt spid="307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C:\Documents and Settings\Администратор\Мои документы\Мои рисунки\22360443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0"/>
            <a:ext cx="219075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1979613" y="3716338"/>
            <a:ext cx="4826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 </a:t>
            </a:r>
            <a:r>
              <a:rPr lang="ru-RU" sz="2800" b="1">
                <a:solidFill>
                  <a:srgbClr val="008000"/>
                </a:solidFill>
              </a:rPr>
              <a:t>У дятла острый длинный клюв, он им долбит дупла и щели. </a:t>
            </a:r>
          </a:p>
          <a:p>
            <a:r>
              <a:rPr lang="ru-RU" sz="2800" b="1">
                <a:solidFill>
                  <a:srgbClr val="008000"/>
                </a:solidFill>
              </a:rPr>
              <a:t>Так дятел выдалбливает из толщи древесины насекомых. </a:t>
            </a:r>
          </a:p>
        </p:txBody>
      </p:sp>
      <p:pic>
        <p:nvPicPr>
          <p:cNvPr id="34820" name="Picture 7" descr="i?id=460355864-22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6863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4422775" y="1376363"/>
            <a:ext cx="4581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/>
              <a:t> </a:t>
            </a:r>
            <a:r>
              <a:rPr lang="ru-RU" sz="2400" b="1" i="1">
                <a:solidFill>
                  <a:schemeClr val="folHlink"/>
                </a:solidFill>
              </a:rPr>
              <a:t>Я по дереву стучу,</a:t>
            </a:r>
          </a:p>
          <a:p>
            <a:pPr algn="ctr"/>
            <a:r>
              <a:rPr lang="ru-RU" sz="2400" b="1" i="1">
                <a:solidFill>
                  <a:schemeClr val="folHlink"/>
                </a:solidFill>
              </a:rPr>
              <a:t>Червячка добыть хочу,</a:t>
            </a:r>
          </a:p>
          <a:p>
            <a:pPr algn="ctr"/>
            <a:r>
              <a:rPr lang="ru-RU" sz="2400" b="1" i="1">
                <a:solidFill>
                  <a:schemeClr val="folHlink"/>
                </a:solidFill>
              </a:rPr>
              <a:t>Хоть он скрылся под корой,</a:t>
            </a:r>
          </a:p>
          <a:p>
            <a:pPr algn="ctr"/>
            <a:r>
              <a:rPr lang="ru-RU" sz="2400" b="1" i="1">
                <a:solidFill>
                  <a:schemeClr val="folHlink"/>
                </a:solidFill>
              </a:rPr>
              <a:t>Всё равно он будет мой.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323850" y="333375"/>
            <a:ext cx="3529013" cy="615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solidFill>
                  <a:schemeClr val="folHlink"/>
                </a:solidFill>
              </a:rPr>
              <a:t>А  еще у дятла особенный язык. </a:t>
            </a:r>
          </a:p>
          <a:p>
            <a:r>
              <a:rPr lang="ru-RU" sz="2000" b="1">
                <a:solidFill>
                  <a:schemeClr val="folHlink"/>
                </a:solidFill>
              </a:rPr>
              <a:t>Он очень длинный (язык у него больше головы!!! 13-15 см), гибкий, тонкий, с острым кончиком и очень клейкий. </a:t>
            </a:r>
          </a:p>
          <a:p>
            <a:r>
              <a:rPr lang="ru-RU" sz="2000" b="1">
                <a:solidFill>
                  <a:schemeClr val="folHlink"/>
                </a:solidFill>
              </a:rPr>
              <a:t>Языком он достает насекомых из-под коры деревьев и этим спасает деревья от гибели.</a:t>
            </a:r>
          </a:p>
          <a:p>
            <a:r>
              <a:rPr lang="ru-RU" sz="2000" b="1">
                <a:solidFill>
                  <a:schemeClr val="folHlink"/>
                </a:solidFill>
              </a:rPr>
              <a:t>Поэтому дятла называют «лесной доктор». </a:t>
            </a:r>
          </a:p>
          <a:p>
            <a:r>
              <a:rPr lang="ru-RU" sz="2000" b="1">
                <a:solidFill>
                  <a:schemeClr val="folHlink"/>
                </a:solidFill>
              </a:rPr>
              <a:t>Когда дятел долбит клювом деревья, он упирается на свой хвост. И поэтому хвост у него</a:t>
            </a:r>
            <a:endParaRPr lang="en-US" sz="2000" b="1">
              <a:solidFill>
                <a:schemeClr val="folHlink"/>
              </a:solidFill>
            </a:endParaRPr>
          </a:p>
          <a:p>
            <a:r>
              <a:rPr lang="ru-RU" sz="2000" b="1">
                <a:solidFill>
                  <a:schemeClr val="folHlink"/>
                </a:solidFill>
              </a:rPr>
              <a:t> очень сильный. </a:t>
            </a:r>
            <a:endParaRPr lang="en-US" sz="2000" b="1">
              <a:solidFill>
                <a:schemeClr val="folHlink"/>
              </a:solidFill>
            </a:endParaRPr>
          </a:p>
          <a:p>
            <a:endParaRPr lang="en-US" sz="2000" b="1">
              <a:solidFill>
                <a:schemeClr val="folHlink"/>
              </a:solidFill>
            </a:endParaRPr>
          </a:p>
          <a:p>
            <a:endParaRPr lang="ru-RU"/>
          </a:p>
        </p:txBody>
      </p:sp>
      <p:pic>
        <p:nvPicPr>
          <p:cNvPr id="37893" name="Picture 2" descr="http://www.birds.kz/Dendrocopos%20major/main_pho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333375"/>
            <a:ext cx="482441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6"/>
          <p:cNvSpPr>
            <a:spLocks noChangeArrowheads="1"/>
          </p:cNvSpPr>
          <p:nvPr/>
        </p:nvSpPr>
        <p:spPr bwMode="auto">
          <a:xfrm>
            <a:off x="1331913" y="4868863"/>
            <a:ext cx="68056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>
                <a:solidFill>
                  <a:srgbClr val="008000"/>
                </a:solidFill>
              </a:rPr>
              <a:t>Зимой </a:t>
            </a:r>
            <a:r>
              <a:rPr lang="ru-RU" sz="2800" b="1" i="1" dirty="0" smtClean="0">
                <a:solidFill>
                  <a:srgbClr val="008000"/>
                </a:solidFill>
              </a:rPr>
              <a:t>дятел </a:t>
            </a:r>
            <a:r>
              <a:rPr lang="ru-RU" sz="2800" b="1" i="1" dirty="0">
                <a:solidFill>
                  <a:srgbClr val="008000"/>
                </a:solidFill>
              </a:rPr>
              <a:t>кормится семенами сосны и ели. </a:t>
            </a:r>
          </a:p>
        </p:txBody>
      </p:sp>
      <p:pic>
        <p:nvPicPr>
          <p:cNvPr id="35843" name="Picture 6" descr="vetka-sosny-s-shishkami-0001498573-preview"/>
          <p:cNvPicPr>
            <a:picLocks noChangeAspect="1" noChangeArrowheads="1"/>
          </p:cNvPicPr>
          <p:nvPr/>
        </p:nvPicPr>
        <p:blipFill>
          <a:blip r:embed="rId3"/>
          <a:srcRect l="5833" t="6458" r="5577" b="17210"/>
          <a:stretch>
            <a:fillRect/>
          </a:stretch>
        </p:blipFill>
        <p:spPr bwMode="auto">
          <a:xfrm>
            <a:off x="1187450" y="260350"/>
            <a:ext cx="676751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C:\Documents and Settings\Администратор\Рабочий стол\презентации\goluzor1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6"/>
          <p:cNvSpPr>
            <a:spLocks noChangeArrowheads="1"/>
          </p:cNvSpPr>
          <p:nvPr/>
        </p:nvSpPr>
        <p:spPr bwMode="auto">
          <a:xfrm>
            <a:off x="2124075" y="0"/>
            <a:ext cx="5256213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В это время дятлы оборудуют себе специальные "кузницы" –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 щели в стволах.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За зиму под деревом, где располагалась "кузница", скапливается целая гора шишек.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За короткий зимний день дятел  успевает раздолбить несколько десятков шишек, достав из каждой до полусотни жирных сосновых семян.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 При этом многие шишки падают на землю, но они не высыхают, а значит сохраняют семена, которые в дальнейшем служат кормом для белок в самое голодное время. Этим же дятлы способствуют расселению сосны и ели по нашим лесам.</a:t>
            </a:r>
          </a:p>
        </p:txBody>
      </p:sp>
      <p:pic>
        <p:nvPicPr>
          <p:cNvPr id="36867" name="Picture 7" descr="&amp;Dcy;&amp;yacy;&amp;tcy;&amp;iecy;&amp;lcy;. &amp;Dcy;&amp;iecy;&amp;tcy;&amp;yacy;&amp;mcy; &amp;ocy; &amp;zcy;&amp;icy;&amp;mcy;&amp;ucy;&amp;yucy;&amp;shchcy;&amp;icy;&amp;khcy; &amp;pcy;&amp;tcy;&amp;icy;&amp;tscy;&amp;acy;&amp;khcy;"/>
          <p:cNvPicPr>
            <a:picLocks noChangeAspect="1" noChangeArrowheads="1"/>
          </p:cNvPicPr>
          <p:nvPr/>
        </p:nvPicPr>
        <p:blipFill>
          <a:blip r:embed="rId3"/>
          <a:srcRect l="6429" t="7455" r="53378" b="12653"/>
          <a:stretch>
            <a:fillRect/>
          </a:stretch>
        </p:blipFill>
        <p:spPr bwMode="auto">
          <a:xfrm>
            <a:off x="0" y="0"/>
            <a:ext cx="2043113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8" descr="&amp;Dcy;&amp;yacy;&amp;tcy;&amp;iecy;&amp;lcy;. &amp;Dcy;&amp;iecy;&amp;tcy;&amp;yacy;&amp;mcy; &amp;ocy; &amp;zcy;&amp;icy;&amp;mcy;&amp;ucy;&amp;yucy;&amp;shchcy;&amp;icy;&amp;khcy; &amp;pcy;&amp;tcy;&amp;icy;&amp;tscy;&amp;acy;&amp;khcy;"/>
          <p:cNvPicPr>
            <a:picLocks noChangeAspect="1" noChangeArrowheads="1"/>
          </p:cNvPicPr>
          <p:nvPr/>
        </p:nvPicPr>
        <p:blipFill>
          <a:blip r:embed="rId3"/>
          <a:srcRect l="57336" t="13705" r="6668" b="12207"/>
          <a:stretch>
            <a:fillRect/>
          </a:stretch>
        </p:blipFill>
        <p:spPr bwMode="auto">
          <a:xfrm>
            <a:off x="7207250" y="0"/>
            <a:ext cx="193675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8" descr="i?id=156212711-6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4322763"/>
            <a:ext cx="352742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246</Words>
  <Application>Microsoft Office PowerPoint</Application>
  <PresentationFormat>Экран (4:3)</PresentationFormat>
  <Paragraphs>34</Paragraphs>
  <Slides>8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Impact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9</cp:revision>
  <cp:lastPrinted>2014-12-15T17:39:42Z</cp:lastPrinted>
  <dcterms:created xsi:type="dcterms:W3CDTF">2013-03-19T15:40:14Z</dcterms:created>
  <dcterms:modified xsi:type="dcterms:W3CDTF">2014-12-15T18:03:14Z</dcterms:modified>
</cp:coreProperties>
</file>