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301" r:id="rId3"/>
    <p:sldId id="286" r:id="rId4"/>
    <p:sldId id="296" r:id="rId5"/>
    <p:sldId id="297" r:id="rId6"/>
    <p:sldId id="265" r:id="rId7"/>
    <p:sldId id="267" r:id="rId8"/>
    <p:sldId id="298" r:id="rId9"/>
    <p:sldId id="268" r:id="rId10"/>
    <p:sldId id="299" r:id="rId11"/>
    <p:sldId id="269" r:id="rId12"/>
    <p:sldId id="271" r:id="rId13"/>
    <p:sldId id="270" r:id="rId14"/>
    <p:sldId id="300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9" r:id="rId25"/>
    <p:sldId id="288" r:id="rId26"/>
    <p:sldId id="292" r:id="rId27"/>
    <p:sldId id="293" r:id="rId28"/>
    <p:sldId id="294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41" autoAdjust="0"/>
  </p:normalViewPr>
  <p:slideViewPr>
    <p:cSldViewPr>
      <p:cViewPr>
        <p:scale>
          <a:sx n="100" d="100"/>
          <a:sy n="100" d="100"/>
        </p:scale>
        <p:origin x="-94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CDB5-A4AE-456D-BA69-74C39798750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191B2-940E-4450-95DE-75ADA018A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Ясно, чтобы правильно понять современное естествознание, необходимо изучать астрономию, пронизывающую и лежащую в его основах. Многие специалисты считают, что вообще  преподавание естествознания надо построить на основе его астрономических корней. По-видимому, такой подход позволит не только повысить качество естественно научного образования, но и решить проблему потери интереса учащихся к изучению естественных наук.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настоящее время возвращается классическая традиция введения отдельного предмета астрономии в программу обучения основной школы.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предлагаемом учебнике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Астрономия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представлено оптимальное содержание курса астрономии, которое необходимо молодым людям, будущим активным членам общества, вступающим во взрослую жизнь  после окончания среднего учебного заведения.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Ученики смогут найти описание сложных астрономических явлений и найти подходы решения современных астрономических проблем на базе знакомых школьникам физических законов. Смогут проследить за развитием  представлений об окружающем мире, той драме идей, которые привели к современным представлениям о строении Вселенной и месте человека в ней.   В курсе уделяется внимание современным достижениям и открытиям в астрономии.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касается содержания курса, то наряду с традиционными задачами, которые решала астрономия веками: служба времени, календарь, ориентация среди звёзд и на местности, а также мировоззренческими проблемами, которые стояли перед человечеством: строение Вселенной и место человека в ней, большое внимание уделяется новым, недавним открытиям современной астрономии. В первую очередь это относится к открытию ускоренного расширения Вселенной, открытию большого числа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экзопланет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поиску и связи с внеземными цивилизациями. Особо обращается внимание на новые не традиционные методы исследования Вселенной с помощью гравитационно-волновых и нейтринных телескопов.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восходов и заходов звёзд и созвездий  с явлениями на Земле (Сириус - разлив Нила и собачья звезда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Каникула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5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Зодиакальные созвездия III тыс. лет до  н.э.  Египет - год 360 дней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окружность 360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год 365 дней (первый календарь) и год 365,25 суток (Великий период 1460 лет).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Они считали, что Солнце делает за год 360 шагов по кругу и каждый шаг равен двум видимым угловым диаметрам светила. Солнечный шаг стал прообразом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градусной меры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 слово "градус" на латинском языке означает "шаг". Считается, что Солнце "шагает" равномерно и, рассчитывая,  эфемериды Солнца, шумерские жрецы открыли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арифметическую прогрессию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правило пропорции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 Понятие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относительности движения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появилось тоже в этих расчетах, т.к. жрецам пришлось ввести два перемещения Солнца. Одно — суточное — относительно Земли, второе — годичное — относительно звездного неба.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6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91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эпоху античности астрономия была одной из самых популярных наук. В среде образованных людей обсуждались модели космоса и философские принципы устройства Вселенной. На площадях греческих городов устанавливались солнечные часы, имевшие также и художественную ценность. По приказу Александра Македонского придворный поэт Арат написал поэму "Явления" о созвездиях и планетах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 до н. э.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Астрономия перестала быть таинственной наукой жрецов, ее изучают все, кто учился в академиях Платона и Аристотеля. В результате изменилось мировоззрение греков: сфера деятельности богов была отодвинута далеко от Земли. Согласно Аристотелю, существует " подлунный мир", который следует объяснять физическими причинами, и есть совершенный мир - космос, где царит гармония и обитают боги. Причем наблюдаемые планеты уже не символизировали богов.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2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Колумб грозит караибам на о. Ямайка, что лишит их лунного света, если они не доставят ему припасов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1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Гелиоцентрическая система мира (Коперник, Бруно, Галилей, Ньютон).</a:t>
            </a: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математики, физики во многом определялись развитием астрономии.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Восемнадцатый век вошел в историю как эпоха становления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ньютоновской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картины мира. В начале века вышла в свет книга Ньютона "Оптика". В конце века П.С. Лаплас опубликовал свою книгу «Изложение системы мира», благодаря которой  гипотеза Ньютона о тяготении превратилась в закон природы. Этот закон был признан не только физиками и математиками, но стал известен всем образованным людям того времени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восемнадцатом веке быстро развивалась техника изготовления телескопов.  Небольшие телескопы уже не были очень дорогими и астрономическими наблюдениями занимались не только профессионалы, но и философы, поэты, врачи.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35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результате было сделано много конкретных астрономических открытий (собственные движения звезд, галактики, аберрация, Уран, шапки на полюсах Марса, звездные скопления). Эти открытия требовали объяснения, стимулируя развитие физики, химии и математики. Именно в это время, благодаря работам  по небесной механике Эйлера, Клеро,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Аламбера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Лагранжа и Лапласа, создаются основы современной теоретической физики.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Именно, исходя из важной мировоззренческой роли астрономии,  великие мыслители и просветители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XVIII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закрепили за астрономией одно из важных и необходимых мест в системе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2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История науки ХХ в. повторила сюжет эпохи Возрождения. Именно попытки решения этих астрономических проблем изменили фундаментальную основу всех наук. В результате появились теория относительности, квантовая механика и теория динамического хаоса, открыты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нестационарность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Вселенной и ядерные источники энергии, сформулирован антропный принцип, началось освоение человеком ближнего космоса.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астрономии идёт дальше, используются новые каналы информации от небесных тел – нейтринная астрономия, гравитационно-волновая астрономия. Изучение, наблюдаемого разбегания галактик открыло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новую силу  всемирного отталкивания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Обнаружены планеты около других звёзд. Астрономия ставит новые проблемы перед естествознанием.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Итак,  развития мировоззрения  показывает, что поступательное развитие цивилизации определяется астрономическими исследованиями. Эти исследования позволяют нам прикоснуться к тайнам Вселенной. </a:t>
            </a:r>
            <a:r>
              <a:rPr lang="ru-RU" sz="1200" dirty="0" smtClean="0">
                <a:solidFill>
                  <a:srgbClr val="FF0000"/>
                </a:solidFill>
              </a:rPr>
              <a:t>«Ощущение тайны – самое прекрасное из доступных нам переживаний. Именно это чувство стоит  у колыбели истинного искусства и настоящей науки…» (А. Эйнштейн).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41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</a:rPr>
              <a:t>Слабый красный объект, а вовсе не яркий белый может оказаться историческим открытием. Белый объект - это наверняка звезда - коричневый карлик. Вполне возможно, что красный объект - это первое прямое изображение планеты за пределами нашей солнечной системы. Об этой интригующей возможности впервые было объявлено в прошлом году, но многие астрономы не были уверены, что "планета" не была просто звездой фона. В начале этого года, чтобы попытаться получить определенный ответ, было получено еще два изображения звездной системы 2M1207. К радости научной команды, объекты остались на том же удалении, показывая, что они гравитационно связаны. Тогда слабый красный объект 2M1207b имеет светимость в 100 раз меньше, чем белый коричневый карлик 2M1207a - это хорошо согласуется с предположением, что это планета с массой примерно в пять раз больше массы Юпитера. Открытие, которое еще требует дальнейшего подтверждения, можно рассматривать как шаг к более трудной цели получения изображений похожих на Землю планет, обращающихся вокруг далеких звезд. Это изображение было получено с помощью дающей высокое разрешение системы адаптивной оптики </a:t>
            </a:r>
            <a:r>
              <a:rPr lang="ru-RU" dirty="0" err="1" smtClean="0">
                <a:latin typeface="Arial" pitchFamily="34" charset="0"/>
              </a:rPr>
              <a:t>NaCo</a:t>
            </a:r>
            <a:r>
              <a:rPr lang="ru-RU" dirty="0" smtClean="0">
                <a:latin typeface="Arial" pitchFamily="34" charset="0"/>
              </a:rPr>
              <a:t> на 8-ми метровом очень большом телескопе </a:t>
            </a:r>
            <a:r>
              <a:rPr lang="ru-RU" dirty="0" err="1" smtClean="0">
                <a:latin typeface="Arial" pitchFamily="34" charset="0"/>
              </a:rPr>
              <a:t>Йепун</a:t>
            </a:r>
            <a:r>
              <a:rPr lang="ru-RU" dirty="0" smtClean="0">
                <a:latin typeface="Arial" pitchFamily="34" charset="0"/>
              </a:rPr>
              <a:t> в Чили.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>
                <a:latin typeface="Arial" pitchFamily="34" charset="0"/>
              </a:rPr>
              <a:t>Гравитац</a:t>
            </a:r>
            <a:r>
              <a:rPr lang="ru-RU" dirty="0" smtClean="0">
                <a:latin typeface="Arial" pitchFamily="34" charset="0"/>
              </a:rPr>
              <a:t>. антенной может быть любая пара масс - пробных тел (или протяжённое тело) и чувствительное устройство, регистрирующее малые относит. смещения масс или вызывающие их силы. Всплеск Г. и., распространяющийся со скоростью света, несёт изменение </a:t>
            </a:r>
            <a:r>
              <a:rPr lang="ru-RU" dirty="0" err="1" smtClean="0">
                <a:latin typeface="Arial" pitchFamily="34" charset="0"/>
              </a:rPr>
              <a:t>св</a:t>
            </a:r>
            <a:r>
              <a:rPr lang="ru-RU" dirty="0" smtClean="0">
                <a:latin typeface="Arial" pitchFamily="34" charset="0"/>
              </a:rPr>
              <a:t>-в (кривизны) пространства, воздействующее на пробные тела. Амплитуда возмущений </a:t>
            </a:r>
            <a:r>
              <a:rPr lang="ru-RU" dirty="0" err="1" smtClean="0">
                <a:latin typeface="Arial" pitchFamily="34" charset="0"/>
              </a:rPr>
              <a:t>гравитац</a:t>
            </a:r>
            <a:r>
              <a:rPr lang="ru-RU" dirty="0" smtClean="0">
                <a:latin typeface="Arial" pitchFamily="34" charset="0"/>
              </a:rPr>
              <a:t>. поля, вызванных Г. и., убывает обратно пропорционально расстоянию от источника (излучателя). При расстоянии </a:t>
            </a:r>
            <a:r>
              <a:rPr lang="ru-RU" i="1" dirty="0" smtClean="0">
                <a:latin typeface="Arial" pitchFamily="34" charset="0"/>
              </a:rPr>
              <a:t>l</a:t>
            </a:r>
            <a:r>
              <a:rPr lang="ru-RU" dirty="0" smtClean="0">
                <a:latin typeface="Arial" pitchFamily="34" charset="0"/>
              </a:rPr>
              <a:t> между двумя свободными пробными телами вариации этого расстояния, вызванные всплеском Г. и. с амплитудой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, равны </a:t>
            </a:r>
            <a:r>
              <a:rPr lang="ru-RU" dirty="0" err="1" smtClean="0">
                <a:latin typeface="Arial" pitchFamily="34" charset="0"/>
              </a:rPr>
              <a:t>D</a:t>
            </a:r>
            <a:r>
              <a:rPr lang="ru-RU" i="1" dirty="0" err="1" smtClean="0">
                <a:latin typeface="Arial" pitchFamily="34" charset="0"/>
              </a:rPr>
              <a:t>l</a:t>
            </a:r>
            <a:r>
              <a:rPr lang="ru-RU" dirty="0" smtClean="0">
                <a:latin typeface="Arial" pitchFamily="34" charset="0"/>
              </a:rPr>
              <a:t> » </a:t>
            </a:r>
            <a:r>
              <a:rPr lang="ru-RU" i="1" dirty="0" err="1" smtClean="0">
                <a:latin typeface="Arial" pitchFamily="34" charset="0"/>
              </a:rPr>
              <a:t>lh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</a:rPr>
              <a:t>Оптимистич</a:t>
            </a:r>
            <a:r>
              <a:rPr lang="ru-RU" dirty="0" smtClean="0">
                <a:latin typeface="Arial" pitchFamily="34" charset="0"/>
              </a:rPr>
              <a:t>. оценка для величины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 в Солнечной системе в случае взрыва сверхновой на расстоянии 3 </a:t>
            </a:r>
            <a:r>
              <a:rPr lang="ru-RU" dirty="0" err="1" smtClean="0">
                <a:latin typeface="Arial" pitchFamily="34" charset="0"/>
              </a:rPr>
              <a:t>Мпк</a:t>
            </a:r>
            <a:r>
              <a:rPr lang="ru-RU" dirty="0" smtClean="0">
                <a:latin typeface="Arial" pitchFamily="34" charset="0"/>
              </a:rPr>
              <a:t> лежит в пределах (3-1)</a:t>
            </a:r>
            <a:r>
              <a:rPr lang="ru-RU" b="1" baseline="30000" dirty="0" smtClean="0">
                <a:latin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</a:rPr>
              <a:t>10</a:t>
            </a:r>
            <a:r>
              <a:rPr lang="ru-RU" baseline="30000" dirty="0" smtClean="0">
                <a:latin typeface="Arial" pitchFamily="34" charset="0"/>
              </a:rPr>
              <a:t>-19</a:t>
            </a:r>
            <a:r>
              <a:rPr lang="ru-RU" dirty="0" smtClean="0">
                <a:latin typeface="Arial" pitchFamily="34" charset="0"/>
              </a:rPr>
              <a:t> (при длительности всплеска ~10</a:t>
            </a:r>
            <a:r>
              <a:rPr lang="ru-RU" baseline="30000" dirty="0" smtClean="0">
                <a:latin typeface="Arial" pitchFamily="34" charset="0"/>
              </a:rPr>
              <a:t>-4</a:t>
            </a:r>
            <a:r>
              <a:rPr lang="ru-RU" dirty="0" smtClean="0">
                <a:latin typeface="Arial" pitchFamily="34" charset="0"/>
              </a:rPr>
              <a:t>- 10</a:t>
            </a:r>
            <a:r>
              <a:rPr lang="ru-RU" baseline="30000" dirty="0" smtClean="0">
                <a:latin typeface="Arial" pitchFamily="34" charset="0"/>
              </a:rPr>
              <a:t>-3</a:t>
            </a:r>
            <a:r>
              <a:rPr lang="ru-RU" dirty="0" smtClean="0">
                <a:latin typeface="Arial" pitchFamily="34" charset="0"/>
              </a:rPr>
              <a:t> с). Более </a:t>
            </a:r>
            <a:r>
              <a:rPr lang="ru-RU" dirty="0" err="1" smtClean="0">
                <a:latin typeface="Arial" pitchFamily="34" charset="0"/>
              </a:rPr>
              <a:t>реалистич</a:t>
            </a:r>
            <a:r>
              <a:rPr lang="ru-RU" dirty="0" smtClean="0">
                <a:latin typeface="Arial" pitchFamily="34" charset="0"/>
              </a:rPr>
              <a:t>. оценка для того же случая: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~10</a:t>
            </a:r>
            <a:r>
              <a:rPr lang="ru-RU" baseline="30000" dirty="0" smtClean="0">
                <a:latin typeface="Arial" pitchFamily="34" charset="0"/>
              </a:rPr>
              <a:t>-21</a:t>
            </a:r>
            <a:r>
              <a:rPr lang="ru-RU" dirty="0" smtClean="0">
                <a:latin typeface="Arial" pitchFamily="34" charset="0"/>
              </a:rPr>
              <a:t> (выбор оценки зависит от неизвестной степени асимметрии взрыва сверхновой).</a:t>
            </a: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EFE7D-02E5-45AB-9098-35203AD5AF73}" type="slidenum">
              <a:rPr lang="ru-RU" smtClean="0">
                <a:latin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4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"0"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ноль, который ввели древние индийцы в 3-м тысячелетие до н. э. символизировал замкнутый путь всех предметов во Вселенной, подобно тому, как замкнутые видимые пути небесных светил. Согласно мифологии индийцев, все предметы рождаются из вечной пустоты и исчезают в ней. Вселенная— это, проявленная пустота. Ноль означает пустоту — начало и конец Вселенной. В записи десятичных дробей, открытых древними индийцами символ "0" использовался для обозначения пустого десятичного разряда.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8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0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22 октября 2137 г до н.э. астрономы Хи и Хо прозевали в 7 ч 31 м частное затмение Солнца и за это их казнили.</a:t>
            </a:r>
          </a:p>
          <a:p>
            <a:r>
              <a:rPr lang="ru-RU" dirty="0" smtClean="0"/>
              <a:t>28 мая 586 г – первое предсказание полного солнечного затмения Фалеса из </a:t>
            </a:r>
            <a:r>
              <a:rPr lang="ru-RU" dirty="0" err="1" smtClean="0"/>
              <a:t>Милета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6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415B-7861-44E0-A7E1-44F47BF588A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504B-087C-497B-84CE-D76998AC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P_Es7jL-McCFYHrcgodPFkDKw&amp;url=http://www.e-reading.club/bookreader.php/82485/BSE_-_Bol'shaya_Sovetskaya_Enciklopediya_(SP).html&amp;psig=AFQjCNG3l2p_lo7nJTHllAHDWkRjEMhg6A&amp;ust=1442390997398581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image" Target="../media/image19.jpeg"/><Relationship Id="rId10" Type="http://schemas.openxmlformats.org/officeDocument/2006/relationships/image" Target="../media/image2.png"/><Relationship Id="rId4" Type="http://schemas.openxmlformats.org/officeDocument/2006/relationships/image" Target="../media/image18.gif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png"/><Relationship Id="rId5" Type="http://schemas.openxmlformats.org/officeDocument/2006/relationships/image" Target="../media/image16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6932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3931" y="6084004"/>
            <a:ext cx="1261765" cy="369332"/>
          </a:xfrm>
          <a:prstGeom prst="rect">
            <a:avLst/>
          </a:prstGeom>
          <a:solidFill>
            <a:srgbClr val="A4DA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2017</a:t>
            </a:r>
            <a:endParaRPr lang="ru-RU" sz="2400" b="1" dirty="0">
              <a:solidFill>
                <a:srgbClr val="0070C0"/>
              </a:solidFill>
              <a:latin typeface="Textbook New Bold"/>
              <a:cs typeface="Arial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547528" y="1844824"/>
            <a:ext cx="52482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Роль и место астрономии в системе естественнонаучных знаний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43808" y="4841919"/>
            <a:ext cx="6300192" cy="4789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/>
              <a:t>Чаругин</a:t>
            </a:r>
            <a:r>
              <a:rPr lang="ru-RU" sz="1800" dirty="0"/>
              <a:t> </a:t>
            </a:r>
            <a:r>
              <a:rPr lang="ru-RU" sz="1800" dirty="0" smtClean="0"/>
              <a:t>В.М. – доктор физ.-мат. наук, профессор астрофизики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6221464"/>
      </p:ext>
    </p:extLst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9" y="116632"/>
            <a:ext cx="4374955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прецессии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Early Church Fathers on Mithraism The Devil Did I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772816"/>
            <a:ext cx="2056195" cy="16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019.radikal.ru/i637/1204/57/58c1d70b686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639" y="568640"/>
            <a:ext cx="2056547" cy="38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37" y="701532"/>
            <a:ext cx="4346727" cy="52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6016" y="4653136"/>
            <a:ext cx="4427984" cy="117300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Возникновение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новой религии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Митраизм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таутохомия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век до н.э.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5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 н.э.)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600200" cy="254317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3815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Муза Урания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9550" y="-869443"/>
            <a:ext cx="228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Элитарность астрономии (среди жрецов, высших слоёв общества)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 всех древних философских школах астрономия занимала ведущее место. Так как астрономия не затрагивала непосредственно условия жизни и деятельности человека, то ее потребность возникала на более высоком уровне умственного и духовного развития человека. Неудивительно, что в древней Греции астрономия имела свою богиню (музу Уранию).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57350" y="3838781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Большинство древнегреческих мыслителей участвовало в создании гражданских кодексов полисов. Замечательно, что в каждом кодексе есть основной принцип гармонии: равенство граждан перед законом. Только этот принцип, по мысли философов, позволил бы достичь такого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совершенства общественных отношений, которое было бы подобно совершенству звездного неба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484784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Во всех древних философских школах астрономия занимала ведущее место. Так как астрономия не затрагивала непосредственно условия жизни и деятельности человека, то ее потребность возникала на более высоком уровне умственного и духовного развития человека. Неудивительно, что в древней Греции астрономия имела свою богиню (музу Уранию).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76" y="951"/>
            <a:ext cx="9144000" cy="80367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Элитарность астрономии (среди жрецов, высших слоёв общества)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77041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0" y="6272067"/>
            <a:ext cx="568051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05988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239" y="764704"/>
            <a:ext cx="5156138" cy="343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13345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Солнечное затмение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64704"/>
            <a:ext cx="3703474" cy="494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>
            <a:off x="4299570" y="4869160"/>
            <a:ext cx="2915816" cy="648072"/>
          </a:xfrm>
          <a:prstGeom prst="wedgeRoundRectCallout">
            <a:avLst>
              <a:gd name="adj1" fmla="val -75362"/>
              <a:gd name="adj2" fmla="val -122547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солнечного затмения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13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706" y="620688"/>
            <a:ext cx="8280920" cy="55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13345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6" y="951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92696"/>
            <a:ext cx="7999637" cy="53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81" y="5457841"/>
            <a:ext cx="9102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Движения планет и циклы китайского календаря. (Создан в III  тысячелетии до н.э.)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60-ти летний цикл календаря – период, через который Юпитер и Сатурн соединяются в  одном и том же зодиакальном созвездии.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345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планет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595" y="548681"/>
            <a:ext cx="7272808" cy="48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345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теории и наблюдений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движением Солнца и планет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2622551"/>
            <a:ext cx="5544615" cy="360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44" y="548680"/>
            <a:ext cx="5544615" cy="37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5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78" y="533856"/>
            <a:ext cx="2092022" cy="2338142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63888" y="720715"/>
            <a:ext cx="38682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Платон: «Астрономия побуждает смотреть ввысь и ведёт от нашего мира к другим мирам» (Платон «Государство» 427-347  до н.э.)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36365" y="3733929"/>
            <a:ext cx="4968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Аристотель: «Семь свободных искусств – основа воспитания, которое надлежит давать не для практической пользы, но потому, что оно достойно свободнорождённого человека и само по себе прекрасно» (Аристотель «Политика»., 384-322 до н.э.)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Астрономия в системе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античного мира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D:\ИНФОРМАТИКА\Portrety_skan\Аристоте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25763"/>
            <a:ext cx="1831889" cy="26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>
            <a:off x="6596237" y="2996952"/>
            <a:ext cx="1656184" cy="432048"/>
          </a:xfrm>
          <a:prstGeom prst="wedgeRoundRectCallout">
            <a:avLst>
              <a:gd name="adj1" fmla="val -47269"/>
              <a:gd name="adj2" fmla="val 4794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>
            <a:spLocks noChangeArrowheads="1"/>
          </p:cNvSpPr>
          <p:nvPr/>
        </p:nvSpPr>
        <p:spPr bwMode="auto">
          <a:xfrm>
            <a:off x="944352" y="2996952"/>
            <a:ext cx="1656184" cy="432048"/>
          </a:xfrm>
          <a:prstGeom prst="wedgeRoundRectCallout">
            <a:avLst>
              <a:gd name="adj1" fmla="val -47269"/>
              <a:gd name="adj2" fmla="val 4794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81692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Мировоззренческая роль астрономии и необходимость её изучения (монастыри и первые университеты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астрономия один из обязательных предметов).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Карл Великий в 782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создал придворное общество ученых монахов - знатоков сочинений древних авторов. По инициативе этого общества при монастырях открыли школы, в которых обязательными предметами были арифметика, латинский язык и астрономия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 астрономию включили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число предметов факультета свободных искусств университетов. Этот факультет был обязательным во всех университетах. Этот факультет был, предварительным, так как подготавливал к обучению на основных факультетах (богословском, юридическом, медицинском).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Изучение семи свободных искусств проводились в два цикла, которые назывались тривиум и квадривиум. В тривиуме изучались грамматика, риторика и диалектика.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следующем квадривиуме – арифметика, геометрия, астрономия и музыка.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57" y="0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Астрономия 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средние века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Лунное затмение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617" y="764704"/>
            <a:ext cx="4432576" cy="3325537"/>
          </a:xfrm>
          <a:prstGeom prst="rect">
            <a:avLst/>
          </a:prstGeom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48680"/>
            <a:ext cx="426514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617" y="4221088"/>
            <a:ext cx="44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Колумб грозит караибам на о. Ямайка, что лишит их лунного света, если они не доставят ему припасов</a:t>
            </a:r>
          </a:p>
        </p:txBody>
      </p:sp>
      <p:pic>
        <p:nvPicPr>
          <p:cNvPr id="11" name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19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50" y="112474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Школьный курс астрономии призван способствовать формированию современной естественнонаучной картины  мира, раскрывать развитие представлений о строении Вселенной как о длительном и сложном пути познания человечеством окружающей природы и своего места в ней. </a:t>
            </a:r>
            <a:endParaRPr lang="ru-RU" sz="2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546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Революция в астрономии, век просвещения и преподавание астрономии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927" y="476672"/>
            <a:ext cx="48709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8244" y="2996952"/>
            <a:ext cx="4870939" cy="32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11560" y="4077072"/>
            <a:ext cx="2677099" cy="684076"/>
          </a:xfrm>
          <a:prstGeom prst="wedgeRoundRectCallout">
            <a:avLst>
              <a:gd name="adj1" fmla="val 70855"/>
              <a:gd name="adj2" fmla="val 102247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Гелиоцентрическая система мира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Коперника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20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Прохождение Венеры по диску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21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87624" y="5335026"/>
            <a:ext cx="6466715" cy="97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Гравюра XVIII в. из официального отчёта Академии Наук. </a:t>
            </a:r>
            <a:br>
              <a:rPr lang="ru-RU" sz="1600" dirty="0" smtClean="0"/>
            </a:br>
            <a:r>
              <a:rPr lang="ru-RU" sz="1600" dirty="0" smtClean="0"/>
              <a:t>Екатерина II наблюдает прохождение Венеры по диску Солнца в 1769 г. </a:t>
            </a:r>
            <a:br>
              <a:rPr lang="ru-RU" sz="1600" dirty="0" smtClean="0"/>
            </a:br>
            <a:r>
              <a:rPr lang="ru-RU" sz="1600" dirty="0" smtClean="0"/>
              <a:t>На стеле за спиной императрицы различима дата: MDCCLXIX.</a:t>
            </a:r>
            <a:endParaRPr lang="ru-RU" sz="1600" dirty="0"/>
          </a:p>
        </p:txBody>
      </p:sp>
      <p:pic>
        <p:nvPicPr>
          <p:cNvPr id="9" name="Рисунок 8" descr="ekat_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133" y="548680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Астрономические открытия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22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769096"/>
            <a:ext cx="2477247" cy="32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986286"/>
            <a:ext cx="46306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6257267" y="4564918"/>
            <a:ext cx="828092" cy="334702"/>
          </a:xfrm>
          <a:prstGeom prst="wedgeRoundRectCallout">
            <a:avLst>
              <a:gd name="adj1" fmla="val -47269"/>
              <a:gd name="adj2" fmla="val 4794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623623"/>
            <a:ext cx="4241909" cy="28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6084168" y="980728"/>
            <a:ext cx="1656184" cy="432048"/>
          </a:xfrm>
          <a:prstGeom prst="wedgeRoundRectCallout">
            <a:avLst>
              <a:gd name="adj1" fmla="val -47269"/>
              <a:gd name="adj2" fmla="val 4794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>
            <a:off x="251520" y="2204864"/>
            <a:ext cx="1656184" cy="432048"/>
          </a:xfrm>
          <a:prstGeom prst="wedgeRoundRectCallout">
            <a:avLst>
              <a:gd name="adj1" fmla="val -47269"/>
              <a:gd name="adj2" fmla="val 4794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Звёзды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67744" y="1337717"/>
            <a:ext cx="4680520" cy="723131"/>
            <a:chOff x="1763688" y="1772816"/>
            <a:chExt cx="3971925" cy="435099"/>
          </a:xfrm>
        </p:grpSpPr>
        <p:pic>
          <p:nvPicPr>
            <p:cNvPr id="41986" name="Picture 2" descr="http://www.e-reading.club/illustrations/82/82485-i009-001-22706292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306" b="39268"/>
            <a:stretch>
              <a:fillRect/>
            </a:stretch>
          </p:blipFill>
          <p:spPr bwMode="auto">
            <a:xfrm>
              <a:off x="1763688" y="1772816"/>
              <a:ext cx="3971925" cy="314325"/>
            </a:xfrm>
            <a:prstGeom prst="rect">
              <a:avLst/>
            </a:prstGeom>
            <a:noFill/>
          </p:spPr>
        </p:pic>
        <p:pic>
          <p:nvPicPr>
            <p:cNvPr id="41985" name="irc_mi" descr="http://www.e-reading.club/illustrations/82/82485-i009-001-22706292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196"/>
            <a:stretch>
              <a:fillRect/>
            </a:stretch>
          </p:blipFill>
          <p:spPr bwMode="auto">
            <a:xfrm>
              <a:off x="1763688" y="1988840"/>
              <a:ext cx="3971925" cy="219075"/>
            </a:xfrm>
            <a:prstGeom prst="rect">
              <a:avLst/>
            </a:prstGeom>
            <a:noFill/>
          </p:spPr>
        </p:pic>
      </p:grp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0673" y="548680"/>
            <a:ext cx="8640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началу ХХ в. физическая картина мира казалась почти завершенной. Окрыленное успехами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XVIII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вв. сообщество ученых верило, что в бесконечной Вселенной происходят процессы, подчиняющиеся уже известным физическим законам. Задача науки — это решение прикладных проблем.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55576" y="2257126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Линейчатый спектр звёзд?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5534" y="5272690"/>
            <a:ext cx="85060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Правда, эту спокойную картину нарушали «небольшие»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астрономические проблемы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объяснение спектров звезд, проблема трех тел, строение и энергетика Солнца, аномалии в движении перигелия Меркурия,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ненаблюдаемость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светоносного эфира, фотометрический и гравитационный парадоксы, парадокс «тепловой смерти Вселенной».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Картинки по запросу спектр вспышки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88" y="2564903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Кризис науки в конце XIX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23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400070"/>
            <a:ext cx="6434289" cy="108012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ru-RU" sz="1800" dirty="0" smtClean="0"/>
              <a:t>4Н </a:t>
            </a:r>
            <a:r>
              <a:rPr lang="ru-RU" sz="1800" dirty="0" smtClean="0">
                <a:cs typeface="Arial" pitchFamily="34" charset="0"/>
              </a:rPr>
              <a:t>→Не+2</a:t>
            </a:r>
            <a:r>
              <a:rPr lang="el-GR" sz="1800" dirty="0" smtClean="0">
                <a:cs typeface="Arial" pitchFamily="34" charset="0"/>
              </a:rPr>
              <a:t>ν</a:t>
            </a:r>
            <a:r>
              <a:rPr lang="ru-RU" sz="1800" dirty="0" smtClean="0">
                <a:cs typeface="Arial" pitchFamily="34" charset="0"/>
              </a:rPr>
              <a:t>+</a:t>
            </a:r>
            <a:r>
              <a:rPr lang="el-GR" sz="1800" dirty="0" smtClean="0">
                <a:cs typeface="Arial" pitchFamily="34" charset="0"/>
              </a:rPr>
              <a:t>Δ</a:t>
            </a:r>
            <a:r>
              <a:rPr lang="ru-RU" sz="1800" dirty="0" smtClean="0">
                <a:cs typeface="Arial" pitchFamily="34" charset="0"/>
              </a:rPr>
              <a:t>Е</a:t>
            </a:r>
          </a:p>
          <a:p>
            <a:pPr marL="0" indent="0" eaLnBrk="1" hangingPunct="1">
              <a:buNone/>
            </a:pPr>
            <a:r>
              <a:rPr lang="el-GR" sz="1800" dirty="0" smtClean="0">
                <a:cs typeface="Arial" pitchFamily="34" charset="0"/>
              </a:rPr>
              <a:t>Δ</a:t>
            </a:r>
            <a:r>
              <a:rPr lang="ru-RU" sz="1800" dirty="0" smtClean="0">
                <a:cs typeface="Arial" pitchFamily="34" charset="0"/>
              </a:rPr>
              <a:t>Е= 4,3</a:t>
            </a:r>
            <a:r>
              <a:rPr lang="en-US" sz="1800" dirty="0" smtClean="0">
                <a:cs typeface="Arial" pitchFamily="34" charset="0"/>
              </a:rPr>
              <a:t>·</a:t>
            </a:r>
            <a:r>
              <a:rPr lang="ru-RU" sz="1800" dirty="0" smtClean="0">
                <a:cs typeface="Arial" pitchFamily="34" charset="0"/>
              </a:rPr>
              <a:t>10</a:t>
            </a:r>
            <a:r>
              <a:rPr lang="ru-RU" sz="1800" baseline="30000" dirty="0" smtClean="0">
                <a:cs typeface="Arial" pitchFamily="34" charset="0"/>
              </a:rPr>
              <a:t>-12</a:t>
            </a:r>
            <a:r>
              <a:rPr lang="ru-RU" sz="1800" dirty="0" smtClean="0">
                <a:cs typeface="Arial" pitchFamily="34" charset="0"/>
              </a:rPr>
              <a:t> Дж – энергия связи, которая выделяется</a:t>
            </a:r>
          </a:p>
          <a:p>
            <a:pPr marL="0" indent="0" eaLnBrk="1" hangingPunct="1">
              <a:buNone/>
            </a:pPr>
            <a:r>
              <a:rPr lang="ru-RU" sz="1800" dirty="0" smtClean="0">
                <a:cs typeface="Arial" pitchFamily="34" charset="0"/>
              </a:rPr>
              <a:t>Через квадратный см каждую секунду проходит 7</a:t>
            </a:r>
            <a:r>
              <a:rPr lang="en-US" sz="1800" dirty="0" smtClean="0">
                <a:cs typeface="Arial" pitchFamily="34" charset="0"/>
              </a:rPr>
              <a:t>·</a:t>
            </a:r>
            <a:r>
              <a:rPr lang="ru-RU" sz="1800" dirty="0" smtClean="0">
                <a:cs typeface="Arial" pitchFamily="34" charset="0"/>
              </a:rPr>
              <a:t>10</a:t>
            </a:r>
            <a:r>
              <a:rPr lang="en-US" sz="1800" dirty="0" smtClean="0">
                <a:cs typeface="Arial" pitchFamily="34" charset="0"/>
              </a:rPr>
              <a:t>¹²</a:t>
            </a:r>
            <a:r>
              <a:rPr lang="ru-RU" sz="1800" dirty="0" smtClean="0">
                <a:cs typeface="Arial" pitchFamily="34" charset="0"/>
              </a:rPr>
              <a:t> нейтрино</a:t>
            </a:r>
            <a:endParaRPr lang="en-US" sz="1800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57" y="-1317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заглянули внутрь Солнца?</a:t>
            </a: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7259" y="1412776"/>
            <a:ext cx="5834084" cy="388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87" y="1412776"/>
            <a:ext cx="3070199" cy="23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998" y="4077072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Снимок получен на </a:t>
            </a:r>
            <a:r>
              <a:rPr lang="ru-RU" dirty="0" smtClean="0"/>
              <a:t>8-ми метровом телескопе в </a:t>
            </a:r>
            <a:r>
              <a:rPr lang="ru-RU" dirty="0"/>
              <a:t>Чили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209088" cy="2559050"/>
          </a:xfrm>
          <a:prstGeom prst="rect">
            <a:avLst/>
          </a:prstGeom>
          <a:solidFill>
            <a:srgbClr val="0066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193925"/>
            <a:ext cx="9199563" cy="4684713"/>
          </a:xfrm>
          <a:prstGeom prst="rect">
            <a:avLst/>
          </a:prstGeom>
          <a:solidFill>
            <a:srgbClr val="666633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-19050" y="1844675"/>
            <a:ext cx="9228138" cy="385763"/>
          </a:xfrm>
          <a:custGeom>
            <a:avLst/>
            <a:gdLst>
              <a:gd name="T0" fmla="*/ 0 w 5813"/>
              <a:gd name="T1" fmla="*/ 612399601 h 243"/>
              <a:gd name="T2" fmla="*/ 1033264168 w 5813"/>
              <a:gd name="T3" fmla="*/ 347782025 h 243"/>
              <a:gd name="T4" fmla="*/ 2147483647 w 5813"/>
              <a:gd name="T5" fmla="*/ 390625520 h 243"/>
              <a:gd name="T6" fmla="*/ 2147483647 w 5813"/>
              <a:gd name="T7" fmla="*/ 229335351 h 243"/>
              <a:gd name="T8" fmla="*/ 2147483647 w 5813"/>
              <a:gd name="T9" fmla="*/ 183972442 h 243"/>
              <a:gd name="T10" fmla="*/ 2147483647 w 5813"/>
              <a:gd name="T11" fmla="*/ 302419165 h 243"/>
              <a:gd name="T12" fmla="*/ 2147483647 w 5813"/>
              <a:gd name="T13" fmla="*/ 302419165 h 243"/>
              <a:gd name="T14" fmla="*/ 2147483647 w 5813"/>
              <a:gd name="T15" fmla="*/ 390625520 h 243"/>
              <a:gd name="T16" fmla="*/ 2147483647 w 5813"/>
              <a:gd name="T17" fmla="*/ 435988479 h 243"/>
              <a:gd name="T18" fmla="*/ 2147483647 w 5813"/>
              <a:gd name="T19" fmla="*/ 37803189 h 243"/>
              <a:gd name="T20" fmla="*/ 2147483647 w 5813"/>
              <a:gd name="T21" fmla="*/ 214214398 h 243"/>
              <a:gd name="T22" fmla="*/ 2147483647 w 5813"/>
              <a:gd name="T23" fmla="*/ 259577258 h 243"/>
              <a:gd name="T24" fmla="*/ 2147483647 w 5813"/>
              <a:gd name="T25" fmla="*/ 493951340 h 243"/>
              <a:gd name="T26" fmla="*/ 2147483647 w 5813"/>
              <a:gd name="T27" fmla="*/ 612399601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13"/>
              <a:gd name="T43" fmla="*/ 0 h 243"/>
              <a:gd name="T44" fmla="*/ 5813 w 5813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13" h="243">
                <a:moveTo>
                  <a:pt x="0" y="243"/>
                </a:moveTo>
                <a:cubicBezTo>
                  <a:pt x="68" y="226"/>
                  <a:pt x="171" y="153"/>
                  <a:pt x="410" y="138"/>
                </a:cubicBezTo>
                <a:cubicBezTo>
                  <a:pt x="649" y="123"/>
                  <a:pt x="1164" y="163"/>
                  <a:pt x="1434" y="155"/>
                </a:cubicBezTo>
                <a:cubicBezTo>
                  <a:pt x="1704" y="147"/>
                  <a:pt x="1838" y="105"/>
                  <a:pt x="2032" y="91"/>
                </a:cubicBezTo>
                <a:cubicBezTo>
                  <a:pt x="2226" y="77"/>
                  <a:pt x="2440" y="68"/>
                  <a:pt x="2599" y="73"/>
                </a:cubicBezTo>
                <a:cubicBezTo>
                  <a:pt x="2758" y="78"/>
                  <a:pt x="2880" y="112"/>
                  <a:pt x="2986" y="120"/>
                </a:cubicBezTo>
                <a:cubicBezTo>
                  <a:pt x="3092" y="128"/>
                  <a:pt x="3171" y="114"/>
                  <a:pt x="3238" y="120"/>
                </a:cubicBezTo>
                <a:cubicBezTo>
                  <a:pt x="3305" y="126"/>
                  <a:pt x="3326" y="146"/>
                  <a:pt x="3390" y="155"/>
                </a:cubicBezTo>
                <a:cubicBezTo>
                  <a:pt x="3454" y="164"/>
                  <a:pt x="3536" y="196"/>
                  <a:pt x="3624" y="173"/>
                </a:cubicBezTo>
                <a:cubicBezTo>
                  <a:pt x="3712" y="150"/>
                  <a:pt x="3832" y="30"/>
                  <a:pt x="3917" y="15"/>
                </a:cubicBezTo>
                <a:cubicBezTo>
                  <a:pt x="4002" y="0"/>
                  <a:pt x="4040" y="70"/>
                  <a:pt x="4133" y="85"/>
                </a:cubicBezTo>
                <a:cubicBezTo>
                  <a:pt x="4226" y="100"/>
                  <a:pt x="4300" y="84"/>
                  <a:pt x="4473" y="103"/>
                </a:cubicBezTo>
                <a:cubicBezTo>
                  <a:pt x="4646" y="122"/>
                  <a:pt x="4946" y="173"/>
                  <a:pt x="5169" y="196"/>
                </a:cubicBezTo>
                <a:cubicBezTo>
                  <a:pt x="5392" y="219"/>
                  <a:pt x="5679" y="233"/>
                  <a:pt x="5813" y="243"/>
                </a:cubicBezTo>
              </a:path>
            </a:pathLst>
          </a:custGeom>
          <a:solidFill>
            <a:srgbClr val="6666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>
            <a:off x="869950" y="3605213"/>
            <a:ext cx="7312025" cy="2649537"/>
          </a:xfrm>
          <a:custGeom>
            <a:avLst/>
            <a:gdLst>
              <a:gd name="T0" fmla="*/ 2147483647 w 4606"/>
              <a:gd name="T1" fmla="*/ 960178672 h 1669"/>
              <a:gd name="T2" fmla="*/ 2147483647 w 4606"/>
              <a:gd name="T3" fmla="*/ 680442058 h 1669"/>
              <a:gd name="T4" fmla="*/ 2147483647 w 4606"/>
              <a:gd name="T5" fmla="*/ 665321128 h 1669"/>
              <a:gd name="T6" fmla="*/ 2147483647 w 4606"/>
              <a:gd name="T7" fmla="*/ 708162970 h 1669"/>
              <a:gd name="T8" fmla="*/ 2147483647 w 4606"/>
              <a:gd name="T9" fmla="*/ 650200198 h 1669"/>
              <a:gd name="T10" fmla="*/ 2147483647 w 4606"/>
              <a:gd name="T11" fmla="*/ 488910276 h 1669"/>
              <a:gd name="T12" fmla="*/ 2147483647 w 4606"/>
              <a:gd name="T13" fmla="*/ 309978375 h 1669"/>
              <a:gd name="T14" fmla="*/ 2147483647 w 4606"/>
              <a:gd name="T15" fmla="*/ 282257463 h 1669"/>
              <a:gd name="T16" fmla="*/ 2147483647 w 4606"/>
              <a:gd name="T17" fmla="*/ 267136533 h 1669"/>
              <a:gd name="T18" fmla="*/ 2147483647 w 4606"/>
              <a:gd name="T19" fmla="*/ 252015603 h 1669"/>
              <a:gd name="T20" fmla="*/ 2147483647 w 4606"/>
              <a:gd name="T21" fmla="*/ 0 h 1669"/>
              <a:gd name="T22" fmla="*/ 2147483647 w 4606"/>
              <a:gd name="T23" fmla="*/ 30241873 h 1669"/>
              <a:gd name="T24" fmla="*/ 2147483647 w 4606"/>
              <a:gd name="T25" fmla="*/ 148688403 h 1669"/>
              <a:gd name="T26" fmla="*/ 2147483647 w 4606"/>
              <a:gd name="T27" fmla="*/ 221773742 h 1669"/>
              <a:gd name="T28" fmla="*/ 2147483647 w 4606"/>
              <a:gd name="T29" fmla="*/ 178930263 h 1669"/>
              <a:gd name="T30" fmla="*/ 2147483647 w 4606"/>
              <a:gd name="T31" fmla="*/ 194051194 h 1669"/>
              <a:gd name="T32" fmla="*/ 2147483647 w 4606"/>
              <a:gd name="T33" fmla="*/ 309978375 h 1669"/>
              <a:gd name="T34" fmla="*/ 2147483647 w 4606"/>
              <a:gd name="T35" fmla="*/ 340220235 h 1669"/>
              <a:gd name="T36" fmla="*/ 2147483647 w 4606"/>
              <a:gd name="T37" fmla="*/ 428426555 h 1669"/>
              <a:gd name="T38" fmla="*/ 2147483647 w 4606"/>
              <a:gd name="T39" fmla="*/ 516631187 h 1669"/>
              <a:gd name="T40" fmla="*/ 2147483647 w 4606"/>
              <a:gd name="T41" fmla="*/ 473789345 h 1669"/>
              <a:gd name="T42" fmla="*/ 2147483647 w 4606"/>
              <a:gd name="T43" fmla="*/ 400703956 h 1669"/>
              <a:gd name="T44" fmla="*/ 2147483647 w 4606"/>
              <a:gd name="T45" fmla="*/ 340220235 h 1669"/>
              <a:gd name="T46" fmla="*/ 609877752 w 4606"/>
              <a:gd name="T47" fmla="*/ 531752118 h 1669"/>
              <a:gd name="T48" fmla="*/ 448587821 w 4606"/>
              <a:gd name="T49" fmla="*/ 680442058 h 1669"/>
              <a:gd name="T50" fmla="*/ 330141222 w 4606"/>
              <a:gd name="T51" fmla="*/ 826611051 h 1669"/>
              <a:gd name="T52" fmla="*/ 211693134 w 4606"/>
              <a:gd name="T53" fmla="*/ 1033263962 h 1669"/>
              <a:gd name="T54" fmla="*/ 80644991 w 4606"/>
              <a:gd name="T55" fmla="*/ 1315521326 h 1669"/>
              <a:gd name="T56" fmla="*/ 35282185 w 4606"/>
              <a:gd name="T57" fmla="*/ 1476811249 h 1669"/>
              <a:gd name="T58" fmla="*/ 108365929 w 4606"/>
              <a:gd name="T59" fmla="*/ 2147483647 h 1669"/>
              <a:gd name="T60" fmla="*/ 108365929 w 4606"/>
              <a:gd name="T61" fmla="*/ 2147483647 h 1669"/>
              <a:gd name="T62" fmla="*/ 315018703 w 4606"/>
              <a:gd name="T63" fmla="*/ 2147483647 h 1669"/>
              <a:gd name="T64" fmla="*/ 418345959 w 4606"/>
              <a:gd name="T65" fmla="*/ 2147483647 h 1669"/>
              <a:gd name="T66" fmla="*/ 655240546 w 4606"/>
              <a:gd name="T67" fmla="*/ 2147483647 h 1669"/>
              <a:gd name="T68" fmla="*/ 801409546 w 4606"/>
              <a:gd name="T69" fmla="*/ 2147483647 h 1669"/>
              <a:gd name="T70" fmla="*/ 1260077988 w 4606"/>
              <a:gd name="T71" fmla="*/ 2147483647 h 1669"/>
              <a:gd name="T72" fmla="*/ 1761588472 w 4606"/>
              <a:gd name="T73" fmla="*/ 2147483647 h 1669"/>
              <a:gd name="T74" fmla="*/ 2147483647 w 4606"/>
              <a:gd name="T75" fmla="*/ 2147483647 h 1669"/>
              <a:gd name="T76" fmla="*/ 2147483647 w 4606"/>
              <a:gd name="T77" fmla="*/ 2147483647 h 1669"/>
              <a:gd name="T78" fmla="*/ 2147483647 w 4606"/>
              <a:gd name="T79" fmla="*/ 2147483647 h 1669"/>
              <a:gd name="T80" fmla="*/ 2147483647 w 4606"/>
              <a:gd name="T81" fmla="*/ 2147483647 h 1669"/>
              <a:gd name="T82" fmla="*/ 2147483647 w 4606"/>
              <a:gd name="T83" fmla="*/ 2147483647 h 1669"/>
              <a:gd name="T84" fmla="*/ 2147483647 w 4606"/>
              <a:gd name="T85" fmla="*/ 2147483647 h 1669"/>
              <a:gd name="T86" fmla="*/ 2147483647 w 4606"/>
              <a:gd name="T87" fmla="*/ 2147483647 h 1669"/>
              <a:gd name="T88" fmla="*/ 2147483647 w 4606"/>
              <a:gd name="T89" fmla="*/ 2147483647 h 1669"/>
              <a:gd name="T90" fmla="*/ 2147483647 w 4606"/>
              <a:gd name="T91" fmla="*/ 2147483647 h 1669"/>
              <a:gd name="T92" fmla="*/ 2147483647 w 4606"/>
              <a:gd name="T93" fmla="*/ 2147483647 h 1669"/>
              <a:gd name="T94" fmla="*/ 2147483647 w 4606"/>
              <a:gd name="T95" fmla="*/ 2147483647 h 1669"/>
              <a:gd name="T96" fmla="*/ 2147483647 w 4606"/>
              <a:gd name="T97" fmla="*/ 2147483647 h 1669"/>
              <a:gd name="T98" fmla="*/ 2147483647 w 4606"/>
              <a:gd name="T99" fmla="*/ 2147483647 h 1669"/>
              <a:gd name="T100" fmla="*/ 2147483647 w 4606"/>
              <a:gd name="T101" fmla="*/ 2147483647 h 1669"/>
              <a:gd name="T102" fmla="*/ 2147483647 w 4606"/>
              <a:gd name="T103" fmla="*/ 2147483647 h 1669"/>
              <a:gd name="T104" fmla="*/ 2147483647 w 4606"/>
              <a:gd name="T105" fmla="*/ 2147483647 h 1669"/>
              <a:gd name="T106" fmla="*/ 2147483647 w 4606"/>
              <a:gd name="T107" fmla="*/ 2147483647 h 1669"/>
              <a:gd name="T108" fmla="*/ 2147483647 w 4606"/>
              <a:gd name="T109" fmla="*/ 2147483647 h 1669"/>
              <a:gd name="T110" fmla="*/ 2147483647 w 4606"/>
              <a:gd name="T111" fmla="*/ 1315521326 h 1669"/>
              <a:gd name="T112" fmla="*/ 2147483647 w 4606"/>
              <a:gd name="T113" fmla="*/ 929936812 h 16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06"/>
              <a:gd name="T172" fmla="*/ 0 h 1669"/>
              <a:gd name="T173" fmla="*/ 4606 w 4606"/>
              <a:gd name="T174" fmla="*/ 1669 h 16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06" h="1669">
                <a:moveTo>
                  <a:pt x="4545" y="381"/>
                </a:moveTo>
                <a:cubicBezTo>
                  <a:pt x="4542" y="379"/>
                  <a:pt x="4552" y="289"/>
                  <a:pt x="4539" y="270"/>
                </a:cubicBezTo>
                <a:cubicBezTo>
                  <a:pt x="4526" y="251"/>
                  <a:pt x="4482" y="262"/>
                  <a:pt x="4469" y="264"/>
                </a:cubicBezTo>
                <a:cubicBezTo>
                  <a:pt x="4463" y="257"/>
                  <a:pt x="4471" y="286"/>
                  <a:pt x="4463" y="281"/>
                </a:cubicBezTo>
                <a:cubicBezTo>
                  <a:pt x="4423" y="256"/>
                  <a:pt x="4421" y="266"/>
                  <a:pt x="4375" y="258"/>
                </a:cubicBezTo>
                <a:cubicBezTo>
                  <a:pt x="4334" y="217"/>
                  <a:pt x="4239" y="202"/>
                  <a:pt x="4182" y="194"/>
                </a:cubicBezTo>
                <a:cubicBezTo>
                  <a:pt x="4124" y="174"/>
                  <a:pt x="4075" y="144"/>
                  <a:pt x="4018" y="123"/>
                </a:cubicBezTo>
                <a:cubicBezTo>
                  <a:pt x="4000" y="116"/>
                  <a:pt x="3942" y="113"/>
                  <a:pt x="3936" y="112"/>
                </a:cubicBezTo>
                <a:cubicBezTo>
                  <a:pt x="3880" y="73"/>
                  <a:pt x="3676" y="104"/>
                  <a:pt x="3626" y="106"/>
                </a:cubicBezTo>
                <a:cubicBezTo>
                  <a:pt x="3577" y="104"/>
                  <a:pt x="3528" y="106"/>
                  <a:pt x="3479" y="100"/>
                </a:cubicBezTo>
                <a:cubicBezTo>
                  <a:pt x="3383" y="88"/>
                  <a:pt x="3307" y="24"/>
                  <a:pt x="3216" y="0"/>
                </a:cubicBezTo>
                <a:cubicBezTo>
                  <a:pt x="3163" y="4"/>
                  <a:pt x="3111" y="7"/>
                  <a:pt x="3058" y="12"/>
                </a:cubicBezTo>
                <a:cubicBezTo>
                  <a:pt x="3004" y="17"/>
                  <a:pt x="2948" y="48"/>
                  <a:pt x="2894" y="59"/>
                </a:cubicBezTo>
                <a:cubicBezTo>
                  <a:pt x="2832" y="91"/>
                  <a:pt x="2746" y="83"/>
                  <a:pt x="2683" y="88"/>
                </a:cubicBezTo>
                <a:cubicBezTo>
                  <a:pt x="2551" y="85"/>
                  <a:pt x="2469" y="90"/>
                  <a:pt x="2356" y="71"/>
                </a:cubicBezTo>
                <a:cubicBezTo>
                  <a:pt x="2256" y="73"/>
                  <a:pt x="2157" y="74"/>
                  <a:pt x="2057" y="77"/>
                </a:cubicBezTo>
                <a:cubicBezTo>
                  <a:pt x="1997" y="79"/>
                  <a:pt x="1953" y="115"/>
                  <a:pt x="1899" y="123"/>
                </a:cubicBezTo>
                <a:cubicBezTo>
                  <a:pt x="1845" y="131"/>
                  <a:pt x="1780" y="132"/>
                  <a:pt x="1729" y="135"/>
                </a:cubicBezTo>
                <a:cubicBezTo>
                  <a:pt x="1640" y="172"/>
                  <a:pt x="1479" y="167"/>
                  <a:pt x="1390" y="170"/>
                </a:cubicBezTo>
                <a:cubicBezTo>
                  <a:pt x="1345" y="200"/>
                  <a:pt x="1272" y="201"/>
                  <a:pt x="1220" y="205"/>
                </a:cubicBezTo>
                <a:cubicBezTo>
                  <a:pt x="1149" y="202"/>
                  <a:pt x="1108" y="197"/>
                  <a:pt x="1044" y="188"/>
                </a:cubicBezTo>
                <a:cubicBezTo>
                  <a:pt x="1018" y="179"/>
                  <a:pt x="994" y="166"/>
                  <a:pt x="968" y="159"/>
                </a:cubicBezTo>
                <a:cubicBezTo>
                  <a:pt x="934" y="150"/>
                  <a:pt x="902" y="147"/>
                  <a:pt x="869" y="135"/>
                </a:cubicBezTo>
                <a:cubicBezTo>
                  <a:pt x="657" y="142"/>
                  <a:pt x="450" y="175"/>
                  <a:pt x="242" y="211"/>
                </a:cubicBezTo>
                <a:cubicBezTo>
                  <a:pt x="221" y="232"/>
                  <a:pt x="197" y="248"/>
                  <a:pt x="178" y="270"/>
                </a:cubicBezTo>
                <a:cubicBezTo>
                  <a:pt x="161" y="290"/>
                  <a:pt x="150" y="310"/>
                  <a:pt x="131" y="328"/>
                </a:cubicBezTo>
                <a:cubicBezTo>
                  <a:pt x="123" y="362"/>
                  <a:pt x="109" y="386"/>
                  <a:pt x="84" y="410"/>
                </a:cubicBezTo>
                <a:cubicBezTo>
                  <a:pt x="67" y="448"/>
                  <a:pt x="54" y="486"/>
                  <a:pt x="32" y="522"/>
                </a:cubicBezTo>
                <a:cubicBezTo>
                  <a:pt x="18" y="574"/>
                  <a:pt x="25" y="553"/>
                  <a:pt x="14" y="586"/>
                </a:cubicBezTo>
                <a:cubicBezTo>
                  <a:pt x="17" y="695"/>
                  <a:pt x="0" y="772"/>
                  <a:pt x="43" y="861"/>
                </a:cubicBezTo>
                <a:cubicBezTo>
                  <a:pt x="39" y="927"/>
                  <a:pt x="29" y="1047"/>
                  <a:pt x="43" y="1107"/>
                </a:cubicBezTo>
                <a:cubicBezTo>
                  <a:pt x="49" y="1132"/>
                  <a:pt x="111" y="1159"/>
                  <a:pt x="125" y="1171"/>
                </a:cubicBezTo>
                <a:cubicBezTo>
                  <a:pt x="149" y="1191"/>
                  <a:pt x="154" y="1205"/>
                  <a:pt x="166" y="1230"/>
                </a:cubicBezTo>
                <a:cubicBezTo>
                  <a:pt x="179" y="1307"/>
                  <a:pt x="209" y="1359"/>
                  <a:pt x="260" y="1417"/>
                </a:cubicBezTo>
                <a:cubicBezTo>
                  <a:pt x="278" y="1438"/>
                  <a:pt x="291" y="1469"/>
                  <a:pt x="318" y="1476"/>
                </a:cubicBezTo>
                <a:cubicBezTo>
                  <a:pt x="393" y="1495"/>
                  <a:pt x="334" y="1481"/>
                  <a:pt x="500" y="1493"/>
                </a:cubicBezTo>
                <a:cubicBezTo>
                  <a:pt x="571" y="1518"/>
                  <a:pt x="622" y="1528"/>
                  <a:pt x="699" y="1540"/>
                </a:cubicBezTo>
                <a:cubicBezTo>
                  <a:pt x="830" y="1536"/>
                  <a:pt x="931" y="1531"/>
                  <a:pt x="1056" y="1517"/>
                </a:cubicBezTo>
                <a:cubicBezTo>
                  <a:pt x="1150" y="1493"/>
                  <a:pt x="1247" y="1496"/>
                  <a:pt x="1343" y="1482"/>
                </a:cubicBezTo>
                <a:cubicBezTo>
                  <a:pt x="1366" y="1484"/>
                  <a:pt x="1390" y="1482"/>
                  <a:pt x="1413" y="1487"/>
                </a:cubicBezTo>
                <a:cubicBezTo>
                  <a:pt x="1447" y="1494"/>
                  <a:pt x="1467" y="1528"/>
                  <a:pt x="1501" y="1534"/>
                </a:cubicBezTo>
                <a:cubicBezTo>
                  <a:pt x="1572" y="1547"/>
                  <a:pt x="1642" y="1552"/>
                  <a:pt x="1712" y="1575"/>
                </a:cubicBezTo>
                <a:cubicBezTo>
                  <a:pt x="1740" y="1584"/>
                  <a:pt x="1766" y="1601"/>
                  <a:pt x="1794" y="1610"/>
                </a:cubicBezTo>
                <a:cubicBezTo>
                  <a:pt x="1859" y="1630"/>
                  <a:pt x="1918" y="1638"/>
                  <a:pt x="1981" y="1669"/>
                </a:cubicBezTo>
                <a:cubicBezTo>
                  <a:pt x="2063" y="1667"/>
                  <a:pt x="2145" y="1667"/>
                  <a:pt x="2227" y="1663"/>
                </a:cubicBezTo>
                <a:cubicBezTo>
                  <a:pt x="2271" y="1661"/>
                  <a:pt x="2317" y="1640"/>
                  <a:pt x="2361" y="1634"/>
                </a:cubicBezTo>
                <a:cubicBezTo>
                  <a:pt x="2432" y="1625"/>
                  <a:pt x="2480" y="1621"/>
                  <a:pt x="2549" y="1616"/>
                </a:cubicBezTo>
                <a:cubicBezTo>
                  <a:pt x="2664" y="1586"/>
                  <a:pt x="3137" y="1595"/>
                  <a:pt x="3204" y="1593"/>
                </a:cubicBezTo>
                <a:cubicBezTo>
                  <a:pt x="3328" y="1531"/>
                  <a:pt x="3409" y="1518"/>
                  <a:pt x="3550" y="1511"/>
                </a:cubicBezTo>
                <a:cubicBezTo>
                  <a:pt x="3690" y="1493"/>
                  <a:pt x="3971" y="1482"/>
                  <a:pt x="3971" y="1482"/>
                </a:cubicBezTo>
                <a:cubicBezTo>
                  <a:pt x="4021" y="1465"/>
                  <a:pt x="4077" y="1472"/>
                  <a:pt x="4129" y="1458"/>
                </a:cubicBezTo>
                <a:cubicBezTo>
                  <a:pt x="4239" y="1398"/>
                  <a:pt x="4376" y="1416"/>
                  <a:pt x="4498" y="1411"/>
                </a:cubicBezTo>
                <a:cubicBezTo>
                  <a:pt x="4545" y="1401"/>
                  <a:pt x="4554" y="1357"/>
                  <a:pt x="4574" y="1318"/>
                </a:cubicBezTo>
                <a:cubicBezTo>
                  <a:pt x="4606" y="1178"/>
                  <a:pt x="4599" y="1190"/>
                  <a:pt x="4586" y="966"/>
                </a:cubicBezTo>
                <a:cubicBezTo>
                  <a:pt x="4585" y="942"/>
                  <a:pt x="4568" y="896"/>
                  <a:pt x="4568" y="896"/>
                </a:cubicBezTo>
                <a:cubicBezTo>
                  <a:pt x="4565" y="831"/>
                  <a:pt x="4459" y="577"/>
                  <a:pt x="4498" y="522"/>
                </a:cubicBezTo>
                <a:cubicBezTo>
                  <a:pt x="4513" y="479"/>
                  <a:pt x="4539" y="441"/>
                  <a:pt x="4527" y="369"/>
                </a:cubicBezTo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081213" y="4051300"/>
            <a:ext cx="5130800" cy="1646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1150938" y="4051300"/>
            <a:ext cx="1747837" cy="16462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6275388" y="4041775"/>
            <a:ext cx="1747837" cy="16462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239963" y="2081213"/>
            <a:ext cx="0" cy="1714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403350" y="2965450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1.6 km</a:t>
            </a:r>
            <a:endParaRPr lang="en-US" sz="2400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235075" y="4665663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C</a:t>
            </a:r>
            <a:r>
              <a:rPr lang="en-US" sz="2400" baseline="-25000">
                <a:solidFill>
                  <a:srgbClr val="0066FF"/>
                </a:solidFill>
              </a:rPr>
              <a:t>2</a:t>
            </a:r>
            <a:r>
              <a:rPr lang="en-US" sz="2400">
                <a:solidFill>
                  <a:srgbClr val="0066FF"/>
                </a:solidFill>
              </a:rPr>
              <a:t>Cl</a:t>
            </a:r>
            <a:r>
              <a:rPr lang="en-US" sz="2400" baseline="-25000">
                <a:solidFill>
                  <a:srgbClr val="0066FF"/>
                </a:solidFill>
              </a:rPr>
              <a:t>4</a:t>
            </a:r>
            <a:endParaRPr lang="en-US" sz="2400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8355807" y="372787"/>
            <a:ext cx="547687" cy="547687"/>
          </a:xfrm>
          <a:prstGeom prst="sun">
            <a:avLst>
              <a:gd name="adj" fmla="val 25000"/>
            </a:avLst>
          </a:prstGeom>
          <a:solidFill>
            <a:srgbClr val="F5FB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 rot="7981205">
            <a:off x="1802607" y="7003256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3" name="Freeform 15"/>
          <p:cNvSpPr>
            <a:spLocks/>
          </p:cNvSpPr>
          <p:nvPr/>
        </p:nvSpPr>
        <p:spPr bwMode="auto">
          <a:xfrm rot="7981205">
            <a:off x="880269" y="787320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 rot="7981205">
            <a:off x="348457" y="6927056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Freeform 17"/>
          <p:cNvSpPr>
            <a:spLocks/>
          </p:cNvSpPr>
          <p:nvPr/>
        </p:nvSpPr>
        <p:spPr bwMode="auto">
          <a:xfrm rot="7981205">
            <a:off x="654844" y="69270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 rot="7981205">
            <a:off x="-1054894" y="580310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 rot="7981205">
            <a:off x="-135731" y="69270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 rot="7981205">
            <a:off x="-748506" y="6293644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9" name="Freeform 21"/>
          <p:cNvSpPr>
            <a:spLocks/>
          </p:cNvSpPr>
          <p:nvPr/>
        </p:nvSpPr>
        <p:spPr bwMode="auto">
          <a:xfrm rot="7981205">
            <a:off x="-767556" y="6293644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0" name="Freeform 22"/>
          <p:cNvSpPr>
            <a:spLocks/>
          </p:cNvSpPr>
          <p:nvPr/>
        </p:nvSpPr>
        <p:spPr bwMode="auto">
          <a:xfrm rot="7981205">
            <a:off x="3604419" y="69270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 rot="7981205">
            <a:off x="1185069" y="70032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2" name="Freeform 24"/>
          <p:cNvSpPr>
            <a:spLocks/>
          </p:cNvSpPr>
          <p:nvPr/>
        </p:nvSpPr>
        <p:spPr bwMode="auto">
          <a:xfrm rot="7981205">
            <a:off x="96044" y="6652419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3" name="Freeform 25"/>
          <p:cNvSpPr>
            <a:spLocks/>
          </p:cNvSpPr>
          <p:nvPr/>
        </p:nvSpPr>
        <p:spPr bwMode="auto">
          <a:xfrm rot="7981205">
            <a:off x="-1073944" y="6142831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 rot="7981205">
            <a:off x="3432969" y="73715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5" name="Freeform 27"/>
          <p:cNvSpPr>
            <a:spLocks/>
          </p:cNvSpPr>
          <p:nvPr/>
        </p:nvSpPr>
        <p:spPr bwMode="auto">
          <a:xfrm rot="7981205">
            <a:off x="2305844" y="7125494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 rot="7981205">
            <a:off x="2955132" y="7125494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 rot="7981205">
            <a:off x="2464594" y="7125494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 rot="7981205">
            <a:off x="-461168" y="6446044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2955925" y="3568700"/>
            <a:ext cx="7938" cy="3381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rot="1870455" flipH="1">
            <a:off x="2882900" y="2559050"/>
            <a:ext cx="103188" cy="215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3360738" y="3302000"/>
            <a:ext cx="0" cy="3889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4010025" y="3141663"/>
            <a:ext cx="215900" cy="16033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rot="1541951" flipH="1">
            <a:off x="3519488" y="2501900"/>
            <a:ext cx="87312" cy="254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1371600" y="12192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Cosmic Rays</a:t>
            </a:r>
            <a:endParaRPr lang="en-US" sz="2400"/>
          </a:p>
        </p:txBody>
      </p:sp>
      <p:sp>
        <p:nvSpPr>
          <p:cNvPr id="63525" name="Freeform 37"/>
          <p:cNvSpPr>
            <a:spLocks/>
          </p:cNvSpPr>
          <p:nvPr/>
        </p:nvSpPr>
        <p:spPr bwMode="auto">
          <a:xfrm rot="7981205">
            <a:off x="4710907" y="3980656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6" name="AutoShape 38"/>
          <p:cNvSpPr>
            <a:spLocks noChangeArrowheads="1"/>
          </p:cNvSpPr>
          <p:nvPr/>
        </p:nvSpPr>
        <p:spPr bwMode="auto">
          <a:xfrm>
            <a:off x="4794250" y="4598988"/>
            <a:ext cx="665163" cy="488950"/>
          </a:xfrm>
          <a:prstGeom prst="irregularSeal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4659313" y="4435475"/>
            <a:ext cx="819150" cy="793750"/>
          </a:xfrm>
          <a:prstGeom prst="irregularSeal2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4487863" y="4108450"/>
            <a:ext cx="1241425" cy="1273175"/>
          </a:xfrm>
          <a:prstGeom prst="irregularSeal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765800" y="4579938"/>
            <a:ext cx="285750" cy="254000"/>
            <a:chOff x="3632" y="2885"/>
            <a:chExt cx="180" cy="160"/>
          </a:xfrm>
        </p:grpSpPr>
        <p:sp>
          <p:nvSpPr>
            <p:cNvPr id="58431" name="Oval 42"/>
            <p:cNvSpPr>
              <a:spLocks noChangeArrowheads="1"/>
            </p:cNvSpPr>
            <p:nvPr/>
          </p:nvSpPr>
          <p:spPr bwMode="auto">
            <a:xfrm>
              <a:off x="3632" y="2885"/>
              <a:ext cx="169" cy="16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rgbClr val="0066FF"/>
                </a:solidFill>
              </a:endParaRPr>
            </a:p>
          </p:txBody>
        </p:sp>
        <p:sp>
          <p:nvSpPr>
            <p:cNvPr id="58432" name="Text Box 43"/>
            <p:cNvSpPr txBox="1">
              <a:spLocks noChangeArrowheads="1"/>
            </p:cNvSpPr>
            <p:nvPr/>
          </p:nvSpPr>
          <p:spPr bwMode="auto">
            <a:xfrm>
              <a:off x="3632" y="290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/>
                <a:t>Ar</a:t>
              </a:r>
              <a:endParaRPr lang="en-US" sz="2400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051550" y="4833938"/>
            <a:ext cx="1971675" cy="1790700"/>
            <a:chOff x="3812" y="3045"/>
            <a:chExt cx="1242" cy="1128"/>
          </a:xfrm>
        </p:grpSpPr>
        <p:sp>
          <p:nvSpPr>
            <p:cNvPr id="58429" name="Text Box 45"/>
            <p:cNvSpPr txBox="1">
              <a:spLocks noChangeArrowheads="1"/>
            </p:cNvSpPr>
            <p:nvPr/>
          </p:nvSpPr>
          <p:spPr bwMode="auto">
            <a:xfrm>
              <a:off x="4431" y="3719"/>
              <a:ext cx="623" cy="454"/>
            </a:xfrm>
            <a:prstGeom prst="rect">
              <a:avLst/>
            </a:prstGeom>
            <a:noFill/>
            <a:ln w="19050">
              <a:solidFill>
                <a:srgbClr val="E3F4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E3F466"/>
                  </a:solidFill>
                </a:rPr>
                <a:t>Argon Atom</a:t>
              </a:r>
              <a:endParaRPr lang="en-US" sz="2400"/>
            </a:p>
          </p:txBody>
        </p:sp>
        <p:sp>
          <p:nvSpPr>
            <p:cNvPr id="58430" name="Line 46"/>
            <p:cNvSpPr>
              <a:spLocks noChangeShapeType="1"/>
            </p:cNvSpPr>
            <p:nvPr/>
          </p:nvSpPr>
          <p:spPr bwMode="auto">
            <a:xfrm flipH="1" flipV="1">
              <a:off x="3812" y="3045"/>
              <a:ext cx="731" cy="674"/>
            </a:xfrm>
            <a:prstGeom prst="line">
              <a:avLst/>
            </a:prstGeom>
            <a:noFill/>
            <a:ln w="19050">
              <a:solidFill>
                <a:srgbClr val="E3F4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411" name="Text Box 47"/>
          <p:cNvSpPr txBox="1">
            <a:spLocks noChangeArrowheads="1"/>
          </p:cNvSpPr>
          <p:nvPr/>
        </p:nvSpPr>
        <p:spPr bwMode="auto">
          <a:xfrm>
            <a:off x="2551113" y="4108450"/>
            <a:ext cx="19367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100,000 gal. tank</a:t>
            </a:r>
            <a:endParaRPr lang="en-US" sz="2400"/>
          </a:p>
        </p:txBody>
      </p:sp>
      <p:sp>
        <p:nvSpPr>
          <p:cNvPr id="58412" name="Freeform 48"/>
          <p:cNvSpPr>
            <a:spLocks/>
          </p:cNvSpPr>
          <p:nvPr/>
        </p:nvSpPr>
        <p:spPr bwMode="auto">
          <a:xfrm>
            <a:off x="1254125" y="4356100"/>
            <a:ext cx="6626225" cy="152400"/>
          </a:xfrm>
          <a:custGeom>
            <a:avLst/>
            <a:gdLst>
              <a:gd name="T0" fmla="*/ 0 w 4174"/>
              <a:gd name="T1" fmla="*/ 211693157 h 96"/>
              <a:gd name="T2" fmla="*/ 443547491 w 4174"/>
              <a:gd name="T3" fmla="*/ 123486873 h 96"/>
              <a:gd name="T4" fmla="*/ 960178685 w 4174"/>
              <a:gd name="T5" fmla="*/ 211693157 h 96"/>
              <a:gd name="T6" fmla="*/ 1388605047 w 4174"/>
              <a:gd name="T7" fmla="*/ 123486873 h 96"/>
              <a:gd name="T8" fmla="*/ 1932958939 w 4174"/>
              <a:gd name="T9" fmla="*/ 239415661 h 96"/>
              <a:gd name="T10" fmla="*/ 2147483647 w 4174"/>
              <a:gd name="T11" fmla="*/ 136088444 h 96"/>
              <a:gd name="T12" fmla="*/ 2147483647 w 4174"/>
              <a:gd name="T13" fmla="*/ 224294728 h 96"/>
              <a:gd name="T14" fmla="*/ 2147483647 w 4174"/>
              <a:gd name="T15" fmla="*/ 211693157 h 96"/>
              <a:gd name="T16" fmla="*/ 2147483647 w 4174"/>
              <a:gd name="T17" fmla="*/ 123486873 h 96"/>
              <a:gd name="T18" fmla="*/ 2147483647 w 4174"/>
              <a:gd name="T19" fmla="*/ 239415661 h 96"/>
              <a:gd name="T20" fmla="*/ 2147483647 w 4174"/>
              <a:gd name="T21" fmla="*/ 123486873 h 96"/>
              <a:gd name="T22" fmla="*/ 2147483647 w 4174"/>
              <a:gd name="T23" fmla="*/ 224294728 h 96"/>
              <a:gd name="T24" fmla="*/ 2147483647 w 4174"/>
              <a:gd name="T25" fmla="*/ 123486873 h 96"/>
              <a:gd name="T26" fmla="*/ 2147483647 w 4174"/>
              <a:gd name="T27" fmla="*/ 211693157 h 96"/>
              <a:gd name="T28" fmla="*/ 2147483647 w 4174"/>
              <a:gd name="T29" fmla="*/ 108367528 h 96"/>
              <a:gd name="T30" fmla="*/ 2147483647 w 4174"/>
              <a:gd name="T31" fmla="*/ 181451242 h 96"/>
              <a:gd name="T32" fmla="*/ 2147483647 w 4174"/>
              <a:gd name="T33" fmla="*/ 63003117 h 96"/>
              <a:gd name="T34" fmla="*/ 2147483647 w 4174"/>
              <a:gd name="T35" fmla="*/ 166330309 h 96"/>
              <a:gd name="T36" fmla="*/ 2147483647 w 4174"/>
              <a:gd name="T37" fmla="*/ 63003117 h 96"/>
              <a:gd name="T38" fmla="*/ 2147483647 w 4174"/>
              <a:gd name="T39" fmla="*/ 136088444 h 96"/>
              <a:gd name="T40" fmla="*/ 2147483647 w 4174"/>
              <a:gd name="T41" fmla="*/ 20161250 h 96"/>
              <a:gd name="T42" fmla="*/ 2147483647 w 4174"/>
              <a:gd name="T43" fmla="*/ 166330309 h 96"/>
              <a:gd name="T44" fmla="*/ 2147483647 w 4174"/>
              <a:gd name="T45" fmla="*/ 32761239 h 96"/>
              <a:gd name="T46" fmla="*/ 2147483647 w 4174"/>
              <a:gd name="T47" fmla="*/ 32761239 h 96"/>
              <a:gd name="T48" fmla="*/ 2147483647 w 4174"/>
              <a:gd name="T49" fmla="*/ 151209377 h 96"/>
              <a:gd name="T50" fmla="*/ 2147483647 w 4174"/>
              <a:gd name="T51" fmla="*/ 78124050 h 96"/>
              <a:gd name="T52" fmla="*/ 2147483647 w 4174"/>
              <a:gd name="T53" fmla="*/ 5040312 h 96"/>
              <a:gd name="T54" fmla="*/ 2147483647 w 4174"/>
              <a:gd name="T55" fmla="*/ 108367528 h 96"/>
              <a:gd name="T56" fmla="*/ 2147483647 w 4174"/>
              <a:gd name="T57" fmla="*/ 123486873 h 96"/>
              <a:gd name="T58" fmla="*/ 2147483647 w 4174"/>
              <a:gd name="T59" fmla="*/ 108367528 h 96"/>
              <a:gd name="T60" fmla="*/ 2147483647 w 4174"/>
              <a:gd name="T61" fmla="*/ 93246570 h 9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74"/>
              <a:gd name="T94" fmla="*/ 0 h 96"/>
              <a:gd name="T95" fmla="*/ 4174 w 4174"/>
              <a:gd name="T96" fmla="*/ 96 h 9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74" h="96">
                <a:moveTo>
                  <a:pt x="0" y="84"/>
                </a:moveTo>
                <a:cubicBezTo>
                  <a:pt x="29" y="78"/>
                  <a:pt x="113" y="49"/>
                  <a:pt x="176" y="49"/>
                </a:cubicBezTo>
                <a:cubicBezTo>
                  <a:pt x="239" y="49"/>
                  <a:pt x="319" y="84"/>
                  <a:pt x="381" y="84"/>
                </a:cubicBezTo>
                <a:cubicBezTo>
                  <a:pt x="443" y="84"/>
                  <a:pt x="487" y="47"/>
                  <a:pt x="551" y="49"/>
                </a:cubicBezTo>
                <a:cubicBezTo>
                  <a:pt x="615" y="51"/>
                  <a:pt x="700" y="94"/>
                  <a:pt x="767" y="95"/>
                </a:cubicBezTo>
                <a:cubicBezTo>
                  <a:pt x="834" y="96"/>
                  <a:pt x="893" y="55"/>
                  <a:pt x="954" y="54"/>
                </a:cubicBezTo>
                <a:cubicBezTo>
                  <a:pt x="1015" y="53"/>
                  <a:pt x="1105" y="84"/>
                  <a:pt x="1136" y="89"/>
                </a:cubicBezTo>
                <a:cubicBezTo>
                  <a:pt x="1167" y="94"/>
                  <a:pt x="1114" y="91"/>
                  <a:pt x="1142" y="84"/>
                </a:cubicBezTo>
                <a:cubicBezTo>
                  <a:pt x="1170" y="77"/>
                  <a:pt x="1244" y="47"/>
                  <a:pt x="1306" y="49"/>
                </a:cubicBezTo>
                <a:cubicBezTo>
                  <a:pt x="1368" y="51"/>
                  <a:pt x="1452" y="95"/>
                  <a:pt x="1516" y="95"/>
                </a:cubicBezTo>
                <a:cubicBezTo>
                  <a:pt x="1580" y="95"/>
                  <a:pt x="1623" y="50"/>
                  <a:pt x="1692" y="49"/>
                </a:cubicBezTo>
                <a:cubicBezTo>
                  <a:pt x="1761" y="48"/>
                  <a:pt x="1861" y="89"/>
                  <a:pt x="1932" y="89"/>
                </a:cubicBezTo>
                <a:cubicBezTo>
                  <a:pt x="2003" y="89"/>
                  <a:pt x="2062" y="50"/>
                  <a:pt x="2119" y="49"/>
                </a:cubicBezTo>
                <a:cubicBezTo>
                  <a:pt x="2176" y="48"/>
                  <a:pt x="2219" y="85"/>
                  <a:pt x="2277" y="84"/>
                </a:cubicBezTo>
                <a:cubicBezTo>
                  <a:pt x="2335" y="83"/>
                  <a:pt x="2408" y="45"/>
                  <a:pt x="2465" y="43"/>
                </a:cubicBezTo>
                <a:cubicBezTo>
                  <a:pt x="2522" y="41"/>
                  <a:pt x="2563" y="75"/>
                  <a:pt x="2617" y="72"/>
                </a:cubicBezTo>
                <a:cubicBezTo>
                  <a:pt x="2671" y="69"/>
                  <a:pt x="2742" y="26"/>
                  <a:pt x="2787" y="25"/>
                </a:cubicBezTo>
                <a:cubicBezTo>
                  <a:pt x="2832" y="24"/>
                  <a:pt x="2846" y="66"/>
                  <a:pt x="2886" y="66"/>
                </a:cubicBezTo>
                <a:cubicBezTo>
                  <a:pt x="2926" y="66"/>
                  <a:pt x="2969" y="27"/>
                  <a:pt x="3027" y="25"/>
                </a:cubicBezTo>
                <a:cubicBezTo>
                  <a:pt x="3085" y="23"/>
                  <a:pt x="3169" y="57"/>
                  <a:pt x="3232" y="54"/>
                </a:cubicBezTo>
                <a:cubicBezTo>
                  <a:pt x="3295" y="51"/>
                  <a:pt x="3348" y="6"/>
                  <a:pt x="3407" y="8"/>
                </a:cubicBezTo>
                <a:cubicBezTo>
                  <a:pt x="3466" y="10"/>
                  <a:pt x="3538" y="65"/>
                  <a:pt x="3589" y="66"/>
                </a:cubicBezTo>
                <a:cubicBezTo>
                  <a:pt x="3640" y="67"/>
                  <a:pt x="3687" y="22"/>
                  <a:pt x="3712" y="13"/>
                </a:cubicBezTo>
                <a:cubicBezTo>
                  <a:pt x="3737" y="4"/>
                  <a:pt x="3715" y="5"/>
                  <a:pt x="3741" y="13"/>
                </a:cubicBezTo>
                <a:cubicBezTo>
                  <a:pt x="3767" y="21"/>
                  <a:pt x="3841" y="57"/>
                  <a:pt x="3870" y="60"/>
                </a:cubicBezTo>
                <a:cubicBezTo>
                  <a:pt x="3899" y="63"/>
                  <a:pt x="3888" y="41"/>
                  <a:pt x="3917" y="31"/>
                </a:cubicBezTo>
                <a:cubicBezTo>
                  <a:pt x="3946" y="21"/>
                  <a:pt x="4007" y="0"/>
                  <a:pt x="4045" y="2"/>
                </a:cubicBezTo>
                <a:cubicBezTo>
                  <a:pt x="4083" y="4"/>
                  <a:pt x="4126" y="35"/>
                  <a:pt x="4145" y="43"/>
                </a:cubicBezTo>
                <a:cubicBezTo>
                  <a:pt x="4164" y="51"/>
                  <a:pt x="4161" y="49"/>
                  <a:pt x="4157" y="49"/>
                </a:cubicBezTo>
                <a:cubicBezTo>
                  <a:pt x="4153" y="49"/>
                  <a:pt x="4118" y="45"/>
                  <a:pt x="4121" y="43"/>
                </a:cubicBezTo>
                <a:cubicBezTo>
                  <a:pt x="4124" y="41"/>
                  <a:pt x="4163" y="38"/>
                  <a:pt x="4174" y="3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413" name="Rectangle 49"/>
          <p:cNvSpPr>
            <a:spLocks noChangeArrowheads="1"/>
          </p:cNvSpPr>
          <p:nvPr/>
        </p:nvSpPr>
        <p:spPr bwMode="auto">
          <a:xfrm>
            <a:off x="8697913" y="2193925"/>
            <a:ext cx="176212" cy="1914525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8414" name="Rectangle 50"/>
          <p:cNvSpPr>
            <a:spLocks noChangeArrowheads="1"/>
          </p:cNvSpPr>
          <p:nvPr/>
        </p:nvSpPr>
        <p:spPr bwMode="auto">
          <a:xfrm>
            <a:off x="8023225" y="4051300"/>
            <a:ext cx="850900" cy="304800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8415" name="Text Box 51"/>
          <p:cNvSpPr txBox="1">
            <a:spLocks noChangeArrowheads="1"/>
          </p:cNvSpPr>
          <p:nvPr/>
        </p:nvSpPr>
        <p:spPr bwMode="auto">
          <a:xfrm>
            <a:off x="7848600" y="4664075"/>
            <a:ext cx="13414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E3F466"/>
                </a:solidFill>
              </a:rPr>
              <a:t>Gold Mine</a:t>
            </a:r>
            <a:endParaRPr lang="en-US" sz="2400"/>
          </a:p>
        </p:txBody>
      </p:sp>
      <p:sp>
        <p:nvSpPr>
          <p:cNvPr id="63540" name="Freeform 52"/>
          <p:cNvSpPr>
            <a:spLocks/>
          </p:cNvSpPr>
          <p:nvPr/>
        </p:nvSpPr>
        <p:spPr bwMode="auto">
          <a:xfrm rot="7981205">
            <a:off x="-442118" y="6652419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1" name="Freeform 53"/>
          <p:cNvSpPr>
            <a:spLocks/>
          </p:cNvSpPr>
          <p:nvPr/>
        </p:nvSpPr>
        <p:spPr bwMode="auto">
          <a:xfrm rot="7981205">
            <a:off x="-570706" y="6053931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2" name="Freeform 54"/>
          <p:cNvSpPr>
            <a:spLocks/>
          </p:cNvSpPr>
          <p:nvPr/>
        </p:nvSpPr>
        <p:spPr bwMode="auto">
          <a:xfrm rot="7981205">
            <a:off x="654844" y="7371556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3" name="Freeform 55"/>
          <p:cNvSpPr>
            <a:spLocks/>
          </p:cNvSpPr>
          <p:nvPr/>
        </p:nvSpPr>
        <p:spPr bwMode="auto">
          <a:xfrm rot="7981205">
            <a:off x="3105944" y="4287044"/>
            <a:ext cx="1803400" cy="306388"/>
          </a:xfrm>
          <a:custGeom>
            <a:avLst/>
            <a:gdLst>
              <a:gd name="T0" fmla="*/ 0 w 1136"/>
              <a:gd name="T1" fmla="*/ 335182115 h 193"/>
              <a:gd name="T2" fmla="*/ 428426577 w 1136"/>
              <a:gd name="T3" fmla="*/ 25201602 h 193"/>
              <a:gd name="T4" fmla="*/ 887095016 w 1136"/>
              <a:gd name="T5" fmla="*/ 481351469 h 193"/>
              <a:gd name="T6" fmla="*/ 1358364826 w 1136"/>
              <a:gd name="T7" fmla="*/ 55443535 h 193"/>
              <a:gd name="T8" fmla="*/ 1741427220 w 1136"/>
              <a:gd name="T9" fmla="*/ 481351469 h 193"/>
              <a:gd name="T10" fmla="*/ 2147483647 w 1136"/>
              <a:gd name="T11" fmla="*/ 68045127 h 193"/>
              <a:gd name="T12" fmla="*/ 2147483647 w 1136"/>
              <a:gd name="T13" fmla="*/ 289819243 h 193"/>
              <a:gd name="T14" fmla="*/ 2147483647 w 1136"/>
              <a:gd name="T15" fmla="*/ 289819243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4" name="AutoShape 56"/>
          <p:cNvSpPr>
            <a:spLocks noChangeArrowheads="1"/>
          </p:cNvSpPr>
          <p:nvPr/>
        </p:nvSpPr>
        <p:spPr bwMode="auto">
          <a:xfrm>
            <a:off x="3189288" y="4905375"/>
            <a:ext cx="665162" cy="488950"/>
          </a:xfrm>
          <a:prstGeom prst="irregularSeal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5" name="AutoShape 57"/>
          <p:cNvSpPr>
            <a:spLocks noChangeArrowheads="1"/>
          </p:cNvSpPr>
          <p:nvPr/>
        </p:nvSpPr>
        <p:spPr bwMode="auto">
          <a:xfrm>
            <a:off x="3054350" y="4741863"/>
            <a:ext cx="819150" cy="793750"/>
          </a:xfrm>
          <a:prstGeom prst="irregularSeal2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46" name="AutoShape 58"/>
          <p:cNvSpPr>
            <a:spLocks noChangeArrowheads="1"/>
          </p:cNvSpPr>
          <p:nvPr/>
        </p:nvSpPr>
        <p:spPr bwMode="auto">
          <a:xfrm>
            <a:off x="2882900" y="4414838"/>
            <a:ext cx="1241425" cy="1273175"/>
          </a:xfrm>
          <a:prstGeom prst="irregularSeal2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160838" y="4886325"/>
            <a:ext cx="285750" cy="254000"/>
            <a:chOff x="3632" y="2885"/>
            <a:chExt cx="180" cy="160"/>
          </a:xfrm>
        </p:grpSpPr>
        <p:sp>
          <p:nvSpPr>
            <p:cNvPr id="58427" name="Oval 60"/>
            <p:cNvSpPr>
              <a:spLocks noChangeArrowheads="1"/>
            </p:cNvSpPr>
            <p:nvPr/>
          </p:nvSpPr>
          <p:spPr bwMode="auto">
            <a:xfrm>
              <a:off x="3632" y="2885"/>
              <a:ext cx="169" cy="16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rgbClr val="0066FF"/>
                </a:solidFill>
              </a:endParaRPr>
            </a:p>
          </p:txBody>
        </p:sp>
        <p:sp>
          <p:nvSpPr>
            <p:cNvPr id="58428" name="Text Box 61"/>
            <p:cNvSpPr txBox="1">
              <a:spLocks noChangeArrowheads="1"/>
            </p:cNvSpPr>
            <p:nvPr/>
          </p:nvSpPr>
          <p:spPr bwMode="auto">
            <a:xfrm>
              <a:off x="3632" y="2901"/>
              <a:ext cx="1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/>
                <a:t>Ar</a:t>
              </a:r>
              <a:endParaRPr lang="en-US" sz="2400"/>
            </a:p>
          </p:txBody>
        </p:sp>
      </p:grpSp>
      <p:sp>
        <p:nvSpPr>
          <p:cNvPr id="63550" name="Freeform 62"/>
          <p:cNvSpPr>
            <a:spLocks/>
          </p:cNvSpPr>
          <p:nvPr/>
        </p:nvSpPr>
        <p:spPr bwMode="auto">
          <a:xfrm rot="7981205">
            <a:off x="348457" y="7627144"/>
            <a:ext cx="1803400" cy="306387"/>
          </a:xfrm>
          <a:custGeom>
            <a:avLst/>
            <a:gdLst>
              <a:gd name="T0" fmla="*/ 0 w 1136"/>
              <a:gd name="T1" fmla="*/ 335179434 h 193"/>
              <a:gd name="T2" fmla="*/ 428426577 w 1136"/>
              <a:gd name="T3" fmla="*/ 25201520 h 193"/>
              <a:gd name="T4" fmla="*/ 887095016 w 1136"/>
              <a:gd name="T5" fmla="*/ 481348311 h 193"/>
              <a:gd name="T6" fmla="*/ 1358364826 w 1136"/>
              <a:gd name="T7" fmla="*/ 55443354 h 193"/>
              <a:gd name="T8" fmla="*/ 1741427220 w 1136"/>
              <a:gd name="T9" fmla="*/ 481348311 h 193"/>
              <a:gd name="T10" fmla="*/ 2147483647 w 1136"/>
              <a:gd name="T11" fmla="*/ 68043317 h 193"/>
              <a:gd name="T12" fmla="*/ 2147483647 w 1136"/>
              <a:gd name="T13" fmla="*/ 289816710 h 193"/>
              <a:gd name="T14" fmla="*/ 2147483647 w 1136"/>
              <a:gd name="T15" fmla="*/ 289816710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6"/>
              <a:gd name="T25" fmla="*/ 0 h 193"/>
              <a:gd name="T26" fmla="*/ 1136 w 1136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6" h="193">
                <a:moveTo>
                  <a:pt x="0" y="133"/>
                </a:moveTo>
                <a:cubicBezTo>
                  <a:pt x="29" y="113"/>
                  <a:pt x="111" y="0"/>
                  <a:pt x="170" y="10"/>
                </a:cubicBezTo>
                <a:cubicBezTo>
                  <a:pt x="229" y="20"/>
                  <a:pt x="291" y="189"/>
                  <a:pt x="352" y="191"/>
                </a:cubicBezTo>
                <a:cubicBezTo>
                  <a:pt x="413" y="193"/>
                  <a:pt x="483" y="22"/>
                  <a:pt x="539" y="22"/>
                </a:cubicBezTo>
                <a:cubicBezTo>
                  <a:pt x="595" y="22"/>
                  <a:pt x="638" y="190"/>
                  <a:pt x="691" y="191"/>
                </a:cubicBezTo>
                <a:cubicBezTo>
                  <a:pt x="744" y="192"/>
                  <a:pt x="807" y="40"/>
                  <a:pt x="855" y="27"/>
                </a:cubicBezTo>
                <a:cubicBezTo>
                  <a:pt x="903" y="14"/>
                  <a:pt x="931" y="100"/>
                  <a:pt x="978" y="115"/>
                </a:cubicBezTo>
                <a:cubicBezTo>
                  <a:pt x="1025" y="130"/>
                  <a:pt x="1080" y="122"/>
                  <a:pt x="1136" y="11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425" name="AutoShape 6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3438" y="6623050"/>
            <a:ext cx="242887" cy="158750"/>
          </a:xfrm>
          <a:prstGeom prst="actionButtonBackPrevious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426" name="AutoShape 6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1575" y="6623050"/>
            <a:ext cx="223838" cy="158750"/>
          </a:xfrm>
          <a:prstGeom prst="actionButtonForwardNex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46" y="0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Neutrino Telescope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75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5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25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225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725"/>
                            </p:stCondLst>
                            <p:childTnLst>
                              <p:par>
                                <p:cTn id="9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25"/>
                            </p:stCondLst>
                            <p:childTnLst>
                              <p:par>
                                <p:cTn id="10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725"/>
                            </p:stCondLst>
                            <p:childTnLst>
                              <p:par>
                                <p:cTn id="10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25"/>
                            </p:stCondLst>
                            <p:childTnLst>
                              <p:par>
                                <p:cTn id="1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725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875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95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8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950"/>
                            </p:stCondLst>
                            <p:childTnLst>
                              <p:par>
                                <p:cTn id="1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450"/>
                            </p:stCondLst>
                            <p:childTnLst>
                              <p:par>
                                <p:cTn id="1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4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950"/>
                            </p:stCondLst>
                            <p:childTnLst>
                              <p:par>
                                <p:cTn id="151" presetID="2" presetClass="entr" presetSubtype="9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450"/>
                            </p:stCondLst>
                            <p:childTnLst>
                              <p:par>
                                <p:cTn id="1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3950"/>
                            </p:stCondLst>
                            <p:childTnLst>
                              <p:par>
                                <p:cTn id="1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450"/>
                            </p:stCondLst>
                            <p:childTnLst>
                              <p:par>
                                <p:cTn id="1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95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 autoUpdateAnimBg="0"/>
      <p:bldP spid="63525" grpId="0" animBg="1"/>
      <p:bldP spid="63526" grpId="0" animBg="1"/>
      <p:bldP spid="63527" grpId="0" animBg="1"/>
      <p:bldP spid="63528" grpId="0" animBg="1"/>
      <p:bldP spid="63540" grpId="0" animBg="1"/>
      <p:bldP spid="63541" grpId="0" animBg="1"/>
      <p:bldP spid="63542" grpId="0" animBg="1"/>
      <p:bldP spid="63543" grpId="0" animBg="1"/>
      <p:bldP spid="63544" grpId="0" animBg="1"/>
      <p:bldP spid="63545" grpId="0" animBg="1"/>
      <p:bldP spid="63546" grpId="0" animBg="1"/>
      <p:bldP spid="635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Рисунок 3" descr="http://mediaassets.caltech.edu/site_images/197-aerial5-ligo_hanford-10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597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323528" y="537252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Изменение длин </a:t>
            </a:r>
            <a:r>
              <a:rPr lang="ru-RU" dirty="0" err="1"/>
              <a:t>плечей</a:t>
            </a:r>
            <a:r>
              <a:rPr lang="ru-RU" dirty="0"/>
              <a:t> меньше одной десятитысячной диаметра протона (10</a:t>
            </a:r>
            <a:r>
              <a:rPr lang="ru-RU" baseline="30000" dirty="0"/>
              <a:t>-19</a:t>
            </a:r>
            <a:r>
              <a:rPr lang="ru-RU" dirty="0"/>
              <a:t> м) могут быть обнаружены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46" y="0"/>
            <a:ext cx="9144000" cy="37278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LIGO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Hanford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Observatory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-10641" y="4515166"/>
            <a:ext cx="9144000" cy="19431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1800" i="1" dirty="0" smtClean="0"/>
              <a:t>Вверху</a:t>
            </a:r>
            <a:r>
              <a:rPr lang="ru-RU" sz="1800" dirty="0" smtClean="0"/>
              <a:t>: профиль гравитационно-волнового излучения и соответствующие ему стадии слияния двух черных дыр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</a:p>
          <a:p>
            <a:pPr>
              <a:buFontTx/>
              <a:buNone/>
            </a:pPr>
            <a:r>
              <a:rPr lang="ru-RU" sz="1800" i="1" dirty="0" smtClean="0"/>
              <a:t>Внизу</a:t>
            </a:r>
            <a:r>
              <a:rPr lang="ru-RU" sz="1800" dirty="0" smtClean="0"/>
              <a:t>: изменение эффективных орбитальных параметров пары с течением времени до момента слияния. Изображение из обсуждаемой статьи в </a:t>
            </a:r>
            <a:r>
              <a:rPr lang="ru-RU" sz="1800" i="1" dirty="0" err="1" smtClean="0"/>
              <a:t>Physical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Review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Letters</a:t>
            </a:r>
            <a:r>
              <a:rPr lang="ru-RU" sz="1800" i="1" dirty="0" smtClean="0"/>
              <a:t> </a:t>
            </a:r>
            <a:r>
              <a:rPr lang="ru-RU" sz="1800" dirty="0" smtClean="0"/>
              <a:t>Черные дыры в этом событии имели в 29 и 36 раз большие массы, чем масса Солнца, и событие произошло 1,3 млрд. лет назад. Примерно масса в 3 раза большая массы Солнца в доли секунды превратилась в гравитационные волны </a:t>
            </a:r>
          </a:p>
          <a:p>
            <a:endParaRPr lang="ru-RU" dirty="0" smtClean="0"/>
          </a:p>
        </p:txBody>
      </p:sp>
      <p:pic>
        <p:nvPicPr>
          <p:cNvPr id="65539" name="Рисунок 3" descr="observation_of_gravitational_waves-from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5175"/>
            <a:ext cx="5327997" cy="45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5428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27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Рисунок 3" descr="http://mediaassets.caltech.edu/site_images/187-gw_localization_1000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347444" cy="56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54286" y="6309800"/>
            <a:ext cx="410009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28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Список наблюдательных работ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1. Определение диаметра Солнца с помощью камеры обскура.</a:t>
            </a:r>
          </a:p>
          <a:p>
            <a:r>
              <a:rPr lang="ru-RU" sz="2000" dirty="0" smtClean="0"/>
              <a:t>2.  Определение  высоты Солнца с помощью гномона.</a:t>
            </a:r>
          </a:p>
          <a:p>
            <a:r>
              <a:rPr lang="ru-RU" sz="2000" dirty="0" smtClean="0"/>
              <a:t>3.  Измерение  числа пятен  (числа Вольфа) и оценка периода вращения Солнца (наблюдения в телескоп).</a:t>
            </a:r>
          </a:p>
          <a:p>
            <a:r>
              <a:rPr lang="ru-RU" sz="2000" dirty="0" smtClean="0"/>
              <a:t>4.  Фотографирование Луны через телескоп и определение высоты гор и размеров кратеров и морей на Луне.</a:t>
            </a:r>
          </a:p>
          <a:p>
            <a:r>
              <a:rPr lang="ru-RU" sz="2000" dirty="0" smtClean="0"/>
              <a:t>5. Определение широты и долготы места по измерениям высоты Солнца в полдень с помощью гномона.</a:t>
            </a:r>
          </a:p>
          <a:p>
            <a:pPr lvl="2"/>
            <a:r>
              <a:rPr lang="ru-RU" sz="3200" b="1" dirty="0" smtClean="0"/>
              <a:t>Вечерние наблюдения в телескоп</a:t>
            </a:r>
          </a:p>
          <a:p>
            <a:pPr lvl="2">
              <a:buNone/>
            </a:pPr>
            <a:r>
              <a:rPr lang="ru-RU" dirty="0" smtClean="0"/>
              <a:t>Наблюдения  осенних и зимних созвездий</a:t>
            </a:r>
          </a:p>
          <a:p>
            <a:pPr lvl="2">
              <a:buNone/>
            </a:pPr>
            <a:r>
              <a:rPr lang="ru-RU" dirty="0" smtClean="0"/>
              <a:t>Определение продолжительности сидерического и синодического месяц по движению и фазам Луны</a:t>
            </a:r>
          </a:p>
          <a:p>
            <a:pPr lvl="2">
              <a:buNone/>
            </a:pPr>
            <a:r>
              <a:rPr lang="ru-RU" dirty="0" smtClean="0"/>
              <a:t>Наблюдение планет, двойных звёзд,  скоплений.</a:t>
            </a:r>
          </a:p>
          <a:p>
            <a:pPr lvl="2">
              <a:buNone/>
            </a:pPr>
            <a:r>
              <a:rPr lang="ru-RU" dirty="0" smtClean="0"/>
              <a:t>Работы с подвижной картой неба.</a:t>
            </a:r>
          </a:p>
          <a:p>
            <a:pPr lvl="2">
              <a:buNone/>
            </a:pPr>
            <a:r>
              <a:rPr lang="ru-RU" dirty="0" smtClean="0"/>
              <a:t>Работы с фотографиями небесных тел.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OSamsonova\Downloads\(cover) Астрономия. 10-11 кл. Базовый уровень (Чаругин В.М.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677280"/>
            <a:ext cx="2424147" cy="3255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3841"/>
            <a:ext cx="9144000" cy="49935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УМК по астрономии В.М.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Чаругина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336" y="1791591"/>
            <a:ext cx="266727" cy="3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799" y="2217068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70439" y="1922496"/>
            <a:ext cx="4723892" cy="1727004"/>
          </a:xfrm>
          <a:prstGeom prst="rect">
            <a:avLst/>
          </a:prstGeom>
        </p:spPr>
        <p:txBody>
          <a:bodyPr wrap="square" lIns="64383" tIns="32191" rIns="64383" bIns="32191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Учебное пособие + ЭФУ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Рабочие программы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Поурочные методические рекомендации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Тетрадь-тренажёр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Тетрадь-практикум</a:t>
            </a: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charset="0"/>
              </a:rPr>
              <a:t>Тетрадь-экзаменатор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66619" y="677279"/>
            <a:ext cx="5507967" cy="865230"/>
          </a:xfrm>
          <a:prstGeom prst="rect">
            <a:avLst/>
          </a:prstGeom>
        </p:spPr>
        <p:txBody>
          <a:bodyPr wrap="square" lIns="64383" tIns="32191" rIns="64383" bIns="32191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Чаругин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В.М. Астрономия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10-11 классы (базовый </a:t>
            </a:r>
            <a:r>
              <a:rPr lang="ru-RU" sz="2400" b="1" dirty="0" smtClean="0">
                <a:solidFill>
                  <a:srgbClr val="FF0000"/>
                </a:solidFill>
              </a:rPr>
              <a:t>уровень)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0439" y="1530127"/>
            <a:ext cx="5507967" cy="434343"/>
          </a:xfrm>
          <a:prstGeom prst="rect">
            <a:avLst/>
          </a:prstGeom>
        </p:spPr>
        <p:txBody>
          <a:bodyPr wrap="square" lIns="64383" tIns="32191" rIns="64383" bIns="32191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Состав УМК: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881" y="2481198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063" y="3921025"/>
            <a:ext cx="1464937" cy="21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708" y="3933055"/>
            <a:ext cx="1648374" cy="21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054" y="3933055"/>
            <a:ext cx="1633259" cy="21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252" y="3921024"/>
            <a:ext cx="1636124" cy="21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711" y="489281"/>
            <a:ext cx="3822614" cy="592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6126" y="814412"/>
            <a:ext cx="4572000" cy="5275825"/>
          </a:xfrm>
          <a:prstGeom prst="rect">
            <a:avLst/>
          </a:prstGeom>
        </p:spPr>
        <p:txBody>
          <a:bodyPr lIns="64383" tIns="32191" rIns="64383" bIns="32191">
            <a:spAutoFit/>
          </a:bodyPr>
          <a:lstStyle/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Курс ориентирован на новые методы исследования Вселенной с помощью гравитационно-волновых и нейтринных телескопов</a:t>
            </a: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Ученики смогут найти описание сложных астрономических явлений и подходы к решению современных астрономических проблем на базе знакомых школьникам физических законов</a:t>
            </a: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Особое внимание уделяется современным достижениям и открытиям в области астрономии </a:t>
            </a: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 marL="241436" indent="-241436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В первую очередь это относится к открытию ускоренного расширения Вселенной и большого числа экзопланет, поиску и связям с внеземными цивилизациями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58261" y="4340942"/>
            <a:ext cx="3493513" cy="391733"/>
          </a:xfrm>
          <a:prstGeom prst="wedgeRoundRectCallout">
            <a:avLst>
              <a:gd name="adj1" fmla="val 71166"/>
              <a:gd name="adj2" fmla="val -67143"/>
              <a:gd name="adj3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81" tIns="45781" rIns="45781" bIns="45781" numCol="1" spcCol="26826" rtlCol="0" anchor="ctr">
            <a:spAutoFit/>
          </a:bodyPr>
          <a:lstStyle/>
          <a:p>
            <a:pPr defTabSz="91566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cs typeface="Arial" charset="0"/>
              <a:sym typeface="Helvetic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841"/>
            <a:ext cx="9144000" cy="49935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УМК по астрономии В.М.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Чаругина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34318" y="6288906"/>
            <a:ext cx="326768" cy="331453"/>
          </a:xfrm>
          <a:prstGeom prst="rect">
            <a:avLst/>
          </a:prstGeom>
        </p:spPr>
        <p:txBody>
          <a:bodyPr lIns="64383" tIns="32191" rIns="64383" bIns="32191"/>
          <a:lstStyle/>
          <a:p>
            <a:fld id="{86CB4B4D-7CA3-9044-876B-883B54F8677D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7283" y="1484784"/>
            <a:ext cx="3493513" cy="391733"/>
          </a:xfrm>
          <a:prstGeom prst="wedgeRoundRectCallout">
            <a:avLst>
              <a:gd name="adj1" fmla="val 71166"/>
              <a:gd name="adj2" fmla="val -67143"/>
              <a:gd name="adj3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81" tIns="45781" rIns="45781" bIns="45781" numCol="1" spcCol="26826" rtlCol="0" anchor="ctr">
            <a:spAutoFit/>
          </a:bodyPr>
          <a:lstStyle/>
          <a:p>
            <a:pPr defTabSz="91566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cs typeface="Arial" charset="0"/>
              <a:sym typeface="Helvetica"/>
            </a:endParaRPr>
          </a:p>
        </p:txBody>
      </p:sp>
      <p:pic>
        <p:nvPicPr>
          <p:cNvPr id="8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34318" y="6288906"/>
            <a:ext cx="326768" cy="331453"/>
          </a:xfrm>
          <a:prstGeom prst="rect">
            <a:avLst/>
          </a:prstGeom>
        </p:spPr>
        <p:txBody>
          <a:bodyPr lIns="64383" tIns="32191" rIns="64383" bIns="32191"/>
          <a:lstStyle/>
          <a:p>
            <a:fld id="{86CB4B4D-7CA3-9044-876B-883B54F8677D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0204" y="660732"/>
            <a:ext cx="4723892" cy="5015291"/>
          </a:xfrm>
          <a:prstGeom prst="rect">
            <a:avLst/>
          </a:prstGeom>
        </p:spPr>
        <p:txBody>
          <a:bodyPr wrap="square" lIns="64383" tIns="32191" rIns="64383" bIns="32191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Курс ориентирован на новые методы исследования Вселенной с помощью гравитационно-волновых и нейтринных телескопов.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Ученики смогут найти описание сложных астрономических явлений и подходы к решению современных астрономических проблем на базе знакомых школьникам физических законов.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Особое внимание уделяется современным достижениям и открытиям в области астрономии.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7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cs typeface="Arial" charset="0"/>
              </a:rPr>
              <a:t>В первую очередь это относится к открытию ускоренного расширения Вселенной и большого числа экзопланет, поиску и связям с внеземными цивилизациями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62" y="1005286"/>
            <a:ext cx="4266548" cy="4326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16506" y="4368501"/>
            <a:ext cx="4056255" cy="391733"/>
          </a:xfrm>
          <a:prstGeom prst="wedgeRoundRectCallout">
            <a:avLst>
              <a:gd name="adj1" fmla="val 56740"/>
              <a:gd name="adj2" fmla="val 16590"/>
              <a:gd name="adj3" fmla="val 16667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81" tIns="45781" rIns="45781" bIns="45781" numCol="1" spcCol="26826" rtlCol="0" anchor="ctr">
            <a:spAutoFit/>
          </a:bodyPr>
          <a:lstStyle/>
          <a:p>
            <a:pPr defTabSz="91566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cs typeface="Arial" charset="0"/>
              <a:sym typeface="Helvetic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841"/>
            <a:ext cx="9144000" cy="49935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УМК по астрономии В.М.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Чаругина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6507" y="3168376"/>
            <a:ext cx="3519390" cy="692672"/>
          </a:xfrm>
          <a:prstGeom prst="wedgeRoundRectCallout">
            <a:avLst>
              <a:gd name="adj1" fmla="val 73229"/>
              <a:gd name="adj2" fmla="val -172992"/>
              <a:gd name="adj3" fmla="val 16667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81" tIns="45781" rIns="45781" bIns="45781" numCol="1" spcCol="26826" rtlCol="0" anchor="ctr">
            <a:spAutoFit/>
          </a:bodyPr>
          <a:lstStyle/>
          <a:p>
            <a:pPr defTabSz="91566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cs typeface="Arial" charset="0"/>
              <a:sym typeface="Helvetica"/>
            </a:endParaRPr>
          </a:p>
        </p:txBody>
      </p:sp>
      <p:pic>
        <p:nvPicPr>
          <p:cNvPr id="9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lvl="0" indent="449263" eaLnBrk="0" fontAlgn="base" hangingPunct="0"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Разделение неба на созвездия (10000 лет до н.э.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медведица Сибирь, Аляска, Берингов пролив медвежий стиль).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200529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Рисунок 5" descr="Картинки по запросу Большая медведица созвезд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9" y="764704"/>
            <a:ext cx="2599302" cy="208889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5254" y="3933056"/>
            <a:ext cx="5137231" cy="21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3114091" y="980728"/>
            <a:ext cx="2915816" cy="648072"/>
          </a:xfrm>
          <a:prstGeom prst="wedgeRoundRectCallout">
            <a:avLst>
              <a:gd name="adj1" fmla="val -53802"/>
              <a:gd name="adj2" fmla="val 103794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Созвездие Большой Медведицы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4522086" y="2277534"/>
            <a:ext cx="4555985" cy="1152128"/>
          </a:xfrm>
          <a:prstGeom prst="wedgeRoundRectCallout">
            <a:avLst>
              <a:gd name="adj1" fmla="val 1911"/>
              <a:gd name="adj2" fmla="val 93223"/>
              <a:gd name="adj3" fmla="val 16667"/>
            </a:avLst>
          </a:prstGeom>
          <a:solidFill>
            <a:srgbClr val="B0E1F7">
              <a:alpha val="74901"/>
            </a:srgbClr>
          </a:solidFill>
          <a:ln w="12700" algn="ctr">
            <a:solidFill>
              <a:srgbClr val="385D8A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индейском эпосе семь звёзд Ковша Большой Медведицы изображают не только саму медведицу, но и крадущихся за ней охотников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212976"/>
            <a:ext cx="3694001" cy="245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eoweb.ru/astro/img/notes/note013-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1" y="2924944"/>
            <a:ext cx="4945032" cy="2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08195" y="476672"/>
            <a:ext cx="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4214" y="539098"/>
            <a:ext cx="1019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Похоже </a:t>
            </a:r>
          </a:p>
          <a:p>
            <a:r>
              <a:rPr lang="ru-RU" sz="1400" dirty="0" smtClean="0"/>
              <a:t>на букву  </a:t>
            </a:r>
            <a:r>
              <a:rPr lang="ru-RU" sz="1400" b="1" dirty="0" smtClean="0"/>
              <a:t>А</a:t>
            </a:r>
            <a:endParaRPr lang="ru-RU" sz="1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491880" y="883926"/>
            <a:ext cx="1212334" cy="1821234"/>
            <a:chOff x="7729275" y="1535758"/>
            <a:chExt cx="1212334" cy="1821234"/>
          </a:xfrm>
        </p:grpSpPr>
        <p:pic>
          <p:nvPicPr>
            <p:cNvPr id="1032" name="Picture 8" descr="http://i54.fastpic.ru/thumb/2013/0214/95/64a0fba21214c3e7986c3965a1344795.jpe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24825" y="1840208"/>
              <a:ext cx="1821234" cy="1212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8208195" y="2204864"/>
              <a:ext cx="2160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/>
        </p:nvCxnSpPr>
        <p:spPr>
          <a:xfrm>
            <a:off x="2771798" y="1700131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9832" y="255427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Wingdings"/>
              </a:rPr>
              <a:t></a:t>
            </a:r>
            <a:endParaRPr lang="ru-RU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6" imgW="114102" imgH="177492" progId="">
                  <p:embed/>
                </p:oleObj>
              </mc:Choice>
              <mc:Fallback>
                <p:oleObj r:id="rId6" imgW="114102" imgH="17749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0" y="638175"/>
          <a:ext cx="152400" cy="3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8" imgW="152268" imgH="164957" progId="">
                  <p:embed/>
                </p:oleObj>
              </mc:Choice>
              <mc:Fallback>
                <p:oleObj r:id="rId8" imgW="152268" imgH="16495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"/>
                        <a:ext cx="152400" cy="3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 flipH="1">
            <a:off x="134383" y="476672"/>
            <a:ext cx="31054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Обобщение опыта использования геометрических схем на небосводе и живописных образов  земных предметов привело к появлению письменности и искусства счета. Например, схематическое изображение созвездия Тельца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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послужило прообразом  звука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"А"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языках племен индоевропейской группы.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87624" y="64873"/>
            <a:ext cx="7956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7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0199" y="20987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Связь с алфавитами индоевропейской группы языков</a:t>
            </a: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2962" y="1062318"/>
            <a:ext cx="3683687" cy="490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60919" y="1484784"/>
            <a:ext cx="5480620" cy="3672408"/>
            <a:chOff x="115918" y="3630786"/>
            <a:chExt cx="3791414" cy="1987748"/>
          </a:xfrm>
        </p:grpSpPr>
        <p:pic>
          <p:nvPicPr>
            <p:cNvPr id="2" name="Picture 2" descr="http://4.bp.blogspot.com/-n3DhP9BPh5U/ThXEfANDokI/AAAAAAAAANs/FZrPWVZ-0qQ/s1600/Image+11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918" y="3630786"/>
              <a:ext cx="3791414" cy="198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http://i54.fastpic.ru/thumb/2013/0214/95/64a0fba21214c3e7986c3965a1344795.jpe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4722" y="4636022"/>
              <a:ext cx="759136" cy="505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2181055" y="4797152"/>
              <a:ext cx="166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0199" y="20987"/>
            <a:ext cx="9144000" cy="40356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200" dirty="0">
                <a:solidFill>
                  <a:schemeClr val="bg1"/>
                </a:solidFill>
              </a:rPr>
              <a:t>Восход Солнца в день весеннего равноденствия около  3000 лет до н.э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92696"/>
            <a:ext cx="3995936" cy="53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r:id="rId4" imgW="114102" imgH="177492" progId="">
                  <p:embed/>
                </p:oleObj>
              </mc:Choice>
              <mc:Fallback>
                <p:oleObj r:id="rId4" imgW="114102" imgH="177492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073108"/>
              </p:ext>
            </p:extLst>
          </p:nvPr>
        </p:nvGraphicFramePr>
        <p:xfrm>
          <a:off x="251520" y="1340768"/>
          <a:ext cx="3271398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Слайд" r:id="rId7" imgW="4431743" imgH="3323737" progId="PowerPoint.Slide.12">
                  <p:embed/>
                </p:oleObj>
              </mc:Choice>
              <mc:Fallback>
                <p:oleObj name="Слайд" r:id="rId7" imgW="4431743" imgH="3323737" progId="PowerPoint.Slide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3271398" cy="244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976" y="951"/>
            <a:ext cx="9144000" cy="43434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4383" tIns="32191" rIns="64383" bIns="32191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солнца через зодиакальные созвездия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3576" name="Picture 2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973" y="476672"/>
            <a:ext cx="4614383" cy="614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226797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7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342476" y="6309800"/>
            <a:ext cx="319955" cy="3385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2492</Words>
  <Application>Microsoft Office PowerPoint</Application>
  <PresentationFormat>Экран (4:3)</PresentationFormat>
  <Paragraphs>184</Paragraphs>
  <Slides>29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Разделение неба на созвездия (10000 лет до н.э. – Большая медведица Сибирь, Аляска, Берингов пролив медвежий стиль).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наблюдательных работ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96</cp:revision>
  <dcterms:created xsi:type="dcterms:W3CDTF">2017-02-26T10:07:27Z</dcterms:created>
  <dcterms:modified xsi:type="dcterms:W3CDTF">2017-08-28T11:32:34Z</dcterms:modified>
</cp:coreProperties>
</file>