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1" r:id="rId3"/>
    <p:sldId id="272" r:id="rId4"/>
    <p:sldId id="273" r:id="rId5"/>
    <p:sldId id="288" r:id="rId6"/>
    <p:sldId id="277" r:id="rId7"/>
    <p:sldId id="278" r:id="rId8"/>
    <p:sldId id="279" r:id="rId9"/>
    <p:sldId id="280" r:id="rId10"/>
    <p:sldId id="282" r:id="rId11"/>
    <p:sldId id="283" r:id="rId12"/>
    <p:sldId id="285" r:id="rId13"/>
    <p:sldId id="286" r:id="rId14"/>
    <p:sldId id="269" r:id="rId15"/>
    <p:sldId id="276" r:id="rId16"/>
    <p:sldId id="25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A1663-25D7-40C4-8BDD-48A274A06FDB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27312-5D19-4926-9F17-11CADDB5C8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27312-5D19-4926-9F17-11CADDB5C83D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AC1776-571A-42AF-8985-68ACE77C0B34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41E4D-29CD-4CBC-A427-C038D41CA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Педагогическая культура учителя как фактор эффективности реализации ФГОС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5072074"/>
            <a:ext cx="7772400" cy="928694"/>
          </a:xfrm>
        </p:spPr>
        <p:txBody>
          <a:bodyPr/>
          <a:lstStyle/>
          <a:p>
            <a:r>
              <a:rPr lang="ru-RU" dirty="0" err="1" smtClean="0"/>
              <a:t>Галеева</a:t>
            </a:r>
            <a:r>
              <a:rPr lang="ru-RU" dirty="0" smtClean="0"/>
              <a:t>  И.Ш., методист Городского методического центра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rgbClr val="FF0000"/>
                </a:solidFill>
              </a:rPr>
              <a:t>Направления самообразования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sz="2800" dirty="0" smtClean="0"/>
          </a:p>
          <a:p>
            <a:endParaRPr lang="ru-RU" dirty="0" smtClean="0"/>
          </a:p>
          <a:p>
            <a:r>
              <a:rPr lang="ru-RU" sz="2800" dirty="0" smtClean="0"/>
              <a:t>Профессиональное </a:t>
            </a:r>
            <a:r>
              <a:rPr lang="ru-RU" sz="2800" dirty="0"/>
              <a:t>(предмет преподавания)</a:t>
            </a:r>
          </a:p>
          <a:p>
            <a:r>
              <a:rPr lang="ru-RU" sz="2800" dirty="0"/>
              <a:t>Психолого-педагогическое и психологическое</a:t>
            </a:r>
          </a:p>
          <a:p>
            <a:r>
              <a:rPr lang="ru-RU" sz="2800" dirty="0"/>
              <a:t>Методическое </a:t>
            </a:r>
          </a:p>
          <a:p>
            <a:r>
              <a:rPr lang="ru-RU" sz="2800" dirty="0"/>
              <a:t>Эстетическое</a:t>
            </a:r>
          </a:p>
          <a:p>
            <a:r>
              <a:rPr lang="ru-RU" sz="2800" dirty="0"/>
              <a:t>В области ИКТ –технологий  </a:t>
            </a:r>
          </a:p>
          <a:p>
            <a:r>
              <a:rPr lang="ru-RU" sz="2800" dirty="0" smtClean="0"/>
              <a:t>В </a:t>
            </a:r>
            <a:r>
              <a:rPr lang="ru-RU" sz="2800" dirty="0"/>
              <a:t>области охраны здоровья</a:t>
            </a:r>
          </a:p>
          <a:p>
            <a:r>
              <a:rPr lang="ru-RU" sz="2800" dirty="0"/>
              <a:t>Политическое </a:t>
            </a:r>
          </a:p>
          <a:p>
            <a:r>
              <a:rPr lang="ru-RU" sz="2800" dirty="0"/>
              <a:t>Языковое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" y="4786322"/>
            <a:ext cx="8183880" cy="124871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Самообразование осуществляется посредством следующих видов деятельности</a:t>
            </a:r>
            <a:r>
              <a:rPr lang="ru-RU" sz="32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sz="2200"/>
              <a:t>Просмотр телепередач,  чтение прессы</a:t>
            </a:r>
          </a:p>
          <a:p>
            <a:pPr>
              <a:lnSpc>
                <a:spcPct val="90000"/>
              </a:lnSpc>
            </a:pPr>
            <a:r>
              <a:rPr lang="ru-RU" sz="2200"/>
              <a:t>Знакомство с педагогической и методической литературой</a:t>
            </a:r>
          </a:p>
          <a:p>
            <a:pPr>
              <a:lnSpc>
                <a:spcPct val="90000"/>
              </a:lnSpc>
            </a:pPr>
            <a:r>
              <a:rPr lang="ru-RU" sz="2200"/>
              <a:t>Регулярное использование информации из Интернета</a:t>
            </a:r>
          </a:p>
          <a:p>
            <a:pPr>
              <a:lnSpc>
                <a:spcPct val="90000"/>
              </a:lnSpc>
            </a:pPr>
            <a:r>
              <a:rPr lang="ru-RU" sz="2200"/>
              <a:t>Посещение семинаров, тренингов, конференций, уроков коллег</a:t>
            </a:r>
          </a:p>
          <a:p>
            <a:pPr>
              <a:lnSpc>
                <a:spcPct val="90000"/>
              </a:lnSpc>
            </a:pPr>
            <a:r>
              <a:rPr lang="ru-RU" sz="2200"/>
              <a:t>Систематическое повышение квалификации</a:t>
            </a:r>
          </a:p>
          <a:p>
            <a:pPr>
              <a:lnSpc>
                <a:spcPct val="90000"/>
              </a:lnSpc>
            </a:pPr>
            <a:r>
              <a:rPr lang="ru-RU" sz="2200"/>
              <a:t>Изучение современных психологических и педагогических методик</a:t>
            </a:r>
          </a:p>
          <a:p>
            <a:pPr>
              <a:lnSpc>
                <a:spcPct val="90000"/>
              </a:lnSpc>
            </a:pPr>
            <a:r>
              <a:rPr lang="ru-RU" sz="2200"/>
              <a:t>Систематическая демонстрация собственного педагогического опыта</a:t>
            </a:r>
          </a:p>
          <a:p>
            <a:pPr>
              <a:lnSpc>
                <a:spcPct val="90000"/>
              </a:lnSpc>
            </a:pPr>
            <a:r>
              <a:rPr lang="ru-RU" sz="2200"/>
              <a:t>Внимание к собственному физическому и психическому здоровью</a:t>
            </a:r>
            <a:r>
              <a:rPr lang="ru-RU" sz="2400"/>
              <a:t>  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0" dirty="0">
                <a:solidFill>
                  <a:srgbClr val="C00000"/>
                </a:solidFill>
                <a:hlinkClick r:id="" action="ppaction://hlinkshowjump?jump=nextslide"/>
              </a:rPr>
              <a:t>Значение самообразования для профессиональной компетентности учител</a:t>
            </a:r>
            <a:r>
              <a:rPr lang="ru-RU" sz="3600" b="1" i="1" dirty="0">
                <a:solidFill>
                  <a:srgbClr val="C00000"/>
                </a:solidFill>
                <a:hlinkClick r:id="" action="ppaction://hlinkshowjump?jump=nextslide"/>
              </a:rPr>
              <a:t>я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500042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/>
              <a:t>Повышение качества преподавания предмета</a:t>
            </a:r>
          </a:p>
          <a:p>
            <a:r>
              <a:rPr lang="ru-RU" sz="3000" dirty="0"/>
              <a:t>Готовность к педагогическому творчеству</a:t>
            </a:r>
          </a:p>
          <a:p>
            <a:r>
              <a:rPr lang="ru-RU" sz="3000" dirty="0"/>
              <a:t>Профессиональный и карьерный рост</a:t>
            </a:r>
          </a:p>
          <a:p>
            <a:r>
              <a:rPr lang="ru-RU" sz="3000" dirty="0"/>
              <a:t>Создание имиджа современного учителя –  новатора, учителя-мастера, учителя-наставника</a:t>
            </a:r>
          </a:p>
          <a:p>
            <a:r>
              <a:rPr lang="ru-RU" sz="3000" dirty="0"/>
              <a:t>Соответствие учителя требованиям  общества и государства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71550" y="908050"/>
            <a:ext cx="7416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>
                <a:solidFill>
                  <a:srgbClr val="FF0000"/>
                </a:solidFill>
              </a:rPr>
              <a:t>Профессиональное самовоспитание, самообразование и самовыражение - это основные условия для формирования авторитета педагога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847012" cy="3094039"/>
          </a:xfrm>
        </p:spPr>
        <p:txBody>
          <a:bodyPr/>
          <a:lstStyle/>
          <a:p>
            <a:pPr algn="ctr" eaLnBrk="1" hangingPunct="1"/>
            <a:r>
              <a:rPr lang="ru-RU" sz="3600" b="1" i="1" dirty="0" smtClean="0"/>
              <a:t>Проблемы процесса деятельности коллектива педагогов по развитию профессиональной компетентности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472" y="785794"/>
            <a:ext cx="7715304" cy="2786082"/>
          </a:xfrm>
        </p:spPr>
        <p:txBody>
          <a:bodyPr/>
          <a:lstStyle/>
          <a:p>
            <a:pPr marL="609600" indent="-609600" algn="l" eaLnBrk="1" hangingPunct="1">
              <a:buFontTx/>
              <a:buAutoNum type="arabicPeriod"/>
            </a:pPr>
            <a:endParaRPr lang="ru-RU" sz="2000" dirty="0" smtClean="0"/>
          </a:p>
          <a:p>
            <a:pPr marL="609600" indent="-609600" algn="l" eaLnBrk="1" hangingPunct="1"/>
            <a:endParaRPr lang="ru-RU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331913" y="1052513"/>
            <a:ext cx="666911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1. Отсутствие диагностических процедур по изучению уровня профессиональной компетентности педагогов.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403350" y="2205038"/>
            <a:ext cx="57610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2. Отсутствие психологической поддержки (тренинги, спец. кабинет, работа психолога индивидуально и с коллективом ).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476375" y="3573463"/>
            <a:ext cx="554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3. Несоблюдение педагогического такта.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476375" y="4221163"/>
            <a:ext cx="554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403350" y="4149725"/>
            <a:ext cx="5329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4. </a:t>
            </a:r>
            <a:r>
              <a:rPr lang="ru-RU" b="1"/>
              <a:t>Умение анализировать и представлять собственный опыт.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403350" y="4941888"/>
            <a:ext cx="6048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5. </a:t>
            </a:r>
            <a:r>
              <a:rPr lang="ru-RU" b="1"/>
              <a:t>Обобщение и распространение опыта.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82" grpId="0"/>
      <p:bldP spid="30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643446"/>
            <a:ext cx="8183880" cy="1391594"/>
          </a:xfrm>
        </p:spPr>
        <p:txBody>
          <a:bodyPr>
            <a:normAutofit fontScale="90000"/>
          </a:bodyPr>
          <a:lstStyle/>
          <a:p>
            <a:r>
              <a:rPr lang="ru-RU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Возможности развития</a:t>
            </a:r>
            <a:br>
              <a:rPr lang="ru-RU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профессиональной </a:t>
            </a:r>
            <a:br>
              <a:rPr lang="ru-RU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компетентности педагогов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0120" y="857232"/>
            <a:ext cx="8183880" cy="418795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1.Обучение на курсах</a:t>
            </a:r>
          </a:p>
          <a:p>
            <a:r>
              <a:rPr lang="ru-RU" sz="1600" dirty="0" smtClean="0"/>
              <a:t>2. Работа в ШМО, </a:t>
            </a:r>
            <a:r>
              <a:rPr lang="ru-RU" sz="1600" dirty="0" err="1" smtClean="0"/>
              <a:t>педмастерские</a:t>
            </a:r>
            <a:r>
              <a:rPr lang="ru-RU" sz="1600" dirty="0" smtClean="0"/>
              <a:t>, мастер-классы, предметные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декады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3</a:t>
            </a:r>
            <a:r>
              <a:rPr lang="ru-RU" sz="1600" dirty="0" smtClean="0"/>
              <a:t>. Самообразование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4. Участие в НОУ и различных </a:t>
            </a:r>
            <a:r>
              <a:rPr lang="ru-RU" sz="1600" dirty="0" smtClean="0"/>
              <a:t>конкурсах</a:t>
            </a:r>
          </a:p>
          <a:p>
            <a:pPr>
              <a:buNone/>
            </a:pPr>
            <a:r>
              <a:rPr lang="ru-RU" sz="1600" dirty="0" smtClean="0"/>
              <a:t>    5 Обобщение и распространение </a:t>
            </a:r>
            <a:r>
              <a:rPr lang="ru-RU" sz="1600" dirty="0" smtClean="0"/>
              <a:t>опыта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6. </a:t>
            </a:r>
            <a:r>
              <a:rPr lang="ru-RU" sz="1600" dirty="0" smtClean="0"/>
              <a:t>Творческий </a:t>
            </a:r>
            <a:r>
              <a:rPr lang="ru-RU" sz="1600" dirty="0" smtClean="0"/>
              <a:t>отчет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7.</a:t>
            </a:r>
            <a:r>
              <a:rPr lang="ru-RU" sz="1600" dirty="0" smtClean="0"/>
              <a:t> Работа в творческих группах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8. </a:t>
            </a:r>
            <a:r>
              <a:rPr lang="ru-RU" sz="1600" dirty="0" smtClean="0"/>
              <a:t>Использование современных методик, форм, видов, средств обучения и новых технологий.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85795"/>
            <a:ext cx="7847013" cy="2857519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rgbClr val="C00000"/>
                </a:solidFill>
              </a:rPr>
              <a:t>С помощью каких механизмов можно организовать деятельность педагогов , направленную на развитие профессиональной компетентности?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57224" y="428604"/>
            <a:ext cx="7632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этап – выявление уровня </a:t>
            </a:r>
            <a:r>
              <a:rPr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профессиональной  </a:t>
            </a: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компетентности </a:t>
            </a:r>
            <a:r>
              <a:rPr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учителя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68313" y="3284538"/>
            <a:ext cx="8137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диагностирование,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тестирование</a:t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определение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путей совершенствования    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профессиональной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компетентности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2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dirty="0" smtClean="0"/>
              <a:t>2 этап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dirty="0" smtClean="0"/>
              <a:t>Механизмы развития профессиональной компетентности </a:t>
            </a:r>
            <a:r>
              <a:rPr lang="ru-RU" dirty="0" smtClean="0"/>
              <a:t>педагога.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План </a:t>
            </a:r>
            <a:r>
              <a:rPr lang="ru-RU" sz="2400" dirty="0" smtClean="0"/>
              <a:t>самообразования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Создания творческих групп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Повышение квалификации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Активное участие в педсоветах, семинарах, конференциях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Участие в исследовательских работах, создание собственных публикаций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Разработка системы стимулирования деятельности учителя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Анализ деятельности учителя</a:t>
            </a:r>
            <a:br>
              <a:rPr lang="ru-RU" sz="4000" dirty="0" smtClean="0">
                <a:solidFill>
                  <a:srgbClr val="C00000"/>
                </a:solidFill>
              </a:rPr>
            </a:br>
            <a:endParaRPr lang="ru-RU" sz="4000" dirty="0" smtClean="0">
              <a:solidFill>
                <a:srgbClr val="C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Обобщение опыта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Разработка рекомендаций по дальнейшему совершенствованию профессиональной компетентности педагогов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Самоанализ деятельности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628775"/>
            <a:ext cx="8229600" cy="18002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Какова роль </a:t>
            </a:r>
            <a:r>
              <a:rPr lang="ru-RU" sz="4000" dirty="0" smtClean="0">
                <a:solidFill>
                  <a:srgbClr val="C00000"/>
                </a:solidFill>
              </a:rPr>
              <a:t>самообразования </a:t>
            </a:r>
            <a:r>
              <a:rPr lang="ru-RU" sz="4000" dirty="0">
                <a:solidFill>
                  <a:srgbClr val="C00000"/>
                </a:solidFill>
              </a:rPr>
              <a:t>в развитии профессиональной компетентности учителя?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 </a:t>
            </a: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981075"/>
            <a:ext cx="6400800" cy="2233611"/>
          </a:xfrm>
          <a:noFill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4000" b="1" dirty="0">
                <a:solidFill>
                  <a:srgbClr val="FF0000"/>
                </a:solidFill>
              </a:rPr>
              <a:t>Самообразование</a:t>
            </a:r>
            <a:r>
              <a:rPr lang="ru-RU" sz="4000" b="1" dirty="0"/>
              <a:t> </a:t>
            </a:r>
          </a:p>
          <a:p>
            <a:pPr algn="ctr">
              <a:lnSpc>
                <a:spcPct val="90000"/>
              </a:lnSpc>
            </a:pPr>
            <a:r>
              <a:rPr lang="ru-RU" b="1" dirty="0"/>
              <a:t>– это целенаправленная познавательная деятельность, управляемая самой личностью; приобретение систематических знаний в какой-либо области науки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Самообразование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Осуществляется добровольно</a:t>
            </a:r>
          </a:p>
          <a:p>
            <a:r>
              <a:rPr lang="ru-RU"/>
              <a:t>Осуществляется сознательно </a:t>
            </a:r>
          </a:p>
          <a:p>
            <a:r>
              <a:rPr lang="ru-RU"/>
              <a:t>Планируется, управляется и контролируется самим человеком</a:t>
            </a:r>
          </a:p>
          <a:p>
            <a:r>
              <a:rPr lang="ru-RU"/>
              <a:t>Необходимо для совершенствования каких-либо качеств и навыков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195513" y="908050"/>
            <a:ext cx="51133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</a:rPr>
              <a:t>Формы самообразования 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11188" y="3284538"/>
            <a:ext cx="3889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Индивидуальная</a:t>
            </a:r>
            <a:r>
              <a:rPr lang="ru-RU" sz="3200"/>
              <a:t>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076825" y="3213100"/>
            <a:ext cx="3527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Групповая 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2124075" y="2349500"/>
            <a:ext cx="1295400" cy="720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364163" y="2420938"/>
            <a:ext cx="1511300" cy="720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26" grpId="0"/>
      <p:bldP spid="30727" grpId="0" animBg="1"/>
      <p:bldP spid="3072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105</TotalTime>
  <Words>399</Words>
  <Application>Microsoft Office PowerPoint</Application>
  <PresentationFormat>Экран (4:3)</PresentationFormat>
  <Paragraphs>76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Педагогическая культура учителя как фактор эффективности реализации ФГОС</vt:lpstr>
      <vt:lpstr>С помощью каких механизмов можно организовать деятельность педагогов , направленную на развитие профессиональной компетентности?</vt:lpstr>
      <vt:lpstr>Слайд 3</vt:lpstr>
      <vt:lpstr>  </vt:lpstr>
      <vt:lpstr>Анализ деятельности учителя </vt:lpstr>
      <vt:lpstr>Какова роль самообразования в развитии профессиональной компетентности учителя?</vt:lpstr>
      <vt:lpstr> </vt:lpstr>
      <vt:lpstr>Самообразование</vt:lpstr>
      <vt:lpstr>Слайд 9</vt:lpstr>
      <vt:lpstr>Направления самообразования</vt:lpstr>
      <vt:lpstr>Самообразование осуществляется посредством следующих видов деятельности:</vt:lpstr>
      <vt:lpstr>Значение самообразования для профессиональной компетентности учителя</vt:lpstr>
      <vt:lpstr>Слайд 13</vt:lpstr>
      <vt:lpstr>Проблемы процесса деятельности коллектива педагогов по развитию профессиональной компетентности</vt:lpstr>
      <vt:lpstr>Слайд 15</vt:lpstr>
      <vt:lpstr>Возможности развития  профессиональной  компетентности педагогов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igaleeva</dc:creator>
  <cp:lastModifiedBy>igaleeva</cp:lastModifiedBy>
  <cp:revision>25</cp:revision>
  <dcterms:created xsi:type="dcterms:W3CDTF">2013-02-04T08:08:42Z</dcterms:created>
  <dcterms:modified xsi:type="dcterms:W3CDTF">2013-02-04T10:32:10Z</dcterms:modified>
</cp:coreProperties>
</file>