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64" r:id="rId4"/>
    <p:sldId id="258" r:id="rId5"/>
    <p:sldId id="259" r:id="rId6"/>
    <p:sldId id="261" r:id="rId7"/>
    <p:sldId id="260" r:id="rId8"/>
    <p:sldId id="262" r:id="rId9"/>
    <p:sldId id="265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16AE"/>
    <a:srgbClr val="B70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ACCBCB7C-B479-4DA5-91D3-03EE69C339E0}" type="datetimeFigureOut">
              <a:rPr lang="ru-RU" smtClean="0"/>
              <a:t>15.06.2015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A2B5E92A-2B4D-4609-A10F-6F0A8CFC8D3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2000" y="332656"/>
            <a:ext cx="7543800" cy="1368152"/>
          </a:xfrm>
        </p:spPr>
        <p:txBody>
          <a:bodyPr/>
          <a:lstStyle/>
          <a:p>
            <a:pPr algn="ctr"/>
            <a:r>
              <a:rPr lang="ru-RU" sz="3600" b="1" dirty="0">
                <a:solidFill>
                  <a:srgbClr val="002060"/>
                </a:solidFill>
              </a:rPr>
              <a:t>Деятельность куратора аттестации- как фактор  </a:t>
            </a:r>
            <a:r>
              <a:rPr lang="ru-RU" sz="3600" b="1" dirty="0" smtClean="0">
                <a:solidFill>
                  <a:srgbClr val="002060"/>
                </a:solidFill>
              </a:rPr>
              <a:t>успешности педагога</a:t>
            </a:r>
            <a:endParaRPr lang="ru-RU" sz="3600" b="1" dirty="0">
              <a:solidFill>
                <a:srgbClr val="002060"/>
              </a:solidFill>
              <a:cs typeface="Aharoni" panose="02010803020104030203" pitchFamily="2" charset="-79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797152"/>
            <a:ext cx="7416824" cy="1224136"/>
          </a:xfrm>
        </p:spPr>
        <p:txBody>
          <a:bodyPr>
            <a:normAutofit/>
          </a:bodyPr>
          <a:lstStyle/>
          <a:p>
            <a:pPr algn="r"/>
            <a:r>
              <a:rPr lang="ru-RU" sz="2600" dirty="0" err="1" smtClean="0">
                <a:solidFill>
                  <a:srgbClr val="002060"/>
                </a:solidFill>
              </a:rPr>
              <a:t>З.П.Соловьева</a:t>
            </a:r>
            <a:r>
              <a:rPr lang="ru-RU" sz="2600" dirty="0" smtClean="0">
                <a:solidFill>
                  <a:srgbClr val="002060"/>
                </a:solidFill>
              </a:rPr>
              <a:t>, методист по кадровой работе и аттестации Кировского и Московского районов</a:t>
            </a:r>
            <a:endParaRPr lang="ru-RU" sz="2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150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-243408"/>
            <a:ext cx="7543800" cy="6336704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Формирование компетентности в области мотивирования</a:t>
            </a:r>
          </a:p>
          <a:p>
            <a:pPr marL="0" indent="0" algn="ctr">
              <a:buNone/>
            </a:pPr>
            <a:endParaRPr lang="ru-RU" b="1" dirty="0">
              <a:solidFill>
                <a:srgbClr val="0070C0"/>
              </a:solidFill>
            </a:endParaRPr>
          </a:p>
          <a:p>
            <a:r>
              <a:rPr lang="ru-RU" dirty="0" smtClean="0"/>
              <a:t>Создавать ситуации, обеспечивающие успех в деятельности;</a:t>
            </a:r>
          </a:p>
          <a:p>
            <a:endParaRPr lang="ru-RU" dirty="0" smtClean="0"/>
          </a:p>
          <a:p>
            <a:r>
              <a:rPr lang="ru-RU" dirty="0" smtClean="0"/>
              <a:t>- создавать условия, обеспечивающие позитивную мотивацию;</a:t>
            </a:r>
          </a:p>
          <a:p>
            <a:endParaRPr lang="ru-RU" dirty="0" smtClean="0"/>
          </a:p>
          <a:p>
            <a:r>
              <a:rPr lang="ru-RU" dirty="0" smtClean="0"/>
              <a:t>- создавать условия для </a:t>
            </a:r>
            <a:r>
              <a:rPr lang="ru-RU" dirty="0" err="1" smtClean="0"/>
              <a:t>самомотивирования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7758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2C16AE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260648"/>
            <a:ext cx="75438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200" b="1" dirty="0" smtClean="0">
                <a:solidFill>
                  <a:srgbClr val="00B050"/>
                </a:solidFill>
              </a:rPr>
              <a:t>Порядок проведения аттестации педагогических работников, осуществляющих образовательную  деятельность.</a:t>
            </a:r>
          </a:p>
          <a:p>
            <a:pPr marL="0" indent="0" algn="r">
              <a:buNone/>
            </a:pP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Приказ МО и Н РФ от 07.04.2014   №276</a:t>
            </a:r>
          </a:p>
          <a:p>
            <a:pPr marL="0" indent="0" algn="just">
              <a:buNone/>
            </a:pPr>
            <a:r>
              <a:rPr lang="ru-RU" sz="2800" b="1" dirty="0" smtClean="0">
                <a:solidFill>
                  <a:srgbClr val="0070C0"/>
                </a:solidFill>
              </a:rPr>
              <a:t>«О проведении аттестации педагогических работников организаций Республики Татарстан, осуществляющих образовательную деятельность в 2015 году»</a:t>
            </a:r>
          </a:p>
          <a:p>
            <a:pPr marL="0" indent="0" algn="r">
              <a:buNone/>
            </a:pPr>
            <a:r>
              <a:rPr lang="ru-RU" sz="2800" b="1" dirty="0">
                <a:solidFill>
                  <a:srgbClr val="7030A0"/>
                </a:solidFill>
              </a:rPr>
              <a:t>Приказ МО и Н РТ от </a:t>
            </a:r>
            <a:r>
              <a:rPr lang="ru-RU" sz="2800" b="1" dirty="0" smtClean="0">
                <a:solidFill>
                  <a:srgbClr val="7030A0"/>
                </a:solidFill>
              </a:rPr>
              <a:t>18.02.2015 №988 </a:t>
            </a:r>
            <a:endParaRPr lang="ru-RU" sz="2800" b="1" dirty="0">
              <a:solidFill>
                <a:srgbClr val="7030A0"/>
              </a:solidFill>
            </a:endParaRPr>
          </a:p>
          <a:p>
            <a:pPr marL="0" indent="0" algn="just">
              <a:buNone/>
            </a:pPr>
            <a:endParaRPr lang="ru-RU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611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692696"/>
            <a:ext cx="784887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70C0"/>
                </a:solidFill>
                <a:latin typeface="+mj-lt"/>
              </a:rPr>
              <a:t>Цель: </a:t>
            </a:r>
            <a:endParaRPr lang="ru-RU" sz="3200" b="1" dirty="0" smtClean="0">
              <a:solidFill>
                <a:srgbClr val="0070C0"/>
              </a:solidFill>
              <a:latin typeface="+mj-lt"/>
            </a:endParaRPr>
          </a:p>
          <a:p>
            <a:r>
              <a:rPr lang="ru-RU" sz="3200" dirty="0" smtClean="0">
                <a:solidFill>
                  <a:srgbClr val="2C16AE"/>
                </a:solidFill>
                <a:latin typeface="+mj-lt"/>
                <a:cs typeface="Times New Roman" pitchFamily="18" charset="0"/>
              </a:rPr>
              <a:t>создание </a:t>
            </a:r>
            <a:r>
              <a:rPr lang="ru-RU" sz="3200" dirty="0">
                <a:solidFill>
                  <a:srgbClr val="2C16AE"/>
                </a:solidFill>
                <a:latin typeface="+mj-lt"/>
                <a:cs typeface="Times New Roman" pitchFamily="18" charset="0"/>
              </a:rPr>
              <a:t>условий для удовлетворения потребностей учителей в организации своей профессиональной деятельности;</a:t>
            </a:r>
            <a:endParaRPr lang="ru-RU" sz="3200" dirty="0">
              <a:solidFill>
                <a:srgbClr val="2C16AE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20779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0"/>
            <a:ext cx="7554416" cy="126876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Подготовительный период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-387424"/>
            <a:ext cx="7842448" cy="7245424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800" dirty="0" smtClean="0">
                <a:solidFill>
                  <a:srgbClr val="002060"/>
                </a:solidFill>
              </a:rPr>
              <a:t>Анализ перспективного плана;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Формирование списков претендентов;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Изучение, знакомство педагогов с  нормативными документами (порядок, сроки, бланки…);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Анализ портфолио;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Помощь в подготовке к профессиональному  тестированию.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Заполнение и подача заявления;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Компьютерное тестирование.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999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332656"/>
            <a:ext cx="6781800" cy="1152128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Основной период</a:t>
            </a:r>
            <a:endParaRPr lang="ru-RU" sz="4400" b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80920" cy="7200800"/>
          </a:xfrm>
        </p:spPr>
        <p:txBody>
          <a:bodyPr>
            <a:normAutofit/>
          </a:bodyPr>
          <a:lstStyle/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3000" dirty="0" smtClean="0">
              <a:solidFill>
                <a:srgbClr val="002060"/>
              </a:solidFill>
            </a:endParaRPr>
          </a:p>
          <a:p>
            <a:r>
              <a:rPr lang="ru-RU" sz="3000" dirty="0" smtClean="0">
                <a:solidFill>
                  <a:srgbClr val="002060"/>
                </a:solidFill>
              </a:rPr>
              <a:t>Заполнение Карты результативности;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Самооценка;</a:t>
            </a:r>
          </a:p>
          <a:p>
            <a:endParaRPr lang="ru-RU" sz="30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rgbClr val="2C16AE"/>
                </a:solidFill>
              </a:rPr>
              <a:t>Заключительный период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Доведение распорядительных актов;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Занесение записи в трудовую книжку;</a:t>
            </a:r>
          </a:p>
          <a:p>
            <a:r>
              <a:rPr lang="ru-RU" sz="3000" dirty="0" smtClean="0">
                <a:solidFill>
                  <a:srgbClr val="002060"/>
                </a:solidFill>
              </a:rPr>
              <a:t>Отслеживание выполнения рекомендаций.</a:t>
            </a:r>
          </a:p>
          <a:p>
            <a:endParaRPr lang="ru-RU" sz="30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10501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39552" y="188640"/>
            <a:ext cx="69847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rgbClr val="2C16AE"/>
              </a:solidFill>
            </a:endParaRPr>
          </a:p>
          <a:p>
            <a:pPr algn="ctr"/>
            <a:r>
              <a:rPr lang="ru-RU" sz="3200" b="1" dirty="0" err="1" smtClean="0">
                <a:solidFill>
                  <a:srgbClr val="00B050"/>
                </a:solidFill>
              </a:rPr>
              <a:t>Межаттестационный</a:t>
            </a:r>
            <a:r>
              <a:rPr lang="ru-RU" sz="3200" b="1" dirty="0" smtClean="0">
                <a:solidFill>
                  <a:srgbClr val="00B050"/>
                </a:solidFill>
              </a:rPr>
              <a:t> период</a:t>
            </a:r>
          </a:p>
          <a:p>
            <a:endParaRPr lang="ru-RU" sz="3200" b="1" dirty="0">
              <a:solidFill>
                <a:srgbClr val="00B050"/>
              </a:solidFill>
            </a:endParaRPr>
          </a:p>
          <a:p>
            <a:r>
              <a:rPr lang="ru-RU" sz="3200" b="1" dirty="0" smtClean="0">
                <a:solidFill>
                  <a:srgbClr val="0070C0"/>
                </a:solidFill>
              </a:rPr>
              <a:t>Дифференцированный подход:</a:t>
            </a:r>
          </a:p>
          <a:p>
            <a:endParaRPr lang="ru-RU" sz="3200" b="1" dirty="0" smtClean="0">
              <a:solidFill>
                <a:srgbClr val="00B050"/>
              </a:solidFill>
            </a:endParaRPr>
          </a:p>
          <a:p>
            <a:r>
              <a:rPr lang="ru-RU" sz="3200" dirty="0" smtClean="0">
                <a:solidFill>
                  <a:srgbClr val="2C16AE"/>
                </a:solidFill>
              </a:rPr>
              <a:t>- </a:t>
            </a:r>
            <a:r>
              <a:rPr lang="ru-RU" sz="2800" dirty="0" smtClean="0">
                <a:solidFill>
                  <a:srgbClr val="2C16AE"/>
                </a:solidFill>
              </a:rPr>
              <a:t>Молодые педагоги</a:t>
            </a:r>
          </a:p>
          <a:p>
            <a:endParaRPr lang="ru-RU" sz="2800" dirty="0" smtClean="0">
              <a:solidFill>
                <a:srgbClr val="2C16AE"/>
              </a:solidFill>
            </a:endParaRPr>
          </a:p>
          <a:p>
            <a:r>
              <a:rPr lang="ru-RU" sz="2800" dirty="0" smtClean="0">
                <a:solidFill>
                  <a:srgbClr val="2C16AE"/>
                </a:solidFill>
              </a:rPr>
              <a:t>- Претенденты на первую категорию</a:t>
            </a:r>
          </a:p>
          <a:p>
            <a:endParaRPr lang="ru-RU" sz="2800" dirty="0" smtClean="0">
              <a:solidFill>
                <a:srgbClr val="2C16AE"/>
              </a:solidFill>
            </a:endParaRPr>
          </a:p>
          <a:p>
            <a:r>
              <a:rPr lang="ru-RU" sz="2800" dirty="0" smtClean="0">
                <a:solidFill>
                  <a:srgbClr val="2C16AE"/>
                </a:solidFill>
              </a:rPr>
              <a:t>- Педагоги  с высоким потенциалом</a:t>
            </a:r>
          </a:p>
          <a:p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75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0"/>
            <a:ext cx="7543800" cy="7461448"/>
          </a:xfrm>
        </p:spPr>
        <p:txBody>
          <a:bodyPr/>
          <a:lstStyle/>
          <a:p>
            <a:r>
              <a:rPr lang="ru-RU" b="1" dirty="0" smtClean="0"/>
              <a:t>Молодые педагоги</a:t>
            </a:r>
          </a:p>
          <a:p>
            <a:pPr marL="0" indent="0">
              <a:buNone/>
            </a:pPr>
            <a:r>
              <a:rPr lang="ru-RU" dirty="0" smtClean="0"/>
              <a:t>- адаптироваться в  коллективе;</a:t>
            </a:r>
          </a:p>
          <a:p>
            <a:pPr>
              <a:buFontTx/>
              <a:buChar char="-"/>
            </a:pPr>
            <a:r>
              <a:rPr lang="ru-RU" dirty="0" smtClean="0"/>
              <a:t>развивать практические навыки теоретических знаний;</a:t>
            </a:r>
          </a:p>
          <a:p>
            <a:r>
              <a:rPr lang="ru-RU" b="1" dirty="0">
                <a:solidFill>
                  <a:srgbClr val="2C16AE"/>
                </a:solidFill>
              </a:rPr>
              <a:t>Претенденты на первую категорию</a:t>
            </a:r>
          </a:p>
          <a:p>
            <a:pPr marL="0" indent="0">
              <a:buNone/>
            </a:pPr>
            <a:r>
              <a:rPr lang="ru-RU" i="1" dirty="0" smtClean="0">
                <a:solidFill>
                  <a:srgbClr val="2C16AE"/>
                </a:solidFill>
              </a:rPr>
              <a:t>создать условия для: </a:t>
            </a:r>
          </a:p>
          <a:p>
            <a:pPr marL="0" indent="0">
              <a:buNone/>
            </a:pPr>
            <a:r>
              <a:rPr lang="ru-RU" dirty="0" smtClean="0">
                <a:solidFill>
                  <a:srgbClr val="2C16AE"/>
                </a:solidFill>
              </a:rPr>
              <a:t>- выявления развития у обучающихся способностей к научной, творческой  (интеллектуальной), творческой, спортивной деятельности;</a:t>
            </a:r>
          </a:p>
          <a:p>
            <a:pPr>
              <a:buFontTx/>
              <a:buChar char="-"/>
            </a:pPr>
            <a:r>
              <a:rPr lang="ru-RU" dirty="0">
                <a:solidFill>
                  <a:srgbClr val="2C16AE"/>
                </a:solidFill>
              </a:rPr>
              <a:t>с</a:t>
            </a:r>
            <a:r>
              <a:rPr lang="ru-RU" dirty="0" smtClean="0">
                <a:solidFill>
                  <a:srgbClr val="2C16AE"/>
                </a:solidFill>
              </a:rPr>
              <a:t>овершенствования методов обучения и воспитания;</a:t>
            </a:r>
          </a:p>
          <a:p>
            <a:pPr>
              <a:buFontTx/>
              <a:buChar char="-"/>
            </a:pPr>
            <a:r>
              <a:rPr lang="ru-RU" dirty="0">
                <a:solidFill>
                  <a:srgbClr val="2C16AE"/>
                </a:solidFill>
              </a:rPr>
              <a:t>д</a:t>
            </a:r>
            <a:r>
              <a:rPr lang="ru-RU" dirty="0" smtClean="0">
                <a:solidFill>
                  <a:srgbClr val="2C16AE"/>
                </a:solidFill>
              </a:rPr>
              <a:t>ля активного участия в работе методических объединений.</a:t>
            </a:r>
          </a:p>
          <a:p>
            <a:endParaRPr lang="ru-RU" sz="2800" dirty="0">
              <a:solidFill>
                <a:srgbClr val="0070C0"/>
              </a:solidFill>
            </a:endParaRPr>
          </a:p>
          <a:p>
            <a:pPr>
              <a:buFontTx/>
              <a:buChar char="-"/>
            </a:pPr>
            <a:endParaRPr lang="ru-RU" dirty="0">
              <a:solidFill>
                <a:srgbClr val="2C16AE"/>
              </a:solidFill>
            </a:endParaRPr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72029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-387424"/>
            <a:ext cx="7543800" cy="6696744"/>
          </a:xfrm>
        </p:spPr>
        <p:txBody>
          <a:bodyPr/>
          <a:lstStyle/>
          <a:p>
            <a:pPr marL="0" indent="0">
              <a:buNone/>
            </a:pPr>
            <a:r>
              <a:rPr lang="ru-RU" sz="2800" b="1" dirty="0">
                <a:solidFill>
                  <a:srgbClr val="0070C0"/>
                </a:solidFill>
              </a:rPr>
              <a:t>Педагоги  с высоким </a:t>
            </a:r>
            <a:r>
              <a:rPr lang="ru-RU" sz="2800" b="1" dirty="0" smtClean="0">
                <a:solidFill>
                  <a:srgbClr val="0070C0"/>
                </a:solidFill>
              </a:rPr>
              <a:t>потенциалом</a:t>
            </a:r>
          </a:p>
          <a:p>
            <a:pPr marL="0" indent="0">
              <a:buNone/>
            </a:pPr>
            <a:endParaRPr lang="ru-RU" sz="28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2800" i="1" dirty="0" smtClean="0">
                <a:solidFill>
                  <a:srgbClr val="0070C0"/>
                </a:solidFill>
              </a:rPr>
              <a:t>Создать условий для:</a:t>
            </a:r>
          </a:p>
          <a:p>
            <a:pPr>
              <a:buFontTx/>
              <a:buChar char="-"/>
            </a:pPr>
            <a:r>
              <a:rPr lang="ru-RU" sz="2800" dirty="0" smtClean="0">
                <a:solidFill>
                  <a:srgbClr val="0070C0"/>
                </a:solidFill>
              </a:rPr>
              <a:t>экспериментальной и инновационной  деятельности;</a:t>
            </a:r>
          </a:p>
          <a:p>
            <a:pPr marL="0" indent="0">
              <a:buNone/>
            </a:pPr>
            <a:r>
              <a:rPr lang="ru-RU" sz="2800" smtClean="0">
                <a:solidFill>
                  <a:srgbClr val="0070C0"/>
                </a:solidFill>
              </a:rPr>
              <a:t>- создания </a:t>
            </a:r>
            <a:r>
              <a:rPr lang="ru-RU" sz="2800" dirty="0" smtClean="0">
                <a:solidFill>
                  <a:srgbClr val="0070C0"/>
                </a:solidFill>
              </a:rPr>
              <a:t>авторских материалов;</a:t>
            </a:r>
          </a:p>
          <a:p>
            <a:pPr marL="0" indent="0">
              <a:buNone/>
            </a:pPr>
            <a:r>
              <a:rPr lang="ru-RU" sz="2800" dirty="0" smtClean="0">
                <a:solidFill>
                  <a:srgbClr val="0070C0"/>
                </a:solidFill>
              </a:rPr>
              <a:t>- демонстрации опыта продуктивного использования  новых образовательных технологий.</a:t>
            </a:r>
            <a:endParaRPr lang="ru-RU" sz="28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8082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685800"/>
            <a:ext cx="7543800" cy="519147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Руководители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Методические объединения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Школа молодого учителя. Наставники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Ресурсные центры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Психолог</a:t>
            </a:r>
          </a:p>
          <a:p>
            <a:r>
              <a:rPr lang="ru-RU" sz="2800" dirty="0" smtClean="0">
                <a:solidFill>
                  <a:srgbClr val="002060"/>
                </a:solidFill>
              </a:rPr>
              <a:t>Творческие (проблемные) группы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622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216</TotalTime>
  <Words>285</Words>
  <Application>Microsoft Office PowerPoint</Application>
  <PresentationFormat>Экран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NewsPrint</vt:lpstr>
      <vt:lpstr>Деятельность куратора аттестации- как фактор  успешности педагога</vt:lpstr>
      <vt:lpstr> </vt:lpstr>
      <vt:lpstr>Презентация PowerPoint</vt:lpstr>
      <vt:lpstr>Подготовительный период</vt:lpstr>
      <vt:lpstr>Основной период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Хадиева</dc:creator>
  <cp:lastModifiedBy>1</cp:lastModifiedBy>
  <cp:revision>26</cp:revision>
  <dcterms:created xsi:type="dcterms:W3CDTF">2015-06-09T16:42:58Z</dcterms:created>
  <dcterms:modified xsi:type="dcterms:W3CDTF">2015-06-15T08:55:40Z</dcterms:modified>
</cp:coreProperties>
</file>