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66FF"/>
    <a:srgbClr val="5844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F9AE-94E3-4F4E-9538-4FD1D95A21A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9E77-CB09-47BC-AD7E-AD34AB14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14B-AAAB-47D4-A48C-FE832E2A7DC2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D459-CA8C-4B02-B5D9-AE9469D3EF8E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C978-1809-4E40-87C6-4D93D67118B9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27D0-0249-45CB-A44C-3784A140F771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F0DE-73BD-407D-91E3-55E8189D670B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2BE7-587B-447A-AF8C-7B8D0CA9C851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D425-6F48-4E12-8497-4E97E5F11AA5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4D34-DE84-49DC-9CEA-A706F6B8A9F4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8CE-27A9-4C2D-B2B5-2ECB0BD91980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7D2-E9CE-4A8B-BF91-64BBB0C60E8E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5ACC-DCDE-4934-8F47-537598883BC9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D845-DDEC-4D4B-AA23-D0E71E830109}" type="datetime1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4BCA-CE5C-4AC1-86BA-51C853D0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рина\Pictures\Мои рисунки\Музыка\700_FO59972467_aefa6d6c58c53a5bd78a8045f6f1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532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СЕМИНАР-ПРАКТИКУМ</a:t>
            </a:r>
          </a:p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«Реализация инновационной деятельности </a:t>
            </a:r>
          </a:p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преподавателя ДМШ и ДШИ </a:t>
            </a:r>
          </a:p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в системе дополнительного образования»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ТРЕТЬЯ классификация. </a:t>
            </a:r>
            <a:b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900" dirty="0">
                <a:latin typeface="Bookman Old Style" pitchFamily="18" charset="0"/>
              </a:rPr>
              <a:t> </a:t>
            </a:r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признаки </a:t>
            </a:r>
            <a:r>
              <a:rPr lang="ru-RU" sz="29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инновационного </a:t>
            </a:r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потенциала : </a:t>
            </a:r>
            <a:r>
              <a:rPr lang="ru-RU" sz="3100" dirty="0" smtClean="0">
                <a:latin typeface="Bookman Old Style" pitchFamily="18" charset="0"/>
              </a:rPr>
              <a:t/>
            </a:r>
            <a:br>
              <a:rPr lang="ru-RU" sz="3100" dirty="0" smtClean="0">
                <a:latin typeface="Bookman Old Style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424936" cy="46805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модификации </a:t>
            </a:r>
            <a:r>
              <a:rPr lang="ru-RU" sz="3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известного и принятого, связанные с усовершенствованием, рационализацией, видоизменением (образовательной программы, учебного плана, структуры);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комбинаторные </a:t>
            </a:r>
            <a:r>
              <a:rPr lang="ru-RU" sz="3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нововведения;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радикальные преобразования</a:t>
            </a: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27687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ЧЕТВЕРТАЯ классификация. </a:t>
            </a:r>
            <a:b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9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источники </a:t>
            </a:r>
            <a:r>
              <a:rPr lang="ru-RU" sz="29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идей обновления школы </a:t>
            </a:r>
            <a:r>
              <a:rPr lang="ru-RU" sz="29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 </a:t>
            </a:r>
            <a:r>
              <a:rPr lang="ru-RU" sz="3100" dirty="0" smtClean="0">
                <a:latin typeface="Bookman Old Style" pitchFamily="18" charset="0"/>
              </a:rPr>
              <a:t/>
            </a:r>
            <a:br>
              <a:rPr lang="ru-RU" sz="3100" dirty="0" smtClean="0">
                <a:latin typeface="Bookman Old Style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424936" cy="532859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потребности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страны, региона, города, района как социальный заказ;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воплощение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социального заказа в законах, директивных и нормативных до­кументах федерального, регионального или муниципального значения;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достижения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комплекса наук о человеке;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передовой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педагогический опыт;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интуиция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 творчество руководителей и педагогов как путь проб и ошибок;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опытно-экспериментальная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работа;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зарубежный опыт.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27687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Марина\Pictures\Мои рисунки\Музыка\d6c16ad6867a4bebbe6ccbee1294038d.jpg"/>
          <p:cNvPicPr>
            <a:picLocks noChangeAspect="1" noChangeArrowheads="1"/>
          </p:cNvPicPr>
          <p:nvPr/>
        </p:nvPicPr>
        <p:blipFill>
          <a:blip r:embed="rId2" cstate="print"/>
          <a:srcRect l="555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 rot="20641475">
            <a:off x="220299" y="1863672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Mistral" pitchFamily="66" charset="0"/>
              </a:rPr>
              <a:t>Детская школа искусств  №6</a:t>
            </a:r>
            <a:endParaRPr lang="ru-RU" sz="6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2926977"/>
            <a:ext cx="8064896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1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ДШИ 6\Фото\Банер школы мобильный стенд 1х1,5 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248472" cy="6165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Pictures\Мои рисунки\Музыка\700_FO59972467_aefa6d6c58c53a5bd78a8045f6f1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Марина\Pictures\Мои рисунки\Музыка\скрипичный клю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9721080" cy="7321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«Инновационная деятельность преподавателя ДМШ и </a:t>
            </a:r>
            <a:r>
              <a:rPr lang="ru-RU" sz="4000" b="1" dirty="0" smtClean="0">
                <a:ln w="1270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ДШИ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как </a:t>
            </a:r>
            <a:r>
              <a:rPr lang="ru-RU" sz="4000" b="1" dirty="0">
                <a:ln w="1270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основное условие повышения качества образования»</a:t>
            </a:r>
            <a:endParaRPr lang="ru-RU" sz="4000" dirty="0">
              <a:ln w="1270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на\Pictures\Мои рисунки\Музыка\depositphotos_26859905-stock-illustration-colorful-abstract-notes-music-background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1772816"/>
            <a:ext cx="8064896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9966FF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Жизнь – это процесс </a:t>
            </a:r>
          </a:p>
          <a:p>
            <a:pPr marL="0" marR="0" lvl="0" indent="3421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постоянного выбора. </a:t>
            </a:r>
            <a:endParaRPr kumimoji="0" lang="ru-RU" sz="2400" b="1" i="1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каждый момент </a:t>
            </a: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человек имеет выбор: </a:t>
            </a:r>
            <a:endParaRPr kumimoji="0" lang="ru-RU" sz="2400" b="1" i="1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или отступление, </a:t>
            </a: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или продвижение к цели.»</a:t>
            </a: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1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34210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1" u="none" strike="noStrike" cap="none" normalizeH="0" baseline="0" dirty="0" err="1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Абрахам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Маслоу</a:t>
            </a:r>
            <a:r>
              <a:rPr kumimoji="0" lang="ru-RU" sz="1300" b="0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16668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32602"/>
            <a:ext cx="799288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ФЗ РФ №273 «Об образовании»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Статья 20. Экспериментальная и инновационная деятельность в сфере образования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1. Экспериментальная и инновационная деятельность в сфере образования осуществляется в целях обеспечения модернизации и развития системы образования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образования.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16668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546339"/>
            <a:ext cx="82089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Инновация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(от лат.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— в,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novus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— новый)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означает нововведение, новшество.</a:t>
            </a:r>
            <a:endParaRPr kumimoji="0" lang="ru-RU" sz="4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16668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450250"/>
            <a:ext cx="864096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Инновации в системе образования связаны с внесением изменений: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цели, содержание, методы и технологии, формы организации и систему управления;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стили педагогической деятельности и организацию учебно-познавательно­го процесса;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систему контроля и оценки уровня образования;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систему финансирования;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учебно-методическое обеспечение;			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систему воспитательной работы;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учебный план и учебные программы;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деятельность учителя и школьника.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процессе развития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школы </a:t>
            </a: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учитывают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676456" cy="410445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38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абсолютную новизну (отсутствие аналогов и прототипов);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относительную новизну;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err="1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псевдоновизну</a:t>
            </a:r>
            <a:r>
              <a:rPr lang="ru-RU" sz="38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3800" dirty="0" err="1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оригинальничанье</a:t>
            </a:r>
            <a:r>
              <a:rPr lang="ru-RU" sz="38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), изобретательские мелочи.</a:t>
            </a: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27687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27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Первая классификация </a:t>
            </a:r>
            <a:r>
              <a:rPr lang="ru-RU" sz="27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нововведений. </a:t>
            </a:r>
            <a:br>
              <a:rPr lang="ru-RU" sz="27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типы </a:t>
            </a: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нововведений: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676456" cy="4104455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целях и содержании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в методиках, средствах, приемах, технологиях педагогического процесса; 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формах и способах организации обучения и воспитания;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в деятельности администрации, педагогов и </a:t>
            </a:r>
            <a:r>
              <a:rPr lang="ru-RU" sz="4000" dirty="0" err="1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обчающихся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27687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Pictures\Мои рисунки\Музыка\99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27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ВТОРАЯ классификация. </a:t>
            </a:r>
            <a:br>
              <a:rPr lang="ru-RU" sz="31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1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следующие </a:t>
            </a:r>
            <a:r>
              <a:rPr lang="ru-RU" sz="31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преобразования: </a:t>
            </a:r>
            <a:r>
              <a:rPr lang="ru-RU" sz="3100" dirty="0" smtClean="0">
                <a:latin typeface="Bookman Old Style" pitchFamily="18" charset="0"/>
              </a:rPr>
              <a:t/>
            </a:r>
            <a:br>
              <a:rPr lang="ru-RU" sz="3100" dirty="0" smtClean="0">
                <a:latin typeface="Bookman Old Style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424936" cy="4104455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локальные и единичные, не связанные между собой;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комплексные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взаимосвязанные между собой;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системные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охватывающие всю школу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sz="3800" dirty="0" smtClean="0">
                <a:latin typeface="Bookman Old Style" pitchFamily="18" charset="0"/>
              </a:rPr>
              <a:t/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27687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10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BCA-CE5C-4AC1-86BA-51C853D02A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347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В процессе развития школы учитывают:   </vt:lpstr>
      <vt:lpstr>Первая классификация нововведений.  типы нововведений:    </vt:lpstr>
      <vt:lpstr>ВТОРАЯ классификация.   следующие преобразования:    </vt:lpstr>
      <vt:lpstr>ТРЕТЬЯ классификация.   признаки инновационного потенциала :    </vt:lpstr>
      <vt:lpstr>ЧЕТВЕРТАЯ классификация.   источники идей обновления школы :    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dmsh6</cp:lastModifiedBy>
  <cp:revision>56</cp:revision>
  <dcterms:created xsi:type="dcterms:W3CDTF">2017-11-28T11:22:15Z</dcterms:created>
  <dcterms:modified xsi:type="dcterms:W3CDTF">2017-12-11T06:11:24Z</dcterms:modified>
</cp:coreProperties>
</file>