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44"/>
  </p:notesMasterIdLst>
  <p:sldIdLst>
    <p:sldId id="256" r:id="rId2"/>
    <p:sldId id="258" r:id="rId3"/>
    <p:sldId id="280" r:id="rId4"/>
    <p:sldId id="307" r:id="rId5"/>
    <p:sldId id="308" r:id="rId6"/>
    <p:sldId id="309" r:id="rId7"/>
    <p:sldId id="310" r:id="rId8"/>
    <p:sldId id="311" r:id="rId9"/>
    <p:sldId id="282" r:id="rId10"/>
    <p:sldId id="284" r:id="rId11"/>
    <p:sldId id="312" r:id="rId12"/>
    <p:sldId id="313" r:id="rId13"/>
    <p:sldId id="314" r:id="rId14"/>
    <p:sldId id="315" r:id="rId15"/>
    <p:sldId id="285" r:id="rId16"/>
    <p:sldId id="286" r:id="rId17"/>
    <p:sldId id="287" r:id="rId18"/>
    <p:sldId id="288" r:id="rId19"/>
    <p:sldId id="283" r:id="rId20"/>
    <p:sldId id="289" r:id="rId21"/>
    <p:sldId id="316" r:id="rId22"/>
    <p:sldId id="317" r:id="rId23"/>
    <p:sldId id="318" r:id="rId24"/>
    <p:sldId id="319" r:id="rId25"/>
    <p:sldId id="290" r:id="rId26"/>
    <p:sldId id="320" r:id="rId27"/>
    <p:sldId id="321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6" r:id="rId42"/>
    <p:sldId id="27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9763-8980-4704-81D7-EC36D851DF20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1429-773B-4799-BFC7-B2E456A6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6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20D2B6-6FBE-4A19-A413-6F4D27C93DA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7281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зменения в </a:t>
            </a:r>
            <a:r>
              <a:rPr lang="ru-RU" smtClean="0"/>
              <a:t>КИМ ОГЭ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химии в 2020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Председатель региональной предметной комиссии ЕГЭ по химии</a:t>
            </a:r>
          </a:p>
          <a:p>
            <a:r>
              <a:rPr lang="ru-RU" dirty="0" smtClean="0"/>
              <a:t>Станислав Владимирович Борисевич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0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 атома. Строение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оболочек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атомов первых 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элементов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Д.И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Менделеева.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элементов в связи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положением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химических элементов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60" y="3062438"/>
            <a:ext cx="6745020" cy="322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8000" y="5904000"/>
            <a:ext cx="14401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5904000"/>
            <a:ext cx="14401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7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4868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 атома. Строение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оболочек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атомов первых 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элементов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Д.И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Менделеева.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элементов в связи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положением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химических элементов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988840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Какие два утверждения верны для характеристики как натрия, так и алюминия?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1</a:t>
            </a:r>
            <a:r>
              <a:rPr lang="ru-RU" dirty="0"/>
              <a:t>) Наличие 12 протонов в ядрах их атомов</a:t>
            </a:r>
          </a:p>
          <a:p>
            <a:r>
              <a:rPr lang="ru-RU" dirty="0"/>
              <a:t>2) Нахождение валентных электронов в третьем электронном слое</a:t>
            </a:r>
          </a:p>
          <a:p>
            <a:r>
              <a:rPr lang="ru-RU" dirty="0"/>
              <a:t>3) Образование простых веществ-металлов</a:t>
            </a:r>
          </a:p>
          <a:p>
            <a:r>
              <a:rPr lang="ru-RU" dirty="0"/>
              <a:t>4) Существование в природе в виде двухатомных молекул</a:t>
            </a:r>
          </a:p>
          <a:p>
            <a:r>
              <a:rPr lang="ru-RU" dirty="0"/>
              <a:t>5) Образование ими высших оксидов с общей формулой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Запишите в поле ответа номера выбранных утверждений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2919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 23</a:t>
            </a:r>
          </a:p>
        </p:txBody>
      </p:sp>
    </p:spTree>
    <p:extLst>
      <p:ext uri="{BB962C8B-B14F-4D97-AF65-F5344CB8AC3E}">
        <p14:creationId xmlns:p14="http://schemas.microsoft.com/office/powerpoint/2010/main" val="23524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4868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 атома. Строение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оболочек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атомов первых 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элементов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Д.И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Менделеева.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элементов в связи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положением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химических элементов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988840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Какие два утверждения верны для характеристики как кислорода, так и теллура?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1</a:t>
            </a:r>
            <a:r>
              <a:rPr lang="ru-RU" dirty="0"/>
              <a:t>) Электроны в атоме расположены на пяти электронных слоях</a:t>
            </a:r>
          </a:p>
          <a:p>
            <a:r>
              <a:rPr lang="ru-RU" dirty="0"/>
              <a:t>2) </a:t>
            </a:r>
            <a:r>
              <a:rPr lang="ru-RU" spc="-20" dirty="0"/>
              <a:t>Химический элемент образует летучее водородное соединение </a:t>
            </a:r>
            <a:r>
              <a:rPr lang="ru-RU" spc="-20" dirty="0" smtClean="0"/>
              <a:t>вида Н</a:t>
            </a:r>
            <a:r>
              <a:rPr lang="ru-RU" spc="-20" baseline="-25000" dirty="0" smtClean="0"/>
              <a:t>2</a:t>
            </a:r>
            <a:r>
              <a:rPr lang="ru-RU" spc="-20" dirty="0" smtClean="0"/>
              <a:t>Э</a:t>
            </a:r>
            <a:r>
              <a:rPr lang="ru-RU" spc="-50" dirty="0"/>
              <a:t> </a:t>
            </a:r>
          </a:p>
          <a:p>
            <a:r>
              <a:rPr lang="ru-RU" dirty="0"/>
              <a:t>3) Число протонов в ядре атома химического элемента равно 8</a:t>
            </a:r>
          </a:p>
          <a:p>
            <a:r>
              <a:rPr lang="ru-RU" dirty="0"/>
              <a:t>4) </a:t>
            </a:r>
            <a:r>
              <a:rPr lang="ru-RU" dirty="0" smtClean="0"/>
              <a:t>Атом химического элемента </a:t>
            </a:r>
            <a:r>
              <a:rPr lang="ru-RU" dirty="0"/>
              <a:t>имеет 6 валентных электронов</a:t>
            </a:r>
          </a:p>
          <a:p>
            <a:r>
              <a:rPr lang="ru-RU" dirty="0"/>
              <a:t>5) Соответствующее простое вещество при н. у. является газом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Запишите в поле ответа номера выбранных утверждений.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2919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 </a:t>
            </a:r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8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4868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 атома. Строение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оболочек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атомов первых 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элементов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Д.И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Менделеева.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элементов в связи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положением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химических элементов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988840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Какие два утверждения верны для характеристики как хлора, так и </a:t>
            </a:r>
            <a:r>
              <a:rPr lang="ru-RU" dirty="0" err="1"/>
              <a:t>иода</a:t>
            </a:r>
            <a:r>
              <a:rPr lang="ru-RU" dirty="0"/>
              <a:t>?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Электроны в атоме расположены на пяти электронных слоях</a:t>
            </a:r>
          </a:p>
          <a:p>
            <a:r>
              <a:rPr lang="ru-RU" dirty="0"/>
              <a:t>2) Соответствующее простое вещество при н. у. является твёрдым телом</a:t>
            </a:r>
          </a:p>
          <a:p>
            <a:r>
              <a:rPr lang="ru-RU" dirty="0"/>
              <a:t>3) Химический элемент относится к галогенам</a:t>
            </a:r>
          </a:p>
          <a:p>
            <a:r>
              <a:rPr lang="ru-RU" dirty="0"/>
              <a:t>4) </a:t>
            </a:r>
            <a:r>
              <a:rPr lang="ru-RU" dirty="0" err="1"/>
              <a:t>Электроотрицательность</a:t>
            </a:r>
            <a:r>
              <a:rPr lang="ru-RU" dirty="0"/>
              <a:t> химического элемента ниже, чем </a:t>
            </a:r>
            <a:r>
              <a:rPr lang="ru-RU" dirty="0" err="1"/>
              <a:t>электроотрицательность</a:t>
            </a:r>
            <a:r>
              <a:rPr lang="ru-RU" dirty="0"/>
              <a:t> брома</a:t>
            </a:r>
          </a:p>
          <a:p>
            <a:r>
              <a:rPr lang="ru-RU" dirty="0"/>
              <a:t>5) Соответствующее простое вещество существует в виде двухатомных молекул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Запишите в поле ответа номера выбранных утверждений.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2919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 </a:t>
            </a:r>
            <a:r>
              <a:rPr lang="ru-RU" dirty="0" smtClean="0"/>
              <a:t>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5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4868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 атома. Строение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оболочек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атомов первых 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элементов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Д.И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Менделеева.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элементов в связи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положением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химических элементов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988840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Какие два утвер­жде­ния верны для ха­рак­те­ри­сти­ки как бе­рил­лия, так и каль­ция?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Число про­то­нов в ядре атома хи­ми­че­ско­го эле­мен­та равно 20</a:t>
            </a:r>
          </a:p>
          <a:p>
            <a:r>
              <a:rPr lang="ru-RU" dirty="0"/>
              <a:t>2) Хи­ми­че­ский эле­мент имеет 2 ва­лент­ных элек­тро­на</a:t>
            </a:r>
          </a:p>
          <a:p>
            <a:r>
              <a:rPr lang="ru-RU" dirty="0"/>
              <a:t>3) Ме­тал­ли­че­ские свой­ства хи­ми­че­ско­го эле­мен­та силь­нее, чем ме­тал­ли­че­ские свой­ства маг­ния</a:t>
            </a:r>
          </a:p>
          <a:p>
            <a:r>
              <a:rPr lang="ru-RU" dirty="0"/>
              <a:t>4) </a:t>
            </a:r>
            <a:r>
              <a:rPr lang="ru-RU" dirty="0" smtClean="0"/>
              <a:t>Атом хи­ми­че­ского эле­мента </a:t>
            </a:r>
            <a:r>
              <a:rPr lang="ru-RU" dirty="0"/>
              <a:t>об­ра­зу­ет выс­ший оксид вида </a:t>
            </a:r>
            <a:r>
              <a:rPr lang="ru-RU" dirty="0" smtClean="0"/>
              <a:t>ЭО</a:t>
            </a:r>
            <a:endParaRPr lang="ru-RU" dirty="0"/>
          </a:p>
          <a:p>
            <a:r>
              <a:rPr lang="ru-RU" dirty="0"/>
              <a:t>5) Элек­тро­ны в атоме рас­по­ло­же­ны на четырёх элек­трон­ных слоях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За­пи­ши­те в поле от­ве­та но­ме­ра вы­бран­ных утвер­жде­ний.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2919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 </a:t>
            </a:r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классы неорганических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570956"/>
            <a:ext cx="70961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5311546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30120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Химическая реакция.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уравнения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Сохранение массы веществ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химических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реакциях.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780928"/>
            <a:ext cx="71056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23953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22920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2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Электролитическая диссоциация.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636912"/>
            <a:ext cx="71056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157192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157192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2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Реакции ионного обмена и условия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осуществления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294731"/>
            <a:ext cx="70866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30120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30120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359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9493"/>
              </p:ext>
            </p:extLst>
          </p:nvPr>
        </p:nvGraphicFramePr>
        <p:xfrm>
          <a:off x="179512" y="1938744"/>
          <a:ext cx="8813576" cy="422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8920"/>
                <a:gridCol w="2736304"/>
                <a:gridCol w="3168352"/>
              </a:tblGrid>
              <a:tr h="283136">
                <a:tc>
                  <a:txBody>
                    <a:bodyPr/>
                    <a:lstStyle/>
                    <a:p>
                      <a:pPr algn="ctr"/>
                      <a:r>
                        <a:rPr lang="ru-RU" sz="1900" b="1" spc="-6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в 2019 г (Задание 14)</a:t>
                      </a:r>
                      <a:endParaRPr lang="ru-RU" sz="1900" b="1" spc="-6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Будет в 2020 г (Задание 16)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520">
                <a:tc rowSpan="3">
                  <a:txBody>
                    <a:bodyPr/>
                    <a:lstStyle/>
                    <a:p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Сера является окислителем в реакции</a:t>
                      </a:r>
                    </a:p>
                    <a:p>
                      <a:endParaRPr kumimoji="0" lang="ru-RU" sz="20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I</a:t>
                      </a:r>
                      <a:r>
                        <a:rPr kumimoji="0" lang="en-US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S + 2HI</a:t>
                      </a:r>
                    </a:p>
                    <a:p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3S + 2Al = Al</a:t>
                      </a:r>
                      <a:r>
                        <a:rPr kumimoji="0" lang="en-US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2SO</a:t>
                      </a:r>
                      <a:r>
                        <a:rPr kumimoji="0" lang="en-US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kumimoji="0" lang="ru-RU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</a:t>
                      </a:r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en-US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S + 3NO</a:t>
                      </a:r>
                      <a:r>
                        <a:rPr kumimoji="0" lang="en-US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SO</a:t>
                      </a:r>
                      <a:r>
                        <a:rPr kumimoji="0" lang="en-US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+ 3NO</a:t>
                      </a:r>
                    </a:p>
                    <a:p>
                      <a:endParaRPr kumimoji="0" lang="ru-RU" sz="20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Установите соответствие между схемой процесса и названием процесса, происходящего в окислитель-но-восстановительной реакции: к каждой позиции, обозначенной буквой, подберите соответствующую позицию, обозначенную цифрой.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ПРОЦЕССА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S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2H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Cr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ru-RU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ПРОЦЕССА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окисление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восстановление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0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26315"/>
              </p:ext>
            </p:extLst>
          </p:nvPr>
        </p:nvGraphicFramePr>
        <p:xfrm>
          <a:off x="5176664" y="5295825"/>
          <a:ext cx="2088232" cy="76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432048"/>
                <a:gridCol w="432048"/>
                <a:gridCol w="3600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19092"/>
              </p:ext>
            </p:extLst>
          </p:nvPr>
        </p:nvGraphicFramePr>
        <p:xfrm>
          <a:off x="1072208" y="4719761"/>
          <a:ext cx="3600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4725144"/>
            <a:ext cx="28803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5743594"/>
            <a:ext cx="28803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5733256"/>
            <a:ext cx="28803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5733256"/>
            <a:ext cx="28803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66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9"/>
          <a:stretch/>
        </p:blipFill>
        <p:spPr bwMode="auto">
          <a:xfrm>
            <a:off x="683568" y="3653974"/>
            <a:ext cx="7884319" cy="25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t="7020"/>
          <a:stretch/>
        </p:blipFill>
        <p:spPr bwMode="auto">
          <a:xfrm>
            <a:off x="872569" y="471688"/>
            <a:ext cx="7515855" cy="92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2758"/>
            <a:ext cx="7850981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78211"/>
            <a:ext cx="6950869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3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Химические свойства простых и </a:t>
            </a: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неорганических 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49388"/>
            <a:ext cx="7086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58924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58924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558924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3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Химические свойства простых и </a:t>
            </a: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неорганических 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632348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31965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630932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17292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Установите соответствие между реагирующими веществами и продуктами(-ом) их взаимодействия: к каждой позиции, обозначенной буквой, подберите соответствующую позицию, обозначенную цифрой.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8659"/>
              </p:ext>
            </p:extLst>
          </p:nvPr>
        </p:nvGraphicFramePr>
        <p:xfrm>
          <a:off x="251520" y="3129930"/>
          <a:ext cx="8640960" cy="2225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3888432"/>
                <a:gridCol w="432048"/>
                <a:gridCol w="3888432"/>
              </a:tblGrid>
              <a:tr h="37107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effectLst/>
                        </a:rPr>
                        <a:t>РЕАГИРУЮЩИЕ ВЕ­ЩЕ­СТВА 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kern="1200" dirty="0" smtClean="0">
                          <a:effectLst/>
                        </a:rPr>
                        <a:t>ПРОДУКТЫ ВЗАИМОДЕЙСТВИЯ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45" name="Picture 21" descr="https://oge.sdamgia.ru/formula/94/948d8cb0b15147c4872339bd8e60ad8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69965"/>
            <a:ext cx="14763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oge.sdamgia.ru/formula/ea/eac60d798b57e5a2d3a9c9dce0a22cf5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4"/>
            <a:ext cx="23622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s://oge.sdamgia.ru/formula/69/691ce35e23dc15fc2ab7a689f2f6876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4293094"/>
            <a:ext cx="1743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s://oge.sdamgia.ru/formula/e6/e6ee5e34353b4542c94ffe7931264238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46" y="3568339"/>
            <a:ext cx="204311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s://oge.sdamgia.ru/formula/ab/ab63b54acba63bac1473e7170d08649f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46" y="3956866"/>
            <a:ext cx="1619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oge.sdamgia.ru/formula/94/94be89f1a368028bdb60c9e9c24a3f2d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46" y="4316906"/>
            <a:ext cx="1843088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s://oge.sdamgia.ru/formula/73/73d50045d08df87ee3999e5a0f5e91d6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46" y="4653136"/>
            <a:ext cx="88106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s://oge.sdamgia.ru/formula/33/33f4aefc00f5fee608950bead545fdb8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46" y="5013176"/>
            <a:ext cx="154781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504" y="5445224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Запишите в ответ цифры, рас­по­ло­жив их в порядке, со­от­вет­ству­ю­щем буквам: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04620"/>
              </p:ext>
            </p:extLst>
          </p:nvPr>
        </p:nvGraphicFramePr>
        <p:xfrm>
          <a:off x="5161368" y="5949280"/>
          <a:ext cx="15708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624"/>
                <a:gridCol w="523624"/>
                <a:gridCol w="523624"/>
              </a:tblGrid>
              <a:tr h="326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anchor="ctr"/>
                </a:tc>
              </a:tr>
              <a:tr h="3261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5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49753"/>
              </p:ext>
            </p:extLst>
          </p:nvPr>
        </p:nvGraphicFramePr>
        <p:xfrm>
          <a:off x="5161368" y="5949280"/>
          <a:ext cx="15708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624"/>
                <a:gridCol w="523624"/>
                <a:gridCol w="523624"/>
              </a:tblGrid>
              <a:tr h="326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anchor="ctr"/>
                </a:tc>
              </a:tr>
              <a:tr h="3261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Химические свойства простых и </a:t>
            </a: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неорганических 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632348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31965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630932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17292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Установите соответствие между реагирующими веществами и продуктами(-ом) их взаимодействия: к каждой позиции, обозначенной буквой, подберите соответствующую позицию, обозначенную цифрой.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05699"/>
              </p:ext>
            </p:extLst>
          </p:nvPr>
        </p:nvGraphicFramePr>
        <p:xfrm>
          <a:off x="251520" y="3129930"/>
          <a:ext cx="8640960" cy="2225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3888432"/>
                <a:gridCol w="432048"/>
                <a:gridCol w="3888432"/>
              </a:tblGrid>
              <a:tr h="37107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effectLst/>
                        </a:rPr>
                        <a:t>РЕАГИРУЮЩИЕ ВЕ­ЩЕ­СТВА 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kern="1200" dirty="0" smtClean="0">
                          <a:effectLst/>
                        </a:rPr>
                        <a:t>ПРОДУКТЫ ВЗАИМОДЕЙСТВИЯ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5445224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Запишите в ответ цифры, рас­по­ло­жив их в порядке, со­от­вет­ству­ю­щем буквам:</a:t>
            </a:r>
          </a:p>
        </p:txBody>
      </p:sp>
      <p:pic>
        <p:nvPicPr>
          <p:cNvPr id="2050" name="Picture 2" descr="https://oge.sdamgia.ru/formula/17/173a070d6cb7716fe748887f31b54f23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5488"/>
            <a:ext cx="141446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ge.sdamgia.ru/formula/87/872ffc7e704c1a1d65983749f92d41cf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1928813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ge.sdamgia.ru/formula/93/93efec545da5f5cdd9ac8092acfd12c8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103346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oge.sdamgia.ru/formula/65/652876902b55e6bf65b1c5cd1cab9c8b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92134"/>
            <a:ext cx="14859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oge.sdamgia.ru/formula/92/925108a205e1522e1b8f2b8fdaa733ce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75" y="3930005"/>
            <a:ext cx="1304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oge.sdamgia.ru/formula/e0/e096a96f68097d84944c51c793eb07d7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41" y="4316908"/>
            <a:ext cx="12096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oge.sdamgia.ru/formula/13/13bd80f96ab80e7f3e45531baf5dd632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08" y="4645738"/>
            <a:ext cx="103346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oge.sdamgia.ru/formula/dd/dde2b9c459163ac0dca3699cb8ea92f8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08" y="5068119"/>
            <a:ext cx="952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62735"/>
              </p:ext>
            </p:extLst>
          </p:nvPr>
        </p:nvGraphicFramePr>
        <p:xfrm>
          <a:off x="5161368" y="5949280"/>
          <a:ext cx="15708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624"/>
                <a:gridCol w="523624"/>
                <a:gridCol w="523624"/>
              </a:tblGrid>
              <a:tr h="326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anchor="ctr"/>
                </a:tc>
              </a:tr>
              <a:tr h="3261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Химические свойства простых и </a:t>
            </a: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неорганических 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632348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31965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630932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17292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Установите соответствие между реагирующими веществами и продуктами(-ом) их взаимодействия: к каждой позиции, обозначенной буквой, подберите соответствующую позицию, обозначенную цифрой.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3344"/>
              </p:ext>
            </p:extLst>
          </p:nvPr>
        </p:nvGraphicFramePr>
        <p:xfrm>
          <a:off x="251520" y="3129930"/>
          <a:ext cx="8640960" cy="2225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3888432"/>
                <a:gridCol w="432048"/>
                <a:gridCol w="3888432"/>
              </a:tblGrid>
              <a:tr h="37107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effectLst/>
                        </a:rPr>
                        <a:t>РЕАГИРУЮЩИЕ ВЕ­ЩЕ­СТВА 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kern="1200" dirty="0" smtClean="0">
                          <a:effectLst/>
                        </a:rPr>
                        <a:t>ПРОДУКТЫ ВЗАИМОДЕЙСТВИЯ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5445224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Запишите в ответ цифры, рас­по­ло­жив их в порядке, со­от­вет­ству­ю­щем буквам:</a:t>
            </a:r>
          </a:p>
        </p:txBody>
      </p:sp>
      <p:pic>
        <p:nvPicPr>
          <p:cNvPr id="3074" name="Picture 2" descr="https://oge.sdamgia.ru/formula/17/17ee3d7229b4db038ed4ff7fef07dc1f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8" y="3573016"/>
            <a:ext cx="15906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ge.sdamgia.ru/formula/23/232ea5aa030f3be137412a65dd68e8fc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7" y="3933056"/>
            <a:ext cx="1804988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ge.sdamgia.ru/formula/72/725442dd90447032637dbd7536c8edcf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8" y="4337670"/>
            <a:ext cx="15525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oge.sdamgia.ru/formula/04/040c5f3ce6c7d1776019967211d4707c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79" y="3595421"/>
            <a:ext cx="1266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oge.sdamgia.ru/formula/93/934e4f1f35fc8018cae714c8d64962f1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69" y="3942582"/>
            <a:ext cx="217646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oge.sdamgia.ru/formula/79/792031b00db4411d759834d722f7e5eb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79" y="4293096"/>
            <a:ext cx="1366838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oge.sdamgia.ru/formula/ea/eada70686eedc509671a766dc951aced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79" y="4653136"/>
            <a:ext cx="15049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oge.sdamgia.ru/formula/7b/7b3e3bd9e79c2b3eeb5ef70b53321d9d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29" y="5013176"/>
            <a:ext cx="15525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88905"/>
              </p:ext>
            </p:extLst>
          </p:nvPr>
        </p:nvGraphicFramePr>
        <p:xfrm>
          <a:off x="5161368" y="5949280"/>
          <a:ext cx="15708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624"/>
                <a:gridCol w="523624"/>
                <a:gridCol w="523624"/>
              </a:tblGrid>
              <a:tr h="326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anchor="ctr"/>
                </a:tc>
              </a:tr>
              <a:tr h="3261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Химические свойства простых и </a:t>
            </a: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неорганических 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632348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31965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630932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17292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Установите соответствие между реагирующими веществами и продуктами(-ом) их взаимодействия: к каждой позиции, обозначенной буквой, подберите соответствующую позицию, обозначенную цифрой.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48823"/>
              </p:ext>
            </p:extLst>
          </p:nvPr>
        </p:nvGraphicFramePr>
        <p:xfrm>
          <a:off x="251520" y="3129930"/>
          <a:ext cx="8640960" cy="2225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3888432"/>
                <a:gridCol w="432048"/>
                <a:gridCol w="3888432"/>
              </a:tblGrid>
              <a:tr h="37107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effectLst/>
                        </a:rPr>
                        <a:t>РЕАГИРУЮЩИЕ ВЕ­ЩЕ­СТВА 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kern="1200" dirty="0" smtClean="0">
                          <a:effectLst/>
                        </a:rPr>
                        <a:t>ПРОДУКТЫ ВЗАИМОДЕЙСТВИЯ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5445224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Запишите в ответ цифры, рас­по­ло­жив их в порядке, со­от­вет­ству­ю­щем буквам:</a:t>
            </a:r>
          </a:p>
        </p:txBody>
      </p:sp>
      <p:pic>
        <p:nvPicPr>
          <p:cNvPr id="4098" name="Picture 2" descr="https://oge.sdamgia.ru/formula/ed/eddaad0e4a5ef190f0e11cc95ab8e793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16430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ge.sdamgia.ru/formula/15/15c157b59c3fc2d9937fba33d105d604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985963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ge.sdamgia.ru/formula/78/782bc90d90410159e600534186f3176e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9" y="4293096"/>
            <a:ext cx="154781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oge.sdamgia.ru/formula/a8/a8302bb9b6b1399fd1848d6d49357700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62" y="3573016"/>
            <a:ext cx="1838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oge.sdamgia.ru/formula/bc/bcfe9e80e3fd9caf4f0b64f870f7aab7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9339"/>
            <a:ext cx="12573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oge.sdamgia.ru/formula/bb/bb58ef43092c36a1a2abba0f3a8653e9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53" y="4279379"/>
            <a:ext cx="16097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oge.sdamgia.ru/formula/3d/3dc6d626199e24a82b7a08f961bc32e3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14" y="4653136"/>
            <a:ext cx="1766888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oge.sdamgia.ru/formula/eb/ebee1d679b4f9e20d52f091db3786305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24" y="5013176"/>
            <a:ext cx="20383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и признаки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протекания химических реакций.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372072"/>
            <a:ext cx="7105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517232"/>
            <a:ext cx="218577" cy="369332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1175" y="5517232"/>
            <a:ext cx="218577" cy="369332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81215" y="5517232"/>
            <a:ext cx="218577" cy="369332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48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10225"/>
              </p:ext>
            </p:extLst>
          </p:nvPr>
        </p:nvGraphicFramePr>
        <p:xfrm>
          <a:off x="5161368" y="5949280"/>
          <a:ext cx="15708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624"/>
                <a:gridCol w="523624"/>
                <a:gridCol w="523624"/>
              </a:tblGrid>
              <a:tr h="326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anchor="ctr"/>
                </a:tc>
              </a:tr>
              <a:tr h="3261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13.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и признаки протекания химических реакций.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632348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31965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630932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17292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Установите со­от­вет­ствие между ре­а­ги­ру­ю­щи­ми ве­ще­ства­ми и при­зна­ком про­те­ка­ю­щей между ними реакции.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18499"/>
              </p:ext>
            </p:extLst>
          </p:nvPr>
        </p:nvGraphicFramePr>
        <p:xfrm>
          <a:off x="251520" y="2852936"/>
          <a:ext cx="8640960" cy="2662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3888432"/>
                <a:gridCol w="432048"/>
                <a:gridCol w="3888432"/>
              </a:tblGrid>
              <a:tr h="37107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effectLst/>
                        </a:rPr>
                        <a:t>РЕАГИРУЮЩИЕ ВЕ­ЩЕ­СТВА 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 РЕАКЦИИ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           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вы­де­ле­ние бес­цвет­но­го газа без запаха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вы­де­ле­ние бу­ро­го газа с не­при­ят­ным запахом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вы­па­де­ние си­не­го осадка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вы­де­ле­ние бес­цвет­но­го газа с рез­ким запахом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5445224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Запишите в ответ цифры, рас­по­ло­жив их в порядке, со­от­вет­ству­ю­щем буквам: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oge.sdamgia.ru/formula/e2/e26b2734cf57e6cc77b5b33fc4b7fa68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7" y="3470487"/>
            <a:ext cx="1071563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s://oge.sdamgia.ru/formula/22/22a591e0c57a2f28aed6ac2ed6155963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1109663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https://oge.sdamgia.ru/formula/a7/a78dd5e8411c67a38ac02dde3250c029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7" y="4086597"/>
            <a:ext cx="2762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oge.sdamgia.ru/formula/6d/6de89122d3e5b6cdb87dfe5145f28d3f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1319213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https://oge.sdamgia.ru/formula/80/801e015cd38393c5acde1a6e92b09e39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7" y="4581128"/>
            <a:ext cx="700088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oge.sdamgia.ru/formula/6d/6de89122d3e5b6cdb87dfe5145f28d3f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1319213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89074"/>
              </p:ext>
            </p:extLst>
          </p:nvPr>
        </p:nvGraphicFramePr>
        <p:xfrm>
          <a:off x="5161368" y="5949280"/>
          <a:ext cx="15708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624"/>
                <a:gridCol w="523624"/>
                <a:gridCol w="523624"/>
              </a:tblGrid>
              <a:tr h="326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anchor="ctr"/>
                </a:tc>
              </a:tr>
              <a:tr h="3261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13.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и признаки протекания химических реакций.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632348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319658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6309320"/>
            <a:ext cx="21602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17292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Установите со­от­вет­ствие между ре­а­ги­ру­ю­щи­ми ве­ще­ства­ми и при­зна­ком про­те­ка­ю­щей между ними реакции.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80294"/>
              </p:ext>
            </p:extLst>
          </p:nvPr>
        </p:nvGraphicFramePr>
        <p:xfrm>
          <a:off x="251520" y="2852936"/>
          <a:ext cx="8640960" cy="2123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3888432"/>
                <a:gridCol w="432048"/>
                <a:gridCol w="3888432"/>
              </a:tblGrid>
              <a:tr h="37107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effectLst/>
                        </a:rPr>
                        <a:t>РЕАГИРУЮЩИЕ ВЕ­ЩЕ­СТВА 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 РЕАКЦИИ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           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вы­де­ле­ние газа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об­ра­зо­ва­ние осадка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рас­тво­ре­ние осадка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ви­ди­мые при­зна­ки ре­ак­ции отсутствуют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5445224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Запишите в ответ цифры, рас­по­ло­жив их в порядке, со­от­вет­ству­ю­щем буквам: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6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oge.sdamgia.ru/formula/06/06064ec9a8b8fdae5110120156cd181c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281630"/>
            <a:ext cx="661988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s://oge.sdamgia.ru/formula/ee/ee41b356089af64fe0c95a851b72a595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6572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6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https://oge.sdamgia.ru/formula/17/1764651a5f2260118fd79d8f7903794e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40" y="3645024"/>
            <a:ext cx="600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oge.sdamgia.ru/formula/ee/eea71c3c204ba373ed4a982004e54313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45024"/>
            <a:ext cx="852488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6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 descr="https://oge.sdamgia.ru/formula/df/df198e596da843eeed91105d47ce1b5c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40" y="4074021"/>
            <a:ext cx="690563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oge.sdamgia.ru/formula/20/204f45c9a56c06b36cf8cb5c2869d836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" y="4077071"/>
            <a:ext cx="7143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72816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Окислитель и восстановитель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544663"/>
            <a:ext cx="71247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8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 части 1 экзаменационного варианта исключено задание, проверяющее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 по разделу «Первоначальные сведения  об органических веществах».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412776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в 2019 </a:t>
            </a:r>
            <a:r>
              <a:rPr lang="ru-RU" sz="2000" b="1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г: </a:t>
            </a:r>
            <a:r>
              <a:rPr lang="ru-RU"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сведения об </a:t>
            </a:r>
            <a:r>
              <a:rPr lang="ru-RU"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органических 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веществах: предельных и </a:t>
            </a:r>
            <a:r>
              <a:rPr lang="ru-RU"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непредельных 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углеводородах (метане, этане</a:t>
            </a:r>
            <a:r>
              <a:rPr lang="ru-RU"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этилене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ацетилене) и </a:t>
            </a:r>
            <a:r>
              <a:rPr lang="ru-RU"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кислородсодержащих 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веществах: спиртах (метаноле</a:t>
            </a:r>
            <a:r>
              <a:rPr lang="ru-RU"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этаноле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глицерине), карбоновых </a:t>
            </a:r>
            <a:r>
              <a:rPr lang="ru-RU"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кислотах 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(уксусной и стеариновой). </a:t>
            </a:r>
            <a:r>
              <a:rPr lang="ru-RU"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 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вещества: белки, жиры</a:t>
            </a:r>
            <a:r>
              <a:rPr lang="ru-RU" sz="20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углеводы.</a:t>
            </a:r>
            <a:endParaRPr lang="ru-RU" sz="2000" spc="-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84" y="3155032"/>
            <a:ext cx="576072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5693186"/>
            <a:ext cx="3925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 такого задания не будет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1, предусматривающее проверку умения работать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 отражающей различия в содержательной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 понятий. В задании требуется выбрать два утверждения, в которых химический термин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определённом смысловом значении.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389620" cy="300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33314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предложениях  4 и 5 говорится о железе как о химическом элементе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305" y="4653136"/>
            <a:ext cx="204431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79337" y="4653136"/>
            <a:ext cx="204431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9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5912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часть 2 включено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предусматривающие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понимания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существования взаимосвязи между различными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классами неорганических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составлять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реакций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отражающих эту связь. Ещё одним контролируемым умением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умение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уравнения реакций ионного обмена,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 сокращённое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ионное уравнение.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068960"/>
            <a:ext cx="7105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2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76672"/>
            <a:ext cx="7105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5538"/>
            <a:ext cx="7277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5912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экзаменационный вариант добавлена обязательная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практическая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которая включает в себя два задания: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задании 23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предложенного перечня необходимо выбрать два вещества, взаимодействие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химические свойства указанного в условии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вещества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составить с ними два уравнения реакций.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двух реакций, соответствующих составленным уравнениям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9"/>
          <a:stretch/>
        </p:blipFill>
        <p:spPr bwMode="auto">
          <a:xfrm>
            <a:off x="988456" y="3138997"/>
            <a:ext cx="7039928" cy="23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7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30896"/>
            <a:ext cx="72961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3" y="476672"/>
            <a:ext cx="7267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829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2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3" y="476672"/>
            <a:ext cx="7267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0" y="1268760"/>
            <a:ext cx="7829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574751"/>
            <a:ext cx="7267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3" y="476672"/>
            <a:ext cx="7267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0" y="1268760"/>
            <a:ext cx="7829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94223"/>
            <a:ext cx="6858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3" y="476672"/>
            <a:ext cx="7267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0" y="1268760"/>
            <a:ext cx="7829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564904"/>
            <a:ext cx="68294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0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3" y="476672"/>
            <a:ext cx="7267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0" y="1268760"/>
            <a:ext cx="7829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834233"/>
            <a:ext cx="65341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3" y="476672"/>
            <a:ext cx="7267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0" y="1268760"/>
            <a:ext cx="7829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607518"/>
            <a:ext cx="65817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3" y="476672"/>
            <a:ext cx="7267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0" y="1268760"/>
            <a:ext cx="7829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756123"/>
            <a:ext cx="68199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1, предусматривающее проверку умения работать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 отражающей различия в содержательной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 понятий. В задании требуется выбрать два утверждения, в которых химический термин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определённом смысловом значении.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533314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предложениях  2 и 3 говорится о хлоре как о химическом элементе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2286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Выберите два высказывания, в которых говорится о хлоре как о химическом элементе: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Хлор — жёлто-зелёный удушающий газ</a:t>
            </a:r>
          </a:p>
          <a:p>
            <a:r>
              <a:rPr lang="ru-RU" dirty="0"/>
              <a:t>2) Атомная масса хлора составляет 35,453 а. е. м.</a:t>
            </a:r>
          </a:p>
          <a:p>
            <a:r>
              <a:rPr lang="ru-RU" dirty="0"/>
              <a:t>3) Молекула соляной кислоты содержит один атом хлора</a:t>
            </a:r>
          </a:p>
          <a:p>
            <a:r>
              <a:rPr lang="ru-RU" dirty="0"/>
              <a:t>4) Хлор использовался как боевое отравляющее вещество</a:t>
            </a:r>
          </a:p>
          <a:p>
            <a:r>
              <a:rPr lang="ru-RU" dirty="0"/>
              <a:t>5) Хлор при попадании в лёгкие вызывает ожог лёгочной ткани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Запишите в поле ответа номера выбранных высказываний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5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3" y="476672"/>
            <a:ext cx="7267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0" y="1268760"/>
            <a:ext cx="7829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952750"/>
            <a:ext cx="68294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01" y="3933056"/>
            <a:ext cx="6391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20688"/>
            <a:ext cx="7181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176588"/>
            <a:ext cx="7115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023345"/>
            <a:ext cx="7143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48880"/>
            <a:ext cx="7143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862289"/>
            <a:ext cx="7153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21004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1, предусматривающее проверку умения работать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 отражающей различия в содержательной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 понятий. В задании требуется выбрать два утверждения, в которых химический термин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определённом смысловом значении.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533314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предложениях  1 и 3 говорится о сере как о химическом элементе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22862"/>
            <a:ext cx="8604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Выберите два высказывания, в которых говорится о хлоре как о химическом элементе: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Сера входит с состав некоторых аминокислот</a:t>
            </a:r>
          </a:p>
          <a:p>
            <a:r>
              <a:rPr lang="ru-RU" dirty="0"/>
              <a:t>2) Сера — это порошок жёлтого цвета, который не смачивается водой</a:t>
            </a:r>
          </a:p>
          <a:p>
            <a:r>
              <a:rPr lang="ru-RU" dirty="0"/>
              <a:t>3) Молекула сероводорода состоит из двух атомов водорода и одного атома серы</a:t>
            </a:r>
          </a:p>
          <a:p>
            <a:r>
              <a:rPr lang="ru-RU" dirty="0"/>
              <a:t>4) Сера не притягивается магнитом</a:t>
            </a:r>
          </a:p>
          <a:p>
            <a:r>
              <a:rPr lang="ru-RU" dirty="0"/>
              <a:t>5) Серу применяют для вулканизации каучука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Запишите в поле ответа номера выбранных высказываний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6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1, предусматривающее проверку умения работать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 отражающей различия в содержательной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 понятий. В задании требуется выбрать два утверждения, в которых химический термин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определённом смысловом значении.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533314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предложениях  1 и 5 говорится о водороде как о химическом элементе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22862"/>
            <a:ext cx="8604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Выберите два высказывания, в которых говорится о водороде как о химическом элементе: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Водород входит в состав большинства органических соединений</a:t>
            </a:r>
          </a:p>
          <a:p>
            <a:r>
              <a:rPr lang="ru-RU" dirty="0"/>
              <a:t>2) Водород — самый лёгкий газ</a:t>
            </a:r>
          </a:p>
          <a:p>
            <a:r>
              <a:rPr lang="ru-RU" dirty="0"/>
              <a:t>3) Водородом заполняют воздушные шары</a:t>
            </a:r>
          </a:p>
          <a:p>
            <a:r>
              <a:rPr lang="ru-RU" dirty="0"/>
              <a:t>4) Водород </a:t>
            </a:r>
            <a:r>
              <a:rPr lang="ru-RU" dirty="0" smtClean="0"/>
              <a:t>при обычных условиях химически малоактивен</a:t>
            </a:r>
            <a:endParaRPr lang="ru-RU" dirty="0"/>
          </a:p>
          <a:p>
            <a:r>
              <a:rPr lang="ru-RU" dirty="0"/>
              <a:t>5) Молекула метана содержит четыре атома водорода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Запишите в поле ответа номера выбранных высказываний.</a:t>
            </a:r>
          </a:p>
        </p:txBody>
      </p:sp>
    </p:spTree>
    <p:extLst>
      <p:ext uri="{BB962C8B-B14F-4D97-AF65-F5344CB8AC3E}">
        <p14:creationId xmlns:p14="http://schemas.microsoft.com/office/powerpoint/2010/main" val="35847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1, предусматривающее проверку умения работать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 отражающей различия в содержательной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 понятий. В задании требуется выбрать два утверждения, в которых химический термин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определённом смысловом значении.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533314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предложениях  2 и 5 говорится о хроме как о химическом элементе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22862"/>
            <a:ext cx="8604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Выберите два высказывания, в которых говорится о водороде как о химическом элементе: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Хром — твёрдый металл голубовато-белого цвета</a:t>
            </a:r>
          </a:p>
          <a:p>
            <a:r>
              <a:rPr lang="ru-RU" dirty="0"/>
              <a:t>2) У атома хрома 6 валентных электронов</a:t>
            </a:r>
          </a:p>
          <a:p>
            <a:r>
              <a:rPr lang="ru-RU" dirty="0"/>
              <a:t>3) Хром устойчив на воздухе за счёт пассивирования</a:t>
            </a:r>
          </a:p>
          <a:p>
            <a:r>
              <a:rPr lang="ru-RU" dirty="0"/>
              <a:t>4) Хром — один из самых твёрдых чистых металлов</a:t>
            </a:r>
          </a:p>
          <a:p>
            <a:r>
              <a:rPr lang="ru-RU" dirty="0"/>
              <a:t>5) Хром входит в состав тканей растений и животных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Запишите в поле ответа номера выбранных высказываний.</a:t>
            </a:r>
          </a:p>
        </p:txBody>
      </p:sp>
    </p:spTree>
    <p:extLst>
      <p:ext uri="{BB962C8B-B14F-4D97-AF65-F5344CB8AC3E}">
        <p14:creationId xmlns:p14="http://schemas.microsoft.com/office/powerpoint/2010/main" val="12421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1, предусматривающее проверку умения работать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 отражающей различия в содержательной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 понятий. В задании требуется выбрать два утверждения, в которых химический термин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определённом смысловом значении.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533314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предложениях  1 и 4 говорится о фосфоре как о химическом элементе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222862"/>
            <a:ext cx="9036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Выберите два высказывания, в которых говорится о водороде как о химическом элементе: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Молекула </a:t>
            </a:r>
            <a:r>
              <a:rPr lang="ru-RU" dirty="0" err="1"/>
              <a:t>фосфина</a:t>
            </a:r>
            <a:r>
              <a:rPr lang="ru-RU" dirty="0"/>
              <a:t> состоит из трёх атомов водорода и одного атома фосфора</a:t>
            </a:r>
          </a:p>
          <a:p>
            <a:r>
              <a:rPr lang="ru-RU" dirty="0"/>
              <a:t>2) Фосфор входит в состав смеси, наносимой на стенку спичечной коробки</a:t>
            </a:r>
          </a:p>
          <a:p>
            <a:r>
              <a:rPr lang="ru-RU" dirty="0"/>
              <a:t>3) Фосфор имеет несколько аллотропных модификаций</a:t>
            </a:r>
          </a:p>
          <a:p>
            <a:r>
              <a:rPr lang="ru-RU" dirty="0"/>
              <a:t>4) Фосфор входит в состав растительных и животных белков</a:t>
            </a:r>
          </a:p>
          <a:p>
            <a:r>
              <a:rPr lang="ru-RU" dirty="0"/>
              <a:t>5) Чёрный фосфор обладает полупроводниковыми свойствами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Запишите в поле ответа номера выбранных высказываний.</a:t>
            </a:r>
          </a:p>
        </p:txBody>
      </p:sp>
    </p:spTree>
    <p:extLst>
      <p:ext uri="{BB962C8B-B14F-4D97-AF65-F5344CB8AC3E}">
        <p14:creationId xmlns:p14="http://schemas.microsoft.com/office/powerpoint/2010/main" val="32352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ОГЭ по химии в 2020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повышения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случайного выбора правильного ответа увеличена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заданий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 выбором ответа (6, 7, 12, 14, 15) и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между позициями двух множеств (10, 13, 16).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02520"/>
              </p:ext>
            </p:extLst>
          </p:nvPr>
        </p:nvGraphicFramePr>
        <p:xfrm>
          <a:off x="107504" y="1844824"/>
          <a:ext cx="8964488" cy="3855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4716016"/>
              </a:tblGrid>
              <a:tr h="3569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в 2019 г (Задание 5)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Будет в 2020 (Задание 7)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946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Вещества, формулы которых – </a:t>
                      </a:r>
                      <a:r>
                        <a:rPr kumimoji="0" lang="ru-RU" sz="20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ZnO</a:t>
                      </a:r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Na</a:t>
                      </a:r>
                      <a:r>
                        <a:rPr kumimoji="0" lang="ru-RU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ru-RU" sz="2000" u="none" strike="noStrike" kern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являются соответственно</a:t>
                      </a:r>
                    </a:p>
                    <a:p>
                      <a:endParaRPr kumimoji="0" lang="ru-RU" sz="20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kumimoji="0" lang="ru-RU" sz="20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оснόвным</a:t>
                      </a:r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оксидом и кислотой</a:t>
                      </a:r>
                    </a:p>
                    <a:p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амфотерным гидроксидом и солью</a:t>
                      </a:r>
                    </a:p>
                    <a:p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амфотерным оксидом и солью</a:t>
                      </a:r>
                    </a:p>
                    <a:p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kumimoji="0" lang="ru-RU" sz="2000" u="none" strike="noStrike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оснόвным</a:t>
                      </a:r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оксидом и основанием</a:t>
                      </a:r>
                    </a:p>
                    <a:p>
                      <a:endParaRPr kumimoji="0" lang="ru-RU" sz="2000" u="none" strike="noStrike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20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предложенного перечня веществ выберите кислотный оксид и основание.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CO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ru-RU" sz="2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SO</a:t>
                      </a:r>
                      <a:r>
                        <a:rPr lang="ru-RU" sz="2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NaClO</a:t>
                      </a:r>
                      <a:r>
                        <a:rPr lang="ru-RU" sz="2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ru-RU" sz="2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just"/>
                      <a:r>
                        <a:rPr lang="ru-RU" sz="2000" spc="-7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Запишите в поле ответа сначала номер кислотного оксида, а затем номер основания.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80031"/>
              </p:ext>
            </p:extLst>
          </p:nvPr>
        </p:nvGraphicFramePr>
        <p:xfrm>
          <a:off x="5292080" y="5290408"/>
          <a:ext cx="7200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13666"/>
              </p:ext>
            </p:extLst>
          </p:nvPr>
        </p:nvGraphicFramePr>
        <p:xfrm>
          <a:off x="971600" y="4653136"/>
          <a:ext cx="3600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8299</TotalTime>
  <Words>1657</Words>
  <Application>Microsoft Office PowerPoint</Application>
  <PresentationFormat>Экран (4:3)</PresentationFormat>
  <Paragraphs>422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Открытая</vt:lpstr>
      <vt:lpstr>Изменения в КИМ ОГЭ   по химии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Существенные изменения в измерителях ЕГЭ по Химии  в 2017 году</dc:title>
  <dc:creator>Elena</dc:creator>
  <cp:lastModifiedBy>Elena</cp:lastModifiedBy>
  <cp:revision>162</cp:revision>
  <dcterms:created xsi:type="dcterms:W3CDTF">2016-11-27T12:58:08Z</dcterms:created>
  <dcterms:modified xsi:type="dcterms:W3CDTF">2020-04-03T11:13:28Z</dcterms:modified>
</cp:coreProperties>
</file>