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736"/>
    <a:srgbClr val="FFCCCC"/>
    <a:srgbClr val="7A0000"/>
    <a:srgbClr val="EB6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3" d="100"/>
          <a:sy n="73" d="100"/>
        </p:scale>
        <p:origin x="-58" y="4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2" descr="Рисунок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38973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notebuk_003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973714" flipH="1">
            <a:off x="859632" y="3664744"/>
            <a:ext cx="1271587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frame">
            <a:avLst>
              <a:gd name="adj1" fmla="val 1555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0303" y="1504501"/>
            <a:ext cx="4964373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645" y="4666563"/>
            <a:ext cx="461635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B6D7D9-E93F-4F7D-A532-FFB17BFEAB1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45BDD7-A6F2-407E-9580-5D8A5A2B2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31041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759944-16F5-4128-B855-6F6EC1F190CB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078DFF-5DD6-45BB-8B7D-2048DB67B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8965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22F965-C3EF-4ECA-BC7B-B7E992E2B38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1F2131-856F-4737-9C7F-B279D01FF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37640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AEFD23-1DF5-4028-9335-2C51EAF5BF3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A49EC8-2604-40A4-A91E-6EBA80D2F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18422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38EFF9-D8B2-4026-AEDF-18C00209FF2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C2B455-FB57-4A34-A1E5-B04B2B87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93378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16ECCC-0275-4BC1-85D6-A274869FFC9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31D543-D03B-454D-975B-025E25E6E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46428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6FC266-9154-4B8D-9891-5969A9AA2C2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F35DC4-03A0-4235-A9F1-7C04B47A1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41983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2A441F-71B5-49B8-A732-B7E044E49AD6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E87E75-BDB1-423C-9F3D-EBC039949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05958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8"/>
          <p:cNvSpPr>
            <a:spLocks/>
          </p:cNvSpPr>
          <p:nvPr userDrawn="1"/>
        </p:nvSpPr>
        <p:spPr bwMode="gray">
          <a:xfrm>
            <a:off x="0" y="247650"/>
            <a:ext cx="9155113" cy="1217612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" name="Freeform 29"/>
          <p:cNvSpPr>
            <a:spLocks/>
          </p:cNvSpPr>
          <p:nvPr userDrawn="1"/>
        </p:nvSpPr>
        <p:spPr bwMode="gray">
          <a:xfrm>
            <a:off x="0" y="0"/>
            <a:ext cx="9155113" cy="1314450"/>
          </a:xfrm>
          <a:custGeom>
            <a:avLst/>
            <a:gdLst/>
            <a:ahLst/>
            <a:cxnLst>
              <a:cxn ang="0">
                <a:pos x="8" y="3103"/>
              </a:cxn>
              <a:cxn ang="0">
                <a:pos x="2913" y="3102"/>
              </a:cxn>
              <a:cxn ang="0">
                <a:pos x="3143" y="3022"/>
              </a:cxn>
              <a:cxn ang="0">
                <a:pos x="3668" y="2460"/>
              </a:cxn>
              <a:cxn ang="0">
                <a:pos x="4129" y="2235"/>
              </a:cxn>
              <a:cxn ang="0">
                <a:pos x="5761" y="2235"/>
              </a:cxn>
              <a:cxn ang="0">
                <a:pos x="5767" y="0"/>
              </a:cxn>
              <a:cxn ang="0">
                <a:pos x="0" y="1"/>
              </a:cxn>
              <a:cxn ang="0">
                <a:pos x="8" y="3103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CCCC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34A534-F1F9-42AD-9E7B-A63679EAC5EB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690C43-6A1B-4FE6-98C4-6135A7C20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41804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F2EC1E-7695-4A54-820F-A1B8DF57EAA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E488EF-A692-49F3-8376-78EDD8836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52863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A6F92A-08A7-4BEF-913B-F625B4ABCDA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44C82B-117B-438E-ABF9-C49E3FC00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91979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91440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Freeform 37"/>
          <p:cNvSpPr>
            <a:spLocks/>
          </p:cNvSpPr>
          <p:nvPr userDrawn="1"/>
        </p:nvSpPr>
        <p:spPr bwMode="gray">
          <a:xfrm>
            <a:off x="12700" y="6400800"/>
            <a:ext cx="9131300" cy="457200"/>
          </a:xfrm>
          <a:custGeom>
            <a:avLst/>
            <a:gdLst>
              <a:gd name="T0" fmla="*/ 9120188 w 5752"/>
              <a:gd name="T1" fmla="*/ 9268 h 444"/>
              <a:gd name="T2" fmla="*/ 3887788 w 5752"/>
              <a:gd name="T3" fmla="*/ 8238 h 444"/>
              <a:gd name="T4" fmla="*/ 3725863 w 5752"/>
              <a:gd name="T5" fmla="*/ 14416 h 444"/>
              <a:gd name="T6" fmla="*/ 3451225 w 5752"/>
              <a:gd name="T7" fmla="*/ 95765 h 444"/>
              <a:gd name="T8" fmla="*/ 3248025 w 5752"/>
              <a:gd name="T9" fmla="*/ 130776 h 444"/>
              <a:gd name="T10" fmla="*/ 0 w 5752"/>
              <a:gd name="T11" fmla="*/ 122538 h 444"/>
              <a:gd name="T12" fmla="*/ 0 w 5752"/>
              <a:gd name="T13" fmla="*/ 457200 h 444"/>
              <a:gd name="T14" fmla="*/ 5716588 w 5752"/>
              <a:gd name="T15" fmla="*/ 457200 h 444"/>
              <a:gd name="T16" fmla="*/ 5829300 w 5752"/>
              <a:gd name="T17" fmla="*/ 436605 h 444"/>
              <a:gd name="T18" fmla="*/ 6164263 w 5752"/>
              <a:gd name="T19" fmla="*/ 340841 h 444"/>
              <a:gd name="T20" fmla="*/ 6326188 w 5752"/>
              <a:gd name="T21" fmla="*/ 334662 h 444"/>
              <a:gd name="T22" fmla="*/ 9131300 w 5752"/>
              <a:gd name="T23" fmla="*/ 334662 h 444"/>
              <a:gd name="T24" fmla="*/ 9120188 w 5752"/>
              <a:gd name="T25" fmla="*/ 9268 h 4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37"/>
          <p:cNvSpPr>
            <a:spLocks/>
          </p:cNvSpPr>
          <p:nvPr userDrawn="1"/>
        </p:nvSpPr>
        <p:spPr bwMode="gray">
          <a:xfrm>
            <a:off x="12700" y="1193800"/>
            <a:ext cx="9131300" cy="349250"/>
          </a:xfrm>
          <a:custGeom>
            <a:avLst/>
            <a:gdLst>
              <a:gd name="T0" fmla="*/ 9120188 w 5752"/>
              <a:gd name="T1" fmla="*/ 7079 h 444"/>
              <a:gd name="T2" fmla="*/ 3887788 w 5752"/>
              <a:gd name="T3" fmla="*/ 6293 h 444"/>
              <a:gd name="T4" fmla="*/ 3725863 w 5752"/>
              <a:gd name="T5" fmla="*/ 11012 h 444"/>
              <a:gd name="T6" fmla="*/ 3451225 w 5752"/>
              <a:gd name="T7" fmla="*/ 73154 h 444"/>
              <a:gd name="T8" fmla="*/ 3248025 w 5752"/>
              <a:gd name="T9" fmla="*/ 99898 h 444"/>
              <a:gd name="T10" fmla="*/ 0 w 5752"/>
              <a:gd name="T11" fmla="*/ 93605 h 444"/>
              <a:gd name="T12" fmla="*/ 0 w 5752"/>
              <a:gd name="T13" fmla="*/ 349250 h 444"/>
              <a:gd name="T14" fmla="*/ 5716588 w 5752"/>
              <a:gd name="T15" fmla="*/ 349250 h 444"/>
              <a:gd name="T16" fmla="*/ 5829300 w 5752"/>
              <a:gd name="T17" fmla="*/ 333518 h 444"/>
              <a:gd name="T18" fmla="*/ 6164263 w 5752"/>
              <a:gd name="T19" fmla="*/ 260364 h 444"/>
              <a:gd name="T20" fmla="*/ 6326188 w 5752"/>
              <a:gd name="T21" fmla="*/ 255645 h 444"/>
              <a:gd name="T22" fmla="*/ 9131300 w 5752"/>
              <a:gd name="T23" fmla="*/ 255645 h 444"/>
              <a:gd name="T24" fmla="*/ 9120188 w 5752"/>
              <a:gd name="T25" fmla="*/ 7079 h 4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CC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" name="Рисунок 14" descr="Рисунок5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6096000"/>
          </a:xfrm>
          <a:prstGeom prst="frame">
            <a:avLst>
              <a:gd name="adj1" fmla="val 2211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Freeform 28"/>
          <p:cNvSpPr>
            <a:spLocks/>
          </p:cNvSpPr>
          <p:nvPr userDrawn="1"/>
        </p:nvSpPr>
        <p:spPr bwMode="gray">
          <a:xfrm>
            <a:off x="0" y="247650"/>
            <a:ext cx="9155113" cy="1217612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" name="Freeform 29"/>
          <p:cNvSpPr>
            <a:spLocks/>
          </p:cNvSpPr>
          <p:nvPr userDrawn="1"/>
        </p:nvSpPr>
        <p:spPr bwMode="gray">
          <a:xfrm>
            <a:off x="0" y="0"/>
            <a:ext cx="9155113" cy="1314450"/>
          </a:xfrm>
          <a:custGeom>
            <a:avLst/>
            <a:gdLst/>
            <a:ahLst/>
            <a:cxnLst>
              <a:cxn ang="0">
                <a:pos x="8" y="3103"/>
              </a:cxn>
              <a:cxn ang="0">
                <a:pos x="2913" y="3102"/>
              </a:cxn>
              <a:cxn ang="0">
                <a:pos x="3143" y="3022"/>
              </a:cxn>
              <a:cxn ang="0">
                <a:pos x="3668" y="2460"/>
              </a:cxn>
              <a:cxn ang="0">
                <a:pos x="4129" y="2235"/>
              </a:cxn>
              <a:cxn ang="0">
                <a:pos x="5761" y="2235"/>
              </a:cxn>
              <a:cxn ang="0">
                <a:pos x="5767" y="0"/>
              </a:cxn>
              <a:cxn ang="0">
                <a:pos x="0" y="1"/>
              </a:cxn>
              <a:cxn ang="0">
                <a:pos x="8" y="3103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CCCC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>
    <p:circl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Рисунок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276350"/>
            <a:ext cx="53340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572000" y="475615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ВЫСТУПЛЕНИЕ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 экспертном совете 22.03.2017г.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Романова Л.Ю.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1" y="166691"/>
            <a:ext cx="6413862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Мастер-классы, индивидуальные консультации, тренинги. </a:t>
            </a:r>
          </a:p>
        </p:txBody>
      </p:sp>
      <p:pic>
        <p:nvPicPr>
          <p:cNvPr id="3" name="Рисунок 2" descr="DSCN10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498" y="4180113"/>
            <a:ext cx="2629987" cy="1972490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N99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406" y="1672044"/>
            <a:ext cx="3065417" cy="2299063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174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" y="3827416"/>
            <a:ext cx="2943498" cy="2207624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51218_15312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6731"/>
            <a:ext cx="2786743" cy="2090057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33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92116" y="3476723"/>
            <a:ext cx="2493290" cy="1862272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14197"/>
            <a:ext cx="549919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молодого учителя</a:t>
            </a:r>
          </a:p>
        </p:txBody>
      </p:sp>
      <p:pic>
        <p:nvPicPr>
          <p:cNvPr id="4" name="Рисунок 3" descr="DSC_0088[1]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1" y="1672046"/>
            <a:ext cx="3856744" cy="2168434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_0092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45874" y="1985553"/>
            <a:ext cx="3213462" cy="1973053"/>
          </a:xfrm>
          <a:prstGeom prst="snip2DiagRect">
            <a:avLst/>
          </a:prstGeom>
        </p:spPr>
      </p:pic>
      <p:pic>
        <p:nvPicPr>
          <p:cNvPr id="8" name="Рисунок 7" descr="DSC_217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3" y="4077570"/>
            <a:ext cx="3540034" cy="1990365"/>
          </a:xfrm>
          <a:prstGeom prst="snip2DiagRect">
            <a:avLst/>
          </a:prstGeom>
        </p:spPr>
      </p:pic>
      <p:pic>
        <p:nvPicPr>
          <p:cNvPr id="9" name="Рисунок 8" descr="IMG_34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1818" y="4193177"/>
            <a:ext cx="3239588" cy="2013799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1823"/>
            <a:ext cx="6805748" cy="8802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Смотр кабинетов русского языка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литературы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3225"/>
            <a:ext cx="5686425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444" y="655210"/>
            <a:ext cx="6923315" cy="55399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eaLnBrk="0" hangingPunct="0">
              <a:defRPr/>
            </a:pPr>
            <a:r>
              <a:rPr lang="ru-RU" sz="30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ЕГЭ за три года</a:t>
            </a:r>
            <a:endParaRPr lang="ru-RU" sz="3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326" y="1539132"/>
            <a:ext cx="7798526" cy="43088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Повысилось количество учащихся, получивших 100 баллов</a:t>
            </a:r>
            <a:endParaRPr lang="ru-RU" sz="2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809625" y="4940300"/>
          <a:ext cx="7580313" cy="927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350"/>
                <a:gridCol w="1267512"/>
                <a:gridCol w="2046726"/>
                <a:gridCol w="2046726"/>
              </a:tblGrid>
              <a:tr h="28057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Приволжский район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8950" y="2012950"/>
          <a:ext cx="8145463" cy="25241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37505"/>
                <a:gridCol w="2622637"/>
                <a:gridCol w="2485321"/>
              </a:tblGrid>
              <a:tr h="280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2015г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2016г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№24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№52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№10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№21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№139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630613" y="1504950"/>
            <a:ext cx="4964112" cy="238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6627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527550" y="4667250"/>
            <a:ext cx="4616450" cy="165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5"/>
          <p:cNvGrpSpPr>
            <a:grpSpLocks/>
          </p:cNvGrpSpPr>
          <p:nvPr/>
        </p:nvGrpSpPr>
        <p:grpSpPr bwMode="auto">
          <a:xfrm>
            <a:off x="482600" y="261938"/>
            <a:ext cx="4238625" cy="5986462"/>
            <a:chOff x="4474118" y="-1944914"/>
            <a:chExt cx="4132856" cy="7994733"/>
          </a:xfrm>
        </p:grpSpPr>
        <p:pic>
          <p:nvPicPr>
            <p:cNvPr id="14341" name="Рисунок 4" descr="ilovepdf_com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118" y="3190506"/>
              <a:ext cx="4124442" cy="285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Рисунок 3" descr="ilovepdf_co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458" y="-1944914"/>
              <a:ext cx="4078516" cy="519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Рисунок 6" descr="49a038fb6470c0894ea88433b58e6d65318ac8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331913"/>
            <a:ext cx="242252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7" descr="management_plan_5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265488"/>
            <a:ext cx="300513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Рисунок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03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Группа 31"/>
          <p:cNvGrpSpPr>
            <a:grpSpLocks/>
          </p:cNvGrpSpPr>
          <p:nvPr/>
        </p:nvGrpSpPr>
        <p:grpSpPr bwMode="auto">
          <a:xfrm>
            <a:off x="603250" y="3565525"/>
            <a:ext cx="7054850" cy="1755775"/>
            <a:chOff x="602840" y="3565878"/>
            <a:chExt cx="3808253" cy="1755952"/>
          </a:xfrm>
        </p:grpSpPr>
        <p:sp>
          <p:nvSpPr>
            <p:cNvPr id="15" name="AutoShape 14"/>
            <p:cNvSpPr>
              <a:spLocks noChangeArrowheads="1"/>
            </p:cNvSpPr>
            <p:nvPr/>
          </p:nvSpPr>
          <p:spPr bwMode="gray">
            <a:xfrm>
              <a:off x="602840" y="3565878"/>
              <a:ext cx="3808253" cy="52392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FFCCCC"/>
                </a:gs>
              </a:gsLst>
              <a:lin ang="0" scaled="1"/>
              <a:tileRect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gray">
            <a:xfrm>
              <a:off x="602840" y="4186654"/>
              <a:ext cx="3808253" cy="52392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gray">
            <a:xfrm flipH="1">
              <a:off x="602840" y="4797902"/>
              <a:ext cx="3808253" cy="52392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FFCCCC"/>
                </a:gs>
              </a:gsLst>
              <a:lin ang="10800000" scaled="1"/>
              <a:tileRect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5364" name="Группа 24"/>
          <p:cNvGrpSpPr>
            <a:grpSpLocks/>
          </p:cNvGrpSpPr>
          <p:nvPr/>
        </p:nvGrpSpPr>
        <p:grpSpPr bwMode="auto">
          <a:xfrm>
            <a:off x="552450" y="1943100"/>
            <a:ext cx="7258050" cy="1371600"/>
            <a:chOff x="514350" y="5453944"/>
            <a:chExt cx="7639050" cy="636281"/>
          </a:xfrm>
        </p:grpSpPr>
        <p:grpSp>
          <p:nvGrpSpPr>
            <p:cNvPr id="15408" name="Group 5"/>
            <p:cNvGrpSpPr>
              <a:grpSpLocks/>
            </p:cNvGrpSpPr>
            <p:nvPr/>
          </p:nvGrpSpPr>
          <p:grpSpPr bwMode="auto">
            <a:xfrm>
              <a:off x="514350" y="5481108"/>
              <a:ext cx="7620000" cy="570442"/>
              <a:chOff x="719" y="3396"/>
              <a:chExt cx="4330" cy="35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gray">
              <a:xfrm>
                <a:off x="719" y="3396"/>
                <a:ext cx="4330" cy="35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PerspectiveTop"/>
                <a:lightRig rig="legacyNormal3" dir="r"/>
              </a:scene3d>
              <a:sp3d extrusionH="1270000" prstMaterial="legacyPlastic">
                <a:bevelT w="13500" h="13500" prst="angle"/>
                <a:bevelB w="13500" h="13500" prst="angle"/>
                <a:extrusionClr>
                  <a:schemeClr val="accent1">
                    <a:lumMod val="75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5414" name="Line 7"/>
              <p:cNvSpPr>
                <a:spLocks noChangeShapeType="1"/>
              </p:cNvSpPr>
              <p:nvPr/>
            </p:nvSpPr>
            <p:spPr bwMode="gray">
              <a:xfrm>
                <a:off x="725" y="3402"/>
                <a:ext cx="4306" cy="1"/>
              </a:xfrm>
              <a:prstGeom prst="line">
                <a:avLst/>
              </a:prstGeom>
              <a:noFill/>
              <a:ln w="9525">
                <a:solidFill>
                  <a:srgbClr val="F8F8F8">
                    <a:alpha val="50195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09" name="Rectangle 12"/>
            <p:cNvSpPr>
              <a:spLocks noChangeArrowheads="1"/>
            </p:cNvSpPr>
            <p:nvPr/>
          </p:nvSpPr>
          <p:spPr bwMode="white">
            <a:xfrm>
              <a:off x="1206124" y="5453944"/>
              <a:ext cx="6295846" cy="43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sz="2000" b="1">
                <a:solidFill>
                  <a:srgbClr val="FEFFFF"/>
                </a:solidFill>
              </a:endParaRPr>
            </a:p>
          </p:txBody>
        </p:sp>
        <p:sp>
          <p:nvSpPr>
            <p:cNvPr id="15410" name="Прямоугольник 23"/>
            <p:cNvSpPr>
              <a:spLocks noChangeArrowheads="1"/>
            </p:cNvSpPr>
            <p:nvPr/>
          </p:nvSpPr>
          <p:spPr bwMode="auto">
            <a:xfrm>
              <a:off x="571500" y="5505450"/>
              <a:ext cx="75819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Работа РМО учителей русского языка и литературы обусловлена соответствующей нормативной базой</a:t>
              </a:r>
            </a:p>
          </p:txBody>
        </p:sp>
      </p:grpSp>
      <p:grpSp>
        <p:nvGrpSpPr>
          <p:cNvPr id="15365" name="Группа 25"/>
          <p:cNvGrpSpPr>
            <a:grpSpLocks/>
          </p:cNvGrpSpPr>
          <p:nvPr/>
        </p:nvGrpSpPr>
        <p:grpSpPr bwMode="auto">
          <a:xfrm>
            <a:off x="628650" y="2589213"/>
            <a:ext cx="7127875" cy="619125"/>
            <a:chOff x="595401" y="5281281"/>
            <a:chExt cx="7581900" cy="618444"/>
          </a:xfrm>
        </p:grpSpPr>
        <p:sp>
          <p:nvSpPr>
            <p:cNvPr id="15405" name="Line 7"/>
            <p:cNvSpPr>
              <a:spLocks noChangeShapeType="1"/>
            </p:cNvSpPr>
            <p:nvPr/>
          </p:nvSpPr>
          <p:spPr bwMode="gray">
            <a:xfrm>
              <a:off x="687011" y="5281281"/>
              <a:ext cx="7304287" cy="1213"/>
            </a:xfrm>
            <a:prstGeom prst="line">
              <a:avLst/>
            </a:prstGeom>
            <a:noFill/>
            <a:ln w="9525">
              <a:solidFill>
                <a:srgbClr val="F8F8F8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6" name="Rectangle 12"/>
            <p:cNvSpPr>
              <a:spLocks noChangeArrowheads="1"/>
            </p:cNvSpPr>
            <p:nvPr/>
          </p:nvSpPr>
          <p:spPr bwMode="white">
            <a:xfrm>
              <a:off x="1206124" y="5453944"/>
              <a:ext cx="6295846" cy="43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sz="2000" b="1">
                <a:solidFill>
                  <a:srgbClr val="FEFFFF"/>
                </a:solidFill>
              </a:endParaRPr>
            </a:p>
          </p:txBody>
        </p:sp>
        <p:sp>
          <p:nvSpPr>
            <p:cNvPr id="15407" name="Прямоугольник 28"/>
            <p:cNvSpPr>
              <a:spLocks noChangeArrowheads="1"/>
            </p:cNvSpPr>
            <p:nvPr/>
          </p:nvSpPr>
          <p:spPr bwMode="auto">
            <a:xfrm>
              <a:off x="595401" y="5314950"/>
              <a:ext cx="75819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взаимодействием с различными категориями педагогического сообщества </a:t>
              </a:r>
            </a:p>
          </p:txBody>
        </p:sp>
      </p:grpSp>
      <p:sp>
        <p:nvSpPr>
          <p:cNvPr id="15366" name="Line 7"/>
          <p:cNvSpPr>
            <a:spLocks noChangeShapeType="1"/>
          </p:cNvSpPr>
          <p:nvPr/>
        </p:nvSpPr>
        <p:spPr bwMode="gray">
          <a:xfrm flipV="1">
            <a:off x="581025" y="3124200"/>
            <a:ext cx="7096125" cy="17463"/>
          </a:xfrm>
          <a:prstGeom prst="line">
            <a:avLst/>
          </a:prstGeom>
          <a:noFill/>
          <a:ln w="9525">
            <a:solidFill>
              <a:srgbClr val="F8F8F8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5367" name="Group 19"/>
          <p:cNvGrpSpPr>
            <a:grpSpLocks/>
          </p:cNvGrpSpPr>
          <p:nvPr/>
        </p:nvGrpSpPr>
        <p:grpSpPr bwMode="auto">
          <a:xfrm>
            <a:off x="468313" y="3609975"/>
            <a:ext cx="430212" cy="425450"/>
            <a:chOff x="192" y="1917"/>
            <a:chExt cx="1042" cy="1102"/>
          </a:xfrm>
        </p:grpSpPr>
        <p:grpSp>
          <p:nvGrpSpPr>
            <p:cNvPr id="15398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15400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1" name="Picture 22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pic>
          <p:nvPicPr>
            <p:cNvPr id="15399" name="Picture 24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8" name="Group 19"/>
          <p:cNvGrpSpPr>
            <a:grpSpLocks/>
          </p:cNvGrpSpPr>
          <p:nvPr/>
        </p:nvGrpSpPr>
        <p:grpSpPr bwMode="auto">
          <a:xfrm>
            <a:off x="495300" y="4251325"/>
            <a:ext cx="430213" cy="425450"/>
            <a:chOff x="192" y="1917"/>
            <a:chExt cx="1042" cy="1102"/>
          </a:xfrm>
        </p:grpSpPr>
        <p:grpSp>
          <p:nvGrpSpPr>
            <p:cNvPr id="15391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15393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4" name="Picture 22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pic>
          <p:nvPicPr>
            <p:cNvPr id="15392" name="Picture 24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9" name="Group 19"/>
          <p:cNvGrpSpPr>
            <a:grpSpLocks/>
          </p:cNvGrpSpPr>
          <p:nvPr/>
        </p:nvGrpSpPr>
        <p:grpSpPr bwMode="auto">
          <a:xfrm>
            <a:off x="509588" y="4849813"/>
            <a:ext cx="431800" cy="427037"/>
            <a:chOff x="192" y="1917"/>
            <a:chExt cx="1042" cy="1102"/>
          </a:xfrm>
        </p:grpSpPr>
        <p:grpSp>
          <p:nvGrpSpPr>
            <p:cNvPr id="15384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15386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7" name="Picture 22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pic>
          <p:nvPicPr>
            <p:cNvPr id="15385" name="Picture 24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" name="AutoShape 15"/>
          <p:cNvSpPr>
            <a:spLocks noChangeArrowheads="1"/>
          </p:cNvSpPr>
          <p:nvPr/>
        </p:nvSpPr>
        <p:spPr bwMode="gray">
          <a:xfrm>
            <a:off x="612775" y="5438775"/>
            <a:ext cx="7056438" cy="5238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CC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15371" name="Group 19"/>
          <p:cNvGrpSpPr>
            <a:grpSpLocks/>
          </p:cNvGrpSpPr>
          <p:nvPr/>
        </p:nvGrpSpPr>
        <p:grpSpPr bwMode="auto">
          <a:xfrm>
            <a:off x="509588" y="5481638"/>
            <a:ext cx="431800" cy="425450"/>
            <a:chOff x="192" y="1917"/>
            <a:chExt cx="1042" cy="1102"/>
          </a:xfrm>
        </p:grpSpPr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15379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0" name="Picture 22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pic>
          <p:nvPicPr>
            <p:cNvPr id="15378" name="Picture 24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2" name="Прямоугольник 5"/>
          <p:cNvSpPr>
            <a:spLocks noChangeArrowheads="1"/>
          </p:cNvSpPr>
          <p:nvPr/>
        </p:nvSpPr>
        <p:spPr bwMode="auto">
          <a:xfrm>
            <a:off x="914400" y="5518150"/>
            <a:ext cx="674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коллеги-учителя</a:t>
            </a:r>
          </a:p>
        </p:txBody>
      </p:sp>
      <p:sp>
        <p:nvSpPr>
          <p:cNvPr id="15373" name="Прямоугольник 87"/>
          <p:cNvSpPr>
            <a:spLocks noChangeArrowheads="1"/>
          </p:cNvSpPr>
          <p:nvPr/>
        </p:nvSpPr>
        <p:spPr bwMode="auto">
          <a:xfrm>
            <a:off x="925513" y="3541713"/>
            <a:ext cx="66897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Учебно-методический сектор ИМО по Вахитовскому и Приволжскому районам</a:t>
            </a:r>
          </a:p>
        </p:txBody>
      </p:sp>
      <p:sp>
        <p:nvSpPr>
          <p:cNvPr id="15374" name="Прямоугольник 88"/>
          <p:cNvSpPr>
            <a:spLocks noChangeArrowheads="1"/>
          </p:cNvSpPr>
          <p:nvPr/>
        </p:nvSpPr>
        <p:spPr bwMode="auto">
          <a:xfrm>
            <a:off x="946150" y="4146550"/>
            <a:ext cx="67627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Информационно-методический отдел </a:t>
            </a:r>
          </a:p>
          <a:p>
            <a:pPr algn="ctr">
              <a:lnSpc>
                <a:spcPct val="8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Управления образования г. Казани</a:t>
            </a:r>
          </a:p>
        </p:txBody>
      </p:sp>
      <p:sp>
        <p:nvSpPr>
          <p:cNvPr id="15375" name="Прямоугольник 89"/>
          <p:cNvSpPr>
            <a:spLocks noChangeArrowheads="1"/>
          </p:cNvSpPr>
          <p:nvPr/>
        </p:nvSpPr>
        <p:spPr bwMode="auto">
          <a:xfrm>
            <a:off x="893763" y="4803775"/>
            <a:ext cx="66897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заместители директора по учебной работе </a:t>
            </a:r>
          </a:p>
          <a:p>
            <a:pPr algn="ctr">
              <a:lnSpc>
                <a:spcPct val="8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образовательных учреждений района</a:t>
            </a:r>
          </a:p>
        </p:txBody>
      </p:sp>
      <p:pic>
        <p:nvPicPr>
          <p:cNvPr id="15376" name="Рисунок 90" descr="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4927600"/>
            <a:ext cx="9572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Рисунок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03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 descr="paper_sheet_PNG72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2"/>
          <a:stretch>
            <a:fillRect/>
          </a:stretch>
        </p:blipFill>
        <p:spPr bwMode="auto">
          <a:xfrm>
            <a:off x="725488" y="1466850"/>
            <a:ext cx="8021637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5" descr="0_69266_274a3a82_or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1130300"/>
            <a:ext cx="777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6" descr="0_69266_274a3a82_or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187450"/>
            <a:ext cx="777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9" descr="Рисунок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381125"/>
            <a:ext cx="81407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Рисунок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36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4" descr="paper_sheet_PNG72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2"/>
          <a:stretch>
            <a:fillRect/>
          </a:stretch>
        </p:blipFill>
        <p:spPr bwMode="auto">
          <a:xfrm>
            <a:off x="725488" y="1466850"/>
            <a:ext cx="8021637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6" descr="0_69266_274a3a82_or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1139825"/>
            <a:ext cx="787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8" descr="0_69266_274a3a82_or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150938"/>
            <a:ext cx="7874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9" descr="Рисунок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371600"/>
            <a:ext cx="72040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gray">
          <a:xfrm>
            <a:off x="819150" y="5540375"/>
            <a:ext cx="6705600" cy="51911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85010"/>
            <a:ext cx="6160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  Центра: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3"/>
          <p:cNvSpPr>
            <a:spLocks noChangeArrowheads="1"/>
          </p:cNvSpPr>
          <p:nvPr/>
        </p:nvSpPr>
        <p:spPr bwMode="gray">
          <a:xfrm>
            <a:off x="809625" y="2306638"/>
            <a:ext cx="6705600" cy="519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4"/>
          <p:cNvSpPr>
            <a:spLocks noChangeArrowheads="1"/>
          </p:cNvSpPr>
          <p:nvPr/>
        </p:nvSpPr>
        <p:spPr bwMode="gray">
          <a:xfrm>
            <a:off x="809625" y="1698625"/>
            <a:ext cx="6705600" cy="51911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438" name="Group 9"/>
          <p:cNvGrpSpPr>
            <a:grpSpLocks/>
          </p:cNvGrpSpPr>
          <p:nvPr/>
        </p:nvGrpSpPr>
        <p:grpSpPr bwMode="auto">
          <a:xfrm>
            <a:off x="962025" y="1992313"/>
            <a:ext cx="187325" cy="525462"/>
            <a:chOff x="960" y="1764"/>
            <a:chExt cx="130" cy="418"/>
          </a:xfrm>
        </p:grpSpPr>
        <p:sp>
          <p:nvSpPr>
            <p:cNvPr id="18471" name="Oval 10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2" name="Oval 11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3" name="AutoShape 12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39" name="AutoShape 14"/>
          <p:cNvSpPr>
            <a:spLocks noChangeArrowheads="1"/>
          </p:cNvSpPr>
          <p:nvPr/>
        </p:nvSpPr>
        <p:spPr bwMode="gray">
          <a:xfrm>
            <a:off x="809625" y="2940050"/>
            <a:ext cx="6705600" cy="51911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15"/>
          <p:cNvSpPr>
            <a:spLocks noChangeArrowheads="1"/>
          </p:cNvSpPr>
          <p:nvPr/>
        </p:nvSpPr>
        <p:spPr bwMode="gray">
          <a:xfrm>
            <a:off x="809625" y="3563938"/>
            <a:ext cx="6705600" cy="519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441" name="Group 20"/>
          <p:cNvGrpSpPr>
            <a:grpSpLocks/>
          </p:cNvGrpSpPr>
          <p:nvPr/>
        </p:nvGrpSpPr>
        <p:grpSpPr bwMode="auto">
          <a:xfrm>
            <a:off x="962025" y="3251200"/>
            <a:ext cx="187325" cy="525463"/>
            <a:chOff x="960" y="1764"/>
            <a:chExt cx="130" cy="418"/>
          </a:xfrm>
        </p:grpSpPr>
        <p:sp>
          <p:nvSpPr>
            <p:cNvPr id="18468" name="Oval 21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9" name="Oval 22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0" name="AutoShape 23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2" name="AutoShape 24"/>
          <p:cNvSpPr>
            <a:spLocks noChangeArrowheads="1"/>
          </p:cNvSpPr>
          <p:nvPr/>
        </p:nvSpPr>
        <p:spPr bwMode="gray">
          <a:xfrm>
            <a:off x="809625" y="4197350"/>
            <a:ext cx="6705600" cy="51911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29"/>
          <p:cNvSpPr>
            <a:spLocks noChangeArrowheads="1"/>
          </p:cNvSpPr>
          <p:nvPr/>
        </p:nvSpPr>
        <p:spPr bwMode="gray">
          <a:xfrm>
            <a:off x="809625" y="4860925"/>
            <a:ext cx="6705600" cy="5191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444" name="Group 31"/>
          <p:cNvGrpSpPr>
            <a:grpSpLocks/>
          </p:cNvGrpSpPr>
          <p:nvPr/>
        </p:nvGrpSpPr>
        <p:grpSpPr bwMode="auto">
          <a:xfrm>
            <a:off x="7181850" y="5133975"/>
            <a:ext cx="187325" cy="525463"/>
            <a:chOff x="960" y="1764"/>
            <a:chExt cx="130" cy="418"/>
          </a:xfrm>
        </p:grpSpPr>
        <p:sp>
          <p:nvSpPr>
            <p:cNvPr id="18465" name="Oval 32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6" name="Oval 33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7" name="AutoShape 34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5" name="Group 35"/>
          <p:cNvGrpSpPr>
            <a:grpSpLocks/>
          </p:cNvGrpSpPr>
          <p:nvPr/>
        </p:nvGrpSpPr>
        <p:grpSpPr bwMode="auto">
          <a:xfrm>
            <a:off x="962025" y="4511675"/>
            <a:ext cx="187325" cy="525463"/>
            <a:chOff x="960" y="1764"/>
            <a:chExt cx="130" cy="418"/>
          </a:xfrm>
        </p:grpSpPr>
        <p:sp>
          <p:nvSpPr>
            <p:cNvPr id="18462" name="Oval 3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3" name="Oval 3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4" name="AutoShape 3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6" name="Group 5"/>
          <p:cNvGrpSpPr>
            <a:grpSpLocks/>
          </p:cNvGrpSpPr>
          <p:nvPr/>
        </p:nvGrpSpPr>
        <p:grpSpPr bwMode="auto">
          <a:xfrm>
            <a:off x="7165975" y="2616200"/>
            <a:ext cx="187325" cy="525463"/>
            <a:chOff x="960" y="1764"/>
            <a:chExt cx="130" cy="418"/>
          </a:xfrm>
        </p:grpSpPr>
        <p:sp>
          <p:nvSpPr>
            <p:cNvPr id="18459" name="Oval 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0" name="Oval 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1" name="AutoShape 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7" name="Group 16"/>
          <p:cNvGrpSpPr>
            <a:grpSpLocks/>
          </p:cNvGrpSpPr>
          <p:nvPr/>
        </p:nvGrpSpPr>
        <p:grpSpPr bwMode="auto">
          <a:xfrm>
            <a:off x="7165975" y="3873500"/>
            <a:ext cx="187325" cy="525463"/>
            <a:chOff x="960" y="1764"/>
            <a:chExt cx="130" cy="418"/>
          </a:xfrm>
        </p:grpSpPr>
        <p:sp>
          <p:nvSpPr>
            <p:cNvPr id="18456" name="Oval 17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Oval 18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8" name="AutoShape 19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8" name="Прямоугольник 40"/>
          <p:cNvSpPr>
            <a:spLocks noChangeArrowheads="1"/>
          </p:cNvSpPr>
          <p:nvPr/>
        </p:nvSpPr>
        <p:spPr bwMode="auto">
          <a:xfrm>
            <a:off x="962025" y="1660525"/>
            <a:ext cx="648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методические семинары</a:t>
            </a:r>
            <a:endParaRPr lang="ru-RU" sz="3600" b="1">
              <a:solidFill>
                <a:schemeClr val="bg1"/>
              </a:solidFill>
            </a:endParaRPr>
          </a:p>
        </p:txBody>
      </p:sp>
      <p:sp>
        <p:nvSpPr>
          <p:cNvPr id="18449" name="Rectangle 1"/>
          <p:cNvSpPr>
            <a:spLocks noChangeArrowheads="1"/>
          </p:cNvSpPr>
          <p:nvPr/>
        </p:nvSpPr>
        <p:spPr bwMode="auto">
          <a:xfrm>
            <a:off x="852488" y="4114800"/>
            <a:ext cx="6678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тренинги</a:t>
            </a:r>
          </a:p>
        </p:txBody>
      </p:sp>
      <p:sp>
        <p:nvSpPr>
          <p:cNvPr id="18450" name="Rectangle 1"/>
          <p:cNvSpPr>
            <a:spLocks noChangeArrowheads="1"/>
          </p:cNvSpPr>
          <p:nvPr/>
        </p:nvSpPr>
        <p:spPr bwMode="auto">
          <a:xfrm>
            <a:off x="812800" y="2290763"/>
            <a:ext cx="6694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</a:p>
        </p:txBody>
      </p:sp>
      <p:sp>
        <p:nvSpPr>
          <p:cNvPr id="18451" name="Rectangle 1"/>
          <p:cNvSpPr>
            <a:spLocks noChangeArrowheads="1"/>
          </p:cNvSpPr>
          <p:nvPr/>
        </p:nvSpPr>
        <p:spPr bwMode="auto">
          <a:xfrm>
            <a:off x="836613" y="2916238"/>
            <a:ext cx="6623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</p:txBody>
      </p:sp>
      <p:sp>
        <p:nvSpPr>
          <p:cNvPr id="18452" name="Rectangle 1"/>
          <p:cNvSpPr>
            <a:spLocks noChangeArrowheads="1"/>
          </p:cNvSpPr>
          <p:nvPr/>
        </p:nvSpPr>
        <p:spPr bwMode="auto">
          <a:xfrm>
            <a:off x="739775" y="3405188"/>
            <a:ext cx="69357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индивидуальные консультации</a:t>
            </a:r>
          </a:p>
        </p:txBody>
      </p:sp>
      <p:sp>
        <p:nvSpPr>
          <p:cNvPr id="18453" name="Rectangle 1"/>
          <p:cNvSpPr>
            <a:spLocks noChangeArrowheads="1"/>
          </p:cNvSpPr>
          <p:nvPr/>
        </p:nvSpPr>
        <p:spPr bwMode="auto">
          <a:xfrm>
            <a:off x="812800" y="5427663"/>
            <a:ext cx="6678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круглые столы</a:t>
            </a:r>
          </a:p>
        </p:txBody>
      </p:sp>
      <p:sp>
        <p:nvSpPr>
          <p:cNvPr id="18454" name="Rectangle 1"/>
          <p:cNvSpPr>
            <a:spLocks noChangeArrowheads="1"/>
          </p:cNvSpPr>
          <p:nvPr/>
        </p:nvSpPr>
        <p:spPr bwMode="auto">
          <a:xfrm>
            <a:off x="796925" y="4824413"/>
            <a:ext cx="6678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конкурсах</a:t>
            </a:r>
          </a:p>
        </p:txBody>
      </p:sp>
      <p:pic>
        <p:nvPicPr>
          <p:cNvPr id="18455" name="Рисунок 49" descr="044800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3711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601663" y="1584325"/>
            <a:ext cx="79883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000" b="1" u="sng">
                <a:latin typeface="Times New Roman" pitchFamily="18" charset="0"/>
                <a:cs typeface="Times New Roman" pitchFamily="18" charset="0"/>
              </a:rPr>
              <a:t>Вопросы семинаров-практикумов:</a:t>
            </a:r>
          </a:p>
          <a:p>
            <a:pPr eaLnBrk="0" hangingPunct="0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«Нормативно-правовые документы»,</a:t>
            </a:r>
          </a:p>
          <a:p>
            <a:pPr eaLnBrk="0" hangingPunct="0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«Учебно-методическое сопровождение подготовки к ОГЭ и ЕГЭ», </a:t>
            </a:r>
          </a:p>
          <a:p>
            <a:pPr eaLnBrk="0" hangingPunct="0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 «Тестирование как одна из форм контроля знаний учащихся», </a:t>
            </a:r>
          </a:p>
          <a:p>
            <a:pPr eaLnBrk="0" hangingPunct="0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«Основные требования к выполнению задания 25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(сочинение по прочитанному </a:t>
            </a:r>
          </a:p>
          <a:p>
            <a:pPr eaLnBrk="0" hangingPunct="0">
              <a:lnSpc>
                <a:spcPct val="80000"/>
              </a:lnSpc>
              <a:buClr>
                <a:srgbClr val="002060"/>
              </a:buClr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тексту)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eaLnBrk="0" hangingPunct="0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«Рекомендации  по организации  и проведению  итогового сочинения (изложения).</a:t>
            </a:r>
          </a:p>
          <a:p>
            <a:pPr eaLnBrk="0" hangingPunct="0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«Педагогическая лаборатория учителя». </a:t>
            </a:r>
          </a:p>
        </p:txBody>
      </p:sp>
      <p:pic>
        <p:nvPicPr>
          <p:cNvPr id="19459" name="Рисунок 2" descr="олимп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027488"/>
            <a:ext cx="20113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Анализ ЕГЭ- 2015 по русскому языку в ОО Прив%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6" y="179755"/>
            <a:ext cx="515982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 семинары и семинары-практикумы</a:t>
            </a:r>
          </a:p>
        </p:txBody>
      </p:sp>
      <p:pic>
        <p:nvPicPr>
          <p:cNvPr id="3" name="Рисунок 2" descr="S6000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" y="1698172"/>
            <a:ext cx="2403567" cy="1802675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60000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45" y="3984172"/>
            <a:ext cx="2612570" cy="1959428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60000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211" y="1920239"/>
            <a:ext cx="2542903" cy="1907177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age-09-03-16-02-59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6662" y="2574850"/>
            <a:ext cx="2782389" cy="1866519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_073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6160" y="4310743"/>
            <a:ext cx="2769326" cy="1897846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Рисунок 12" descr="d914d6e90a4918f6c3d4399c4c64a925_144853259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951413"/>
            <a:ext cx="150336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203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Arial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41</cp:revision>
  <dcterms:created xsi:type="dcterms:W3CDTF">2013-11-19T05:52:05Z</dcterms:created>
  <dcterms:modified xsi:type="dcterms:W3CDTF">2017-03-27T12:45:41Z</dcterms:modified>
</cp:coreProperties>
</file>