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4" r:id="rId6"/>
    <p:sldMasterId id="2147483757" r:id="rId7"/>
    <p:sldMasterId id="2147483769" r:id="rId8"/>
    <p:sldMasterId id="2147483781" r:id="rId9"/>
    <p:sldMasterId id="2147483793" r:id="rId10"/>
    <p:sldMasterId id="2147483805" r:id="rId11"/>
    <p:sldMasterId id="2147483817" r:id="rId12"/>
    <p:sldMasterId id="2147483829" r:id="rId13"/>
    <p:sldMasterId id="2147483841" r:id="rId14"/>
  </p:sldMasterIdLst>
  <p:notesMasterIdLst>
    <p:notesMasterId r:id="rId46"/>
  </p:notesMasterIdLst>
  <p:sldIdLst>
    <p:sldId id="387" r:id="rId15"/>
    <p:sldId id="377" r:id="rId16"/>
    <p:sldId id="288" r:id="rId17"/>
    <p:sldId id="290" r:id="rId18"/>
    <p:sldId id="305" r:id="rId19"/>
    <p:sldId id="307" r:id="rId20"/>
    <p:sldId id="308" r:id="rId21"/>
    <p:sldId id="313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57" r:id="rId30"/>
    <p:sldId id="360" r:id="rId31"/>
    <p:sldId id="362" r:id="rId32"/>
    <p:sldId id="365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72" r:id="rId41"/>
    <p:sldId id="374" r:id="rId42"/>
    <p:sldId id="390" r:id="rId43"/>
    <p:sldId id="375" r:id="rId44"/>
    <p:sldId id="388" r:id="rId4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D22731"/>
    <a:srgbClr val="FF6600"/>
    <a:srgbClr val="D2DEEF"/>
    <a:srgbClr val="EAEFF7"/>
    <a:srgbClr val="000066"/>
    <a:srgbClr val="FC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9476" autoAdjust="0"/>
  </p:normalViewPr>
  <p:slideViewPr>
    <p:cSldViewPr snapToGrid="0">
      <p:cViewPr>
        <p:scale>
          <a:sx n="78" d="100"/>
          <a:sy n="78" d="100"/>
        </p:scale>
        <p:origin x="888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69;&#1083;&#1100;&#1079;&#1072;\Desktop\&#1091;&#1095;&#1080;&#1090;&#1077;&#1083;&#1103;%20&#1077;&#1075;&#1101;.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69;&#1083;&#1100;&#1079;&#1072;\Desktop\&#1091;&#1095;&#1080;&#1090;&#1077;&#1083;&#1103;%20&#1077;&#1075;&#1101;.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69;&#1083;&#1100;&#1079;&#1072;\Desktop\&#1091;&#1095;&#1080;&#1090;&#1077;&#1083;&#1103;%20&#1077;&#1075;&#1101;.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ru-RU" sz="2200">
                <a:solidFill>
                  <a:srgbClr val="000066"/>
                </a:solidFill>
              </a:rPr>
              <a:t>Процент выполнения заданий 1-16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Лист2!$B$4:$Q$4</c:f>
              <c:strCache>
                <c:ptCount val="16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  <c:pt idx="4">
                  <c:v>B5</c:v>
                </c:pt>
                <c:pt idx="5">
                  <c:v>B6</c:v>
                </c:pt>
                <c:pt idx="6">
                  <c:v>B7</c:v>
                </c:pt>
                <c:pt idx="7">
                  <c:v>B8</c:v>
                </c:pt>
                <c:pt idx="8">
                  <c:v>B9</c:v>
                </c:pt>
                <c:pt idx="9">
                  <c:v>B10</c:v>
                </c:pt>
                <c:pt idx="10">
                  <c:v>B11</c:v>
                </c:pt>
                <c:pt idx="11">
                  <c:v>B12</c:v>
                </c:pt>
                <c:pt idx="12">
                  <c:v>B13</c:v>
                </c:pt>
                <c:pt idx="13">
                  <c:v>B14</c:v>
                </c:pt>
                <c:pt idx="14">
                  <c:v>B15</c:v>
                </c:pt>
                <c:pt idx="15">
                  <c:v>B16</c:v>
                </c:pt>
              </c:strCache>
            </c:strRef>
          </c:cat>
          <c:val>
            <c:numRef>
              <c:f>Лист2!$B$5:$Q$5</c:f>
              <c:numCache>
                <c:formatCode>General</c:formatCode>
                <c:ptCount val="16"/>
                <c:pt idx="0">
                  <c:v>100</c:v>
                </c:pt>
                <c:pt idx="1">
                  <c:v>92</c:v>
                </c:pt>
                <c:pt idx="2">
                  <c:v>46</c:v>
                </c:pt>
                <c:pt idx="3">
                  <c:v>54</c:v>
                </c:pt>
                <c:pt idx="4">
                  <c:v>69</c:v>
                </c:pt>
                <c:pt idx="5">
                  <c:v>92</c:v>
                </c:pt>
                <c:pt idx="6">
                  <c:v>92</c:v>
                </c:pt>
                <c:pt idx="7">
                  <c:v>77</c:v>
                </c:pt>
                <c:pt idx="8">
                  <c:v>100</c:v>
                </c:pt>
                <c:pt idx="9">
                  <c:v>92</c:v>
                </c:pt>
                <c:pt idx="10">
                  <c:v>62</c:v>
                </c:pt>
                <c:pt idx="11">
                  <c:v>92</c:v>
                </c:pt>
                <c:pt idx="12">
                  <c:v>92</c:v>
                </c:pt>
                <c:pt idx="13">
                  <c:v>100</c:v>
                </c:pt>
                <c:pt idx="14">
                  <c:v>54</c:v>
                </c:pt>
                <c:pt idx="1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1877632"/>
        <c:axId val="121879168"/>
      </c:barChart>
      <c:catAx>
        <c:axId val="12187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879168"/>
        <c:crosses val="autoZero"/>
        <c:auto val="1"/>
        <c:lblAlgn val="ctr"/>
        <c:lblOffset val="100"/>
        <c:noMultiLvlLbl val="0"/>
      </c:catAx>
      <c:valAx>
        <c:axId val="12187916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1877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ru-RU" sz="2200" dirty="0">
                <a:solidFill>
                  <a:srgbClr val="000066"/>
                </a:solidFill>
              </a:rPr>
              <a:t>Процент выполнения </a:t>
            </a:r>
            <a:r>
              <a:rPr lang="ru-RU" sz="2200" dirty="0" smtClean="0">
                <a:solidFill>
                  <a:srgbClr val="000066"/>
                </a:solidFill>
              </a:rPr>
              <a:t>заданий </a:t>
            </a:r>
            <a:r>
              <a:rPr lang="ru-RU" sz="2200" dirty="0">
                <a:solidFill>
                  <a:srgbClr val="000066"/>
                </a:solidFill>
              </a:rPr>
              <a:t>17-33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Лист2!$R$4:$AH$4</c:f>
              <c:strCache>
                <c:ptCount val="17"/>
                <c:pt idx="0">
                  <c:v>B17</c:v>
                </c:pt>
                <c:pt idx="1">
                  <c:v>B18</c:v>
                </c:pt>
                <c:pt idx="2">
                  <c:v>B19</c:v>
                </c:pt>
                <c:pt idx="3">
                  <c:v>B20</c:v>
                </c:pt>
                <c:pt idx="4">
                  <c:v>B21</c:v>
                </c:pt>
                <c:pt idx="5">
                  <c:v>B22</c:v>
                </c:pt>
                <c:pt idx="6">
                  <c:v>B23</c:v>
                </c:pt>
                <c:pt idx="7">
                  <c:v>B24</c:v>
                </c:pt>
                <c:pt idx="8">
                  <c:v>B25</c:v>
                </c:pt>
                <c:pt idx="9">
                  <c:v>B26</c:v>
                </c:pt>
                <c:pt idx="10">
                  <c:v>B27</c:v>
                </c:pt>
                <c:pt idx="11">
                  <c:v>B28</c:v>
                </c:pt>
                <c:pt idx="12">
                  <c:v>B29</c:v>
                </c:pt>
                <c:pt idx="13">
                  <c:v>B30</c:v>
                </c:pt>
                <c:pt idx="14">
                  <c:v>B31</c:v>
                </c:pt>
                <c:pt idx="15">
                  <c:v>B32</c:v>
                </c:pt>
                <c:pt idx="16">
                  <c:v>B33</c:v>
                </c:pt>
              </c:strCache>
            </c:strRef>
          </c:cat>
          <c:val>
            <c:numRef>
              <c:f>Лист2!$R$5:$AH$5</c:f>
              <c:numCache>
                <c:formatCode>General</c:formatCode>
                <c:ptCount val="17"/>
                <c:pt idx="0">
                  <c:v>92</c:v>
                </c:pt>
                <c:pt idx="1">
                  <c:v>100</c:v>
                </c:pt>
                <c:pt idx="2">
                  <c:v>62</c:v>
                </c:pt>
                <c:pt idx="3">
                  <c:v>85</c:v>
                </c:pt>
                <c:pt idx="4">
                  <c:v>77</c:v>
                </c:pt>
                <c:pt idx="5">
                  <c:v>92</c:v>
                </c:pt>
                <c:pt idx="6">
                  <c:v>92</c:v>
                </c:pt>
                <c:pt idx="7">
                  <c:v>69</c:v>
                </c:pt>
                <c:pt idx="8">
                  <c:v>85</c:v>
                </c:pt>
                <c:pt idx="9">
                  <c:v>65</c:v>
                </c:pt>
                <c:pt idx="10">
                  <c:v>69</c:v>
                </c:pt>
                <c:pt idx="11">
                  <c:v>73</c:v>
                </c:pt>
                <c:pt idx="12">
                  <c:v>60</c:v>
                </c:pt>
                <c:pt idx="13">
                  <c:v>85</c:v>
                </c:pt>
                <c:pt idx="14">
                  <c:v>50</c:v>
                </c:pt>
                <c:pt idx="15">
                  <c:v>92</c:v>
                </c:pt>
                <c:pt idx="1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067392"/>
        <c:axId val="123073280"/>
      </c:barChart>
      <c:catAx>
        <c:axId val="12306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73280"/>
        <c:crosses val="autoZero"/>
        <c:auto val="1"/>
        <c:lblAlgn val="ctr"/>
        <c:lblOffset val="100"/>
        <c:noMultiLvlLbl val="0"/>
      </c:catAx>
      <c:valAx>
        <c:axId val="12307328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30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rgbClr val="000066"/>
                </a:solidFill>
              </a:rPr>
              <a:t>Процент выполнения С1-С7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Лист2!$AI$4:$AO$4</c:f>
              <c:strCache>
                <c:ptCount val="7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  <c:pt idx="6">
                  <c:v>C7</c:v>
                </c:pt>
              </c:strCache>
            </c:strRef>
          </c:cat>
          <c:val>
            <c:numRef>
              <c:f>Лист2!$AI$5:$AO$5</c:f>
              <c:numCache>
                <c:formatCode>General</c:formatCode>
                <c:ptCount val="7"/>
                <c:pt idx="0">
                  <c:v>50</c:v>
                </c:pt>
                <c:pt idx="1">
                  <c:v>77</c:v>
                </c:pt>
                <c:pt idx="2">
                  <c:v>54</c:v>
                </c:pt>
                <c:pt idx="3">
                  <c:v>92</c:v>
                </c:pt>
                <c:pt idx="4">
                  <c:v>69</c:v>
                </c:pt>
                <c:pt idx="5">
                  <c:v>26</c:v>
                </c:pt>
                <c:pt idx="6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090816"/>
        <c:axId val="123092352"/>
      </c:barChart>
      <c:catAx>
        <c:axId val="123090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92352"/>
        <c:crosses val="autoZero"/>
        <c:auto val="1"/>
        <c:lblAlgn val="ctr"/>
        <c:lblOffset val="100"/>
        <c:noMultiLvlLbl val="0"/>
      </c:catAx>
      <c:valAx>
        <c:axId val="12309235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30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10E5D2E-D007-4E2C-B62D-59168E5C94F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3317D2A-EDBF-48CC-94DF-31E33C76F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FF0000"/>
                </a:solidFill>
              </a:rPr>
              <a:t>При сравнительном анализе результатов ЕГЭ 2016 учащихся и республиканского тестирования  учителей (от 03.11.2016) </a:t>
            </a:r>
            <a:r>
              <a:rPr lang="ru-RU" smtClean="0"/>
              <a:t>по предметам </a:t>
            </a:r>
            <a:r>
              <a:rPr lang="ru-RU" smtClean="0">
                <a:solidFill>
                  <a:srgbClr val="FF0000"/>
                </a:solidFill>
              </a:rPr>
              <a:t>русский язык, математика, обществознание, физика, история и биология у учителей  </a:t>
            </a:r>
            <a:r>
              <a:rPr lang="ru-RU" smtClean="0"/>
              <a:t>результаты выше, чем у учеников. Результаты школьников по химии, английскому языку, информатике и географии оказались выше результатов учителей.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связи с этим были внесены коррективы в планы работы УМС ИМО, в планы работы РМО и  консалтинговых центров. Анализ полученных результатов показал необходимость уделить большее внимание  качеству работы учителей-предметников, результаты которых ниже республиканских и ниже результатов учеников по итогам ГИА 2016 г.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Проведена работа по выявлению западающих тем, названы причины  и намечены пути решения.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Учителям оказывается информационно – методическая помощь в повышении профессиональной компетентности через систему научно – практических конференций, педагогических чтений, методических семинаров.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	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4776E-EB4A-434E-9DCB-79DEC55DEE4B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03E6D-15AC-46E9-99C2-8A665615491D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полного  анализа результатов ЕГЭ - 2016 по каждому предмету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размещены на сайте УМС ИМО по Вахитовскому и Приволжскому районам.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1FC46-D45B-4580-A9E5-0DAFEE8A04FD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0E781-B844-4030-8838-E0CA89BA6448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5AE1E-9C25-41EA-9CE2-362F1524EC51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590F6-B02E-4710-9CBD-C06081D6E4E2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2AF1A-857D-4435-B053-4FC3E064DABB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1189103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320800" y="1017588"/>
            <a:ext cx="9571038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320800" y="1009650"/>
            <a:ext cx="957421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7113" y="701675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194" y="654844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40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8113" y="5357813"/>
            <a:ext cx="161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69BB-D9A5-4168-B3D6-4902E6BDB6BC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863" y="5357813"/>
            <a:ext cx="6711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163" y="5357813"/>
            <a:ext cx="73818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09AB64-B6D3-4E82-A7C7-DC20170B9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41B6-C068-4F24-864E-7C136F2EA4CC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40E0-6E74-452A-B08D-67B919B24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99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D0B0-E5FF-4267-985D-6AE58C0A502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4F78-5D02-47B5-AAF3-5DD9CB33C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03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79AA-F728-4976-BAF7-DF958B9A34C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55C5-A8F6-4075-8E0F-53B09D96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643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EF61-437C-4D4A-8CA4-D38662C2A1F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3CC5-C536-47C7-ABD3-4E230B333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138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3283-C0A5-48A5-8128-93D978C8D53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20A1-A812-4420-A5C8-8572301E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865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929D-96AF-4BA9-A0C0-013266B86E4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A09C-6930-4DB0-BC21-2375434C9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3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3A23-BDDC-4BD6-A15C-D1034F3EEC8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C4CB-A943-4444-B039-1E552DF08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95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BB1C-437B-4578-8BE6-FBDBFD27756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CB66-A2FA-4979-B64C-024DBADE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98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17E2-77DB-4632-9691-7F7FF6D1681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7DA8-CD9C-4EC1-9F53-2B60B5EFD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939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2301-70E6-4199-BF23-A8A7F11DF59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C5D9-C53C-40B8-AEE8-E6C55FC7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03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981F-BC66-4020-BDCB-5DD0D2A9BF0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0538-A5C1-4A00-9DDA-1BE6C4370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59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80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3CC4-0F34-4DED-A3D1-31FD5AE17C86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E22C-0417-4A4B-965C-5491A86DF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1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3EFA-F41F-4329-A06E-E4C0783A1F8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D9E8-D9CC-4C3E-946E-816D19A5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999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AD4D-F2B4-4F5B-A411-1A5D120120A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A7B8-8593-4626-8166-A49124E3E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950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DF1-64F3-4880-97D7-D004418C1F2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829F-4B14-4376-ABFC-C51DC0A3C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25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B76-F72B-4023-95E4-0BC37C3A076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0DF3-7ADC-4631-93F6-B5E7B93D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8B6D-1AF2-4248-B1A1-8BDD42AE3BF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1D5F-41BC-4FC9-9CE4-368C2C159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69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69DC-C048-49B1-AC69-C79B2FF931A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D789-7690-4518-9DCB-AB6C9B4BE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91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7CA5-536D-4402-BD6E-A4D2D022FED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7DD4-A931-4C08-AC4C-6068D16C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79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21A-97D4-409B-8117-BC9CE1BEF43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0841-D50E-4CC9-AE5F-C9FB3764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306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2C83-2BCE-4B28-BE30-49CAC1F185D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9463-DC3C-4979-9252-9536F9D65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258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9DCD-FBB0-4803-9553-E1F7F67EA0C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3F33-26B0-4960-B902-27E666DA8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8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1189103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320800" y="1017588"/>
            <a:ext cx="9571038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320800" y="1009650"/>
            <a:ext cx="957421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7113" y="701675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194" y="654844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40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8113" y="5357813"/>
            <a:ext cx="161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F25D-42DE-4109-8237-545DD7934C14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863" y="5357813"/>
            <a:ext cx="6711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163" y="5357813"/>
            <a:ext cx="73818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C46434-50ED-4410-A4BA-FA6C2B3A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1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3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F968-3466-4140-AF3B-324F2D8514E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4E1C-2F86-41FD-B845-E4405E451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076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DA5A-73D7-4D56-B82D-2628B4DEEAA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BA14-CA62-4036-A85C-27C98ACF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282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8408-4D74-49FF-8D5F-83E039DF73F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BD67-CF2D-4234-B4AA-F676B6875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97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9E10-E749-456D-B116-76BA484549C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42B2-5E48-4DBF-B00B-132D6ED4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617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4401-2BCA-42C2-946A-C52F1CF665C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BF20-BC38-4CFE-B5D7-F3A9BA024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42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AB50-883E-483F-BD55-87D51B1DDE9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A91-C278-4E94-B8A8-79655989E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407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F979-7604-43A4-9350-15C710D539C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249E-706C-45D5-9750-FA325ED7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61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46FB-821E-4214-8C6B-055BB99813D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DB08-CBAD-4213-8EB5-988FA28B1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632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8380-FB1F-4937-A691-EE2A21A1F73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EBB1-5808-4CD2-A161-E9A068F82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08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FB75-5044-4184-BFC1-B84CD93E005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F35C-163C-40DC-A1F5-5C50C4CCE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1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218-295B-4B6E-95C0-E968455691C5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634C-68B2-456B-BA3E-BF8535C5E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671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C1B1-6464-4295-A97D-FD582A5FAF5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0C9F-A8F5-4313-B739-763E7579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38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D277-FC7F-4931-BA71-62553974878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1BB8-2472-403B-A748-5D1AAB494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88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27E1-D669-4B9A-A52B-D718127323E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9182-15D6-4ACA-B541-FCC77837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8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7F08-D78D-4D81-A85B-3A2CC87D70A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C742-EA32-4755-919F-8DDFB932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284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D363-B84D-4262-BCB3-00E04F054FC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B06B-7418-46D5-A3D3-95EDFC1CF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274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DEDD-0B68-415F-A91C-3102B31DAA6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435F-AD0C-4264-8131-3676BE62D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86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1B-ADCA-45C6-8214-81EDF954067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06D0-2D17-45B3-91B9-043C84008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090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DB6A-D8EC-4549-9652-46380FDE981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5F19-1430-4C23-BD8E-489BAE66C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76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0402-176F-42B4-B2E4-FC49BF529A9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4139-58D2-4CA0-BC3B-23700AB5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425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0F65-C183-4F1B-B575-92ED8297EFE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0CDE-83DA-4AAE-A63A-A9EA9288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7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509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6" y="3725336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E202-14F7-48DC-B8DA-6B34F8636E6C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0ACE-AEF3-4636-84AE-499A4E37E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380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9648-EA5C-4119-916F-CB400F3B297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D0B4-AF1F-49F1-9A61-F19A42F52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036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E802-CF81-4C28-A331-9ADED19E40E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8D10-A4FE-4894-A2A7-7CD092DD5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910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6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0D7-9C64-4BBB-84F7-EC11C1B9622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F81-6EFF-42BC-A1F3-446388CB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13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5447-55C4-45BA-AC65-113A8632A5E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8C09-B6A5-4A18-B2A2-BA2776D60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181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9A9A-F0BC-4B28-9772-D831C57EC39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45C3-50C3-4CA3-AF3A-CD9A55D71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589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5496-908D-4B66-A136-8DA05480C1E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6492-0B1B-404C-A6B2-5B41D6AA8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038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C0D1-AC60-46D9-9C1E-D080F44BC90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6462-5D9A-4430-B6D5-5840D1F0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35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591B-7EF9-428F-8942-F52D62A7AE7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E56B-6540-430D-B89B-5BCAEAFBD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252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84E8-50DA-40D7-A3E9-714A20BFFF6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986F-1ED9-4F22-9B1E-9301FF39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193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C897-E3E5-4337-8DCD-6CE670BAC04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B979-2140-4B2C-A1F9-92C46FA62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8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B351-ADE6-4FA2-BB37-92C1E8F1FB26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B76B-21E7-4AE3-BEC1-9F07A6553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509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3818-B17E-43A7-9CDE-BD8AA7ACB77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A90D-2AEB-4832-9500-A4E4D1CAE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101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30A9-A278-4A6A-9B06-023136F5B1F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6F76-6558-42F3-B21C-9C775DBC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37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B9CD-BFEB-409A-B4F5-71FCBDCEC5F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FD5F-B5D4-4E77-8F7D-3DD13E065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99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5B36-AABC-440B-A9BA-EAB19A103A2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0DC5-97F3-414B-80E1-F80718E5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935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E484-B3D4-4DD9-89E9-49EAA1C9669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C2E0D-1B3B-4B06-B099-CB4CD1EA8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900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8BF8-0C45-4A82-B237-F23B230725A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4027-E4ED-4F0A-AED3-391CFCDDA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9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3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06E0-CAF7-4BEF-A076-FE740EE0DCD3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649B-6973-44BB-8114-4097DA6CA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FD46-E51C-4A66-BED4-2D1E6C15B064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D475-86F7-44FC-B61F-E9E5A1BF2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B758-A48F-4534-977F-4BBC678F963D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17D7-D915-4BA5-B832-C11DD22CE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6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5957888" y="604838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5962650" y="603250"/>
            <a:ext cx="5049838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998538" y="576263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998538" y="576263"/>
            <a:ext cx="505301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8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8519" y="238919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613" y="5886450"/>
            <a:ext cx="1616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9472-6AFB-4A50-8224-1666133C0F04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0" y="5829300"/>
            <a:ext cx="4697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0" y="5897563"/>
            <a:ext cx="738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1728-BAA0-4D7B-A861-B91F5A4C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6335-47C8-44FE-99A6-EBF2E7D68562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97FE-6F7B-4884-A82B-D45B148E0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5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998538" y="576263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992188" y="576263"/>
            <a:ext cx="505301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5957888" y="604838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5951538" y="603250"/>
            <a:ext cx="5053012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8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8519" y="238919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512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9788" y="5888038"/>
            <a:ext cx="161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FD04-1C6C-4AF6-8A46-48A77DA5A1E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0" y="5830888"/>
            <a:ext cx="4425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8"/>
            <a:ext cx="738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9954-3A17-4DD9-86CE-3D7892AB0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9AD5-E71D-4903-90A5-882B85087A82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C876-F03D-4F0F-89E6-90D82FE1F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6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54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80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2363-63C1-4675-B089-DD2929CA0110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050F-BAD5-4FB5-8D78-7BB85279D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8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E44F-72A9-470B-B0F7-B7B7A5C367C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AD39-6B75-4C2B-80DD-A3F3EE2C9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55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E9EB-8B40-4F9C-9490-EAB4C83CB6A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3B613-B729-4D56-9B8D-61E274A6A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14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0CF4-54A3-4F10-829D-0ADEFA08DB9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FDB1-3FE3-4CD2-AD48-08D762D7C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2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0262-ADB6-45B8-9121-F44819D0540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8E4E-73BE-4A23-BFC9-EA8F50115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9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C42F-D051-4DE6-BBBD-B07A68D8680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3F31-6BA2-4105-B02E-D7201641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26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A77C-5161-49CE-88DE-398F8208B31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163A-0C2C-49BE-B228-C65E07925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5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780B-C8A2-4EEB-B275-B67DCF25B8D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3937-1B85-496F-90D3-E22767B98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517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6" y="3725336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D00D-1D6A-42A0-9F7A-9336886A0636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2681-2F3A-448F-B5B3-5669EE45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15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9B07-2826-4104-95F6-C7F9FAC1443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B964-7C46-4338-8262-B8C71770A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5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E56D-B22E-4ACB-A489-0AD97489AF6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6AF6-FBB9-4D59-AB31-03FB815AF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9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2F39-1840-46A9-997A-0A91B90EF48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B853-437A-495E-A6A0-7102543E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78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238B-7556-48C5-B008-8D69A1FB09A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8D86-A657-49D5-A139-73393C6AC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40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DD63-A31A-48F0-A5B0-0420D3242F3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8F9C-AFF6-4F36-811F-FFF604F4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E5FC-4C9B-4F34-89D2-35D321BC484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A6E1-2F11-48C8-8C3B-FAFBE7F1D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7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98EF-4160-4E1B-8CA9-5CD9D762A34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4563-7FEA-4FD6-B7BD-050E66F0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92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DC4B-9BEF-4551-80D9-997A9E3C62B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CA63-6E78-4B04-A432-551BA212F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8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DBDA-B064-404D-8A75-A864EEF7394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5155-F4B4-420A-80A9-DF9CE85C4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2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460A-5BC6-4D97-9AC2-EE4ACB1B8F4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A4F2-4292-4616-A71E-2468C3CB0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FDD6-F83A-4E79-A66F-29395B63018E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C292-4425-416B-8207-4879ADD5E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44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A2AD-208F-434A-9ED8-4AC8EF32292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F6CE-E266-4F71-8045-691D67558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65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0335-6891-43F5-893F-C3ADB592C7F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DBD2-664D-49B8-BD03-FFD8C3AF9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34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7BDD-02F2-4351-B8B3-329C7D3899B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FBF8-31EA-4A38-A021-B25C9046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6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0414-78DF-48FA-B5F5-4B53553D029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633E-ECD2-4739-987D-ADB09AFE2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69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0235-4FE8-459E-BAA8-428A254711D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BE0C-AF93-4E97-89BA-11F3286D7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38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5F29-455F-4261-A922-8AD31F58A98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06B3-33E8-45C8-9B5D-E742DFF23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1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1B06-A1ED-4295-B7C9-33D98048812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DE42-4145-40FA-9BE7-3DCD5C154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5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058F-D898-426D-9C2E-4D7EF850E3D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C9AE-ACBF-4A10-8EC0-41029B1D7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52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D9A3-9002-4CFD-A0FA-77DE826BF85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22A2-858B-43B3-AC5B-B9E1FC04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88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5336-9665-4DB4-87B7-7B3D628FA17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4EB5-A20C-4C41-ABE5-1CD707159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2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3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E40C-74EC-431C-AC02-F4A653298101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5935-355A-4DD7-90CC-311EABF47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23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13AD-7C01-4C3A-BA2B-069C363DDAD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F0C2-E9B5-42CF-97EA-6F0E3AF5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59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FDFF-649F-4A8D-A684-D8B2178B41D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39E6-6504-46A0-A7E2-D3ACF8F1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27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F306-7207-4957-8A3E-A0C39F4A7E9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43D5-A979-4F15-8A0A-BF3B7C546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90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6D7A-A21C-4E29-BFA9-8116B26CF36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9601-032A-4898-9F6C-4667093F6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03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AD33-3152-40A3-B829-EFDDA9B7056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2F25-8520-4DA3-9A12-BA19336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40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CD58-361C-4475-8743-FE1E7285978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2402-7FF5-46FB-9A87-0C3A90FD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25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D918BD-407B-4D75-9C43-844467C2078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10201679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5D5B55-6A4C-4D7D-AEC9-F4023D484AF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52211524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1C0E0-9B63-4972-8174-DE57B3C391D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99809397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2D219A-177A-4DD0-A66B-11F4268A973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6007702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1702-F5B1-4023-B6CF-8C72B9446D3D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797-8A1E-47C7-B8D1-6E7BD037B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15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002DE7-C700-4708-BE16-57EF9CECFB2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33202720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97B383-0567-4115-9FF7-710A1CC5DC2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4097763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64962F-24B8-4C9B-98E6-7E10B099C02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13891752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39D9A4-93C8-4303-9324-1934BA27EB4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25332685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43CDCF-23F0-4049-B32A-7E4AD582F89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31931077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2D1326-A27D-4B0D-8445-5BBC7CD91BF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5606451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AFF9FB-DFE3-4F51-9110-A5BAB93EED0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94825492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651738-D7E4-40CA-AC19-11D6138DA0AD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839165-EBEE-4816-9F6C-2B9F310AA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698167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5A56-094C-4FCB-99FA-B1C7142BAB3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5AEA-38F3-4243-B392-89B6EDEB1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89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7320-A9D7-4175-9BC9-FF45A9D6A52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16C4-8D24-40B9-9124-D28F181C9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2FC8-F65C-4A4D-8313-2E01B8E39BCF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E73F-FD82-46E1-8DA9-A4BE12900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00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3F4B-A2E4-411D-973E-75379285CA4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CBEA-3CA6-4B63-A95D-C7E17E45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41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0A68-6EB7-4929-A0F3-3E10FBD71DA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DCD-51B1-47F7-A57F-EB460C13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5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B8BF-3167-4E9E-96AE-4C5197EBBB8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3997-7CCB-4C42-9F64-4AD7680C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7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3EB4-B425-4AA4-98F3-1968272CC3E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3F0F-ADA2-41AE-8F96-DE931FF7C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F812-B2F6-4EFC-8CE5-9E569E29D0E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D47B-4391-48C0-AE81-29645E4AB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96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CA44-D236-4BC9-A3F4-960768571D0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C749-C8EF-45D3-A594-1F45385E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817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7B4A-9947-4D40-8D30-5D4AAE8B89E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8E30-DB04-4C50-B694-0B9CCD07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10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1F55-B514-44CC-9AE1-5EBEEBA0F8C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55BC-1A7A-4F59-9AF0-FFC431A8C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20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C59C-C7CB-47D8-8E28-B6007DFB632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4914-4B70-45AC-BC11-B8C4C03E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6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17A3-7801-4C55-84D3-15BB927CECC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DB59-D38E-4C9A-83B4-2B5B9F235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5957888" y="604838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5962650" y="603250"/>
            <a:ext cx="5049838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998538" y="576263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998538" y="576263"/>
            <a:ext cx="505301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8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8519" y="238919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613" y="5886450"/>
            <a:ext cx="1616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117B-18B7-4ECE-A10C-3AFCE0C9DD9F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0" y="5829300"/>
            <a:ext cx="4697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0" y="5897563"/>
            <a:ext cx="738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9552-BDB0-4C01-9AA4-48247462F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7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7788-FDCF-4CCC-A601-A673D2F7EFD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6B8E-9CB1-4070-9776-EB6BE937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6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9AC4-4C84-43A0-9984-D02A7F1D093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109F-B105-4313-9656-C45B965E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62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EE27-1D8C-4876-887F-879E9D0C622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C00A-AD8C-4EB6-82DF-75BCE7C9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46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A7BB-DBAC-4E32-9A1D-0B726868E04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A256-8C24-49AA-9B04-0BA20ACA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37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D19A-0FF4-4512-AF84-B7C8A652A1A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0D40-C0DE-403A-B134-9D93A868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15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13F0-C748-4A46-9705-5644F1A7EBB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44E2-825A-4113-A299-5F50B3E8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2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63A3-27DE-4B1C-B865-C9EF21F36A5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FA39-F36D-46DC-80F5-6373A3FC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74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191A-DDED-492A-9AAF-305D51A9734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A3BC-944D-48AF-A8A7-6622F328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09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1324-AB84-4394-848B-0138B72E0B5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ACD3-9483-42F3-BE75-3E8CBE3B5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282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8E85-3BFE-4927-BF24-B6A1F136054C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648A-DE1E-48A4-9AA0-A6D4532AF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1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998538" y="576263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992188" y="576263"/>
            <a:ext cx="505301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5957888" y="604838"/>
            <a:ext cx="505301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5951538" y="603250"/>
            <a:ext cx="5053012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8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8519" y="238919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512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9788" y="5888038"/>
            <a:ext cx="161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AACD-E076-44F5-A4D2-3D56497D484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0" y="5830888"/>
            <a:ext cx="4425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8"/>
            <a:ext cx="738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0FCD5-1BB0-40C9-AD6C-A243AE122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00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53AA-E932-470A-A762-179F849BF603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61C9-D75D-4B76-8C2B-35DE268A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08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6D49-552F-4F63-A4ED-240297677F0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5ABC-D0F2-463A-BD70-81B9F7031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91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3826896 w 2706"/>
              <a:gd name="T1" fmla="*/ 0 h 640"/>
              <a:gd name="T2" fmla="*/ 3826896 w 2706"/>
              <a:gd name="T3" fmla="*/ 0 h 640"/>
              <a:gd name="T4" fmla="*/ 3665316 w 2706"/>
              <a:gd name="T5" fmla="*/ 20092 h 640"/>
              <a:gd name="T6" fmla="*/ 3500901 w 2706"/>
              <a:gd name="T7" fmla="*/ 42416 h 640"/>
              <a:gd name="T8" fmla="*/ 3333651 w 2706"/>
              <a:gd name="T9" fmla="*/ 66973 h 640"/>
              <a:gd name="T10" fmla="*/ 3160732 w 2706"/>
              <a:gd name="T11" fmla="*/ 91529 h 640"/>
              <a:gd name="T12" fmla="*/ 2984979 w 2706"/>
              <a:gd name="T13" fmla="*/ 120551 h 640"/>
              <a:gd name="T14" fmla="*/ 2803556 w 2706"/>
              <a:gd name="T15" fmla="*/ 149572 h 640"/>
              <a:gd name="T16" fmla="*/ 2619298 w 2706"/>
              <a:gd name="T17" fmla="*/ 183059 h 640"/>
              <a:gd name="T18" fmla="*/ 2429370 w 2706"/>
              <a:gd name="T19" fmla="*/ 216545 h 640"/>
              <a:gd name="T20" fmla="*/ 2429370 w 2706"/>
              <a:gd name="T21" fmla="*/ 216545 h 640"/>
              <a:gd name="T22" fmla="*/ 2086367 w 2706"/>
              <a:gd name="T23" fmla="*/ 281285 h 640"/>
              <a:gd name="T24" fmla="*/ 1751868 w 2706"/>
              <a:gd name="T25" fmla="*/ 339328 h 640"/>
              <a:gd name="T26" fmla="*/ 1431542 w 2706"/>
              <a:gd name="T27" fmla="*/ 392906 h 640"/>
              <a:gd name="T28" fmla="*/ 1122556 w 2706"/>
              <a:gd name="T29" fmla="*/ 444252 h 640"/>
              <a:gd name="T30" fmla="*/ 827743 w 2706"/>
              <a:gd name="T31" fmla="*/ 488900 h 640"/>
              <a:gd name="T32" fmla="*/ 541435 w 2706"/>
              <a:gd name="T33" fmla="*/ 529084 h 640"/>
              <a:gd name="T34" fmla="*/ 266465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84258 w 2706"/>
              <a:gd name="T41" fmla="*/ 620613 h 640"/>
              <a:gd name="T42" fmla="*/ 360012 w 2706"/>
              <a:gd name="T43" fmla="*/ 638473 h 640"/>
              <a:gd name="T44" fmla="*/ 530096 w 2706"/>
              <a:gd name="T45" fmla="*/ 654100 h 640"/>
              <a:gd name="T46" fmla="*/ 697345 w 2706"/>
              <a:gd name="T47" fmla="*/ 667494 h 640"/>
              <a:gd name="T48" fmla="*/ 858925 w 2706"/>
              <a:gd name="T49" fmla="*/ 680889 h 640"/>
              <a:gd name="T50" fmla="*/ 1014836 w 2706"/>
              <a:gd name="T51" fmla="*/ 689818 h 640"/>
              <a:gd name="T52" fmla="*/ 1165077 w 2706"/>
              <a:gd name="T53" fmla="*/ 698748 h 640"/>
              <a:gd name="T54" fmla="*/ 1312484 w 2706"/>
              <a:gd name="T55" fmla="*/ 705445 h 640"/>
              <a:gd name="T56" fmla="*/ 1457055 w 2706"/>
              <a:gd name="T57" fmla="*/ 709910 h 640"/>
              <a:gd name="T58" fmla="*/ 1595957 w 2706"/>
              <a:gd name="T59" fmla="*/ 712143 h 640"/>
              <a:gd name="T60" fmla="*/ 1729190 w 2706"/>
              <a:gd name="T61" fmla="*/ 714375 h 640"/>
              <a:gd name="T62" fmla="*/ 1859588 w 2706"/>
              <a:gd name="T63" fmla="*/ 714375 h 640"/>
              <a:gd name="T64" fmla="*/ 1987151 w 2706"/>
              <a:gd name="T65" fmla="*/ 712143 h 640"/>
              <a:gd name="T66" fmla="*/ 2111880 w 2706"/>
              <a:gd name="T67" fmla="*/ 709910 h 640"/>
              <a:gd name="T68" fmla="*/ 2230939 w 2706"/>
              <a:gd name="T69" fmla="*/ 705445 h 640"/>
              <a:gd name="T70" fmla="*/ 2347163 w 2706"/>
              <a:gd name="T71" fmla="*/ 698748 h 640"/>
              <a:gd name="T72" fmla="*/ 2457718 w 2706"/>
              <a:gd name="T73" fmla="*/ 692051 h 640"/>
              <a:gd name="T74" fmla="*/ 2568272 w 2706"/>
              <a:gd name="T75" fmla="*/ 683121 h 640"/>
              <a:gd name="T76" fmla="*/ 2673158 w 2706"/>
              <a:gd name="T77" fmla="*/ 671959 h 640"/>
              <a:gd name="T78" fmla="*/ 2778043 w 2706"/>
              <a:gd name="T79" fmla="*/ 660797 h 640"/>
              <a:gd name="T80" fmla="*/ 2877259 w 2706"/>
              <a:gd name="T81" fmla="*/ 647402 h 640"/>
              <a:gd name="T82" fmla="*/ 2976475 w 2706"/>
              <a:gd name="T83" fmla="*/ 634008 h 640"/>
              <a:gd name="T84" fmla="*/ 3070021 w 2706"/>
              <a:gd name="T85" fmla="*/ 618381 h 640"/>
              <a:gd name="T86" fmla="*/ 3163567 w 2706"/>
              <a:gd name="T87" fmla="*/ 602754 h 640"/>
              <a:gd name="T88" fmla="*/ 3254279 w 2706"/>
              <a:gd name="T89" fmla="*/ 584895 h 640"/>
              <a:gd name="T90" fmla="*/ 3342156 w 2706"/>
              <a:gd name="T91" fmla="*/ 567035 h 640"/>
              <a:gd name="T92" fmla="*/ 3427198 w 2706"/>
              <a:gd name="T93" fmla="*/ 546943 h 640"/>
              <a:gd name="T94" fmla="*/ 3512240 w 2706"/>
              <a:gd name="T95" fmla="*/ 526852 h 640"/>
              <a:gd name="T96" fmla="*/ 3673820 w 2706"/>
              <a:gd name="T97" fmla="*/ 482203 h 640"/>
              <a:gd name="T98" fmla="*/ 3829731 w 2706"/>
              <a:gd name="T99" fmla="*/ 435322 h 640"/>
              <a:gd name="T100" fmla="*/ 3829731 w 2706"/>
              <a:gd name="T101" fmla="*/ 435322 h 640"/>
              <a:gd name="T102" fmla="*/ 3835400 w 2706"/>
              <a:gd name="T103" fmla="*/ 433090 h 640"/>
              <a:gd name="T104" fmla="*/ 3835400 w 2706"/>
              <a:gd name="T105" fmla="*/ 433090 h 640"/>
              <a:gd name="T106" fmla="*/ 3835400 w 2706"/>
              <a:gd name="T107" fmla="*/ 0 h 640"/>
              <a:gd name="T108" fmla="*/ 3835400 w 2706"/>
              <a:gd name="T109" fmla="*/ 0 h 640"/>
              <a:gd name="T110" fmla="*/ 3826896 w 2706"/>
              <a:gd name="T111" fmla="*/ 0 h 640"/>
              <a:gd name="T112" fmla="*/ 382689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7392988 w 5216"/>
              <a:gd name="T1" fmla="*/ 797300 h 762"/>
              <a:gd name="T2" fmla="*/ 7064159 w 5216"/>
              <a:gd name="T3" fmla="*/ 766033 h 762"/>
              <a:gd name="T4" fmla="*/ 6346971 w 5216"/>
              <a:gd name="T5" fmla="*/ 681167 h 762"/>
              <a:gd name="T6" fmla="*/ 5547576 w 5216"/>
              <a:gd name="T7" fmla="*/ 567267 h 762"/>
              <a:gd name="T8" fmla="*/ 4657469 w 5216"/>
              <a:gd name="T9" fmla="*/ 417633 h 762"/>
              <a:gd name="T10" fmla="*/ 4175564 w 5216"/>
              <a:gd name="T11" fmla="*/ 330533 h 762"/>
              <a:gd name="T12" fmla="*/ 3801379 w 5216"/>
              <a:gd name="T13" fmla="*/ 263533 h 762"/>
              <a:gd name="T14" fmla="*/ 3444203 w 5216"/>
              <a:gd name="T15" fmla="*/ 205467 h 762"/>
              <a:gd name="T16" fmla="*/ 3104034 w 5216"/>
              <a:gd name="T17" fmla="*/ 156333 h 762"/>
              <a:gd name="T18" fmla="*/ 2778040 w 5216"/>
              <a:gd name="T19" fmla="*/ 113900 h 762"/>
              <a:gd name="T20" fmla="*/ 2466219 w 5216"/>
              <a:gd name="T21" fmla="*/ 80400 h 762"/>
              <a:gd name="T22" fmla="*/ 1890768 w 5216"/>
              <a:gd name="T23" fmla="*/ 31267 h 762"/>
              <a:gd name="T24" fmla="*/ 1374846 w 5216"/>
              <a:gd name="T25" fmla="*/ 4467 h 762"/>
              <a:gd name="T26" fmla="*/ 912785 w 5216"/>
              <a:gd name="T27" fmla="*/ 0 h 762"/>
              <a:gd name="T28" fmla="*/ 507418 w 5216"/>
              <a:gd name="T29" fmla="*/ 11167 h 762"/>
              <a:gd name="T30" fmla="*/ 155910 w 5216"/>
              <a:gd name="T31" fmla="*/ 35733 h 762"/>
              <a:gd name="T32" fmla="*/ 0 w 5216"/>
              <a:gd name="T33" fmla="*/ 53600 h 762"/>
              <a:gd name="T34" fmla="*/ 445053 w 5216"/>
              <a:gd name="T35" fmla="*/ 96033 h 762"/>
              <a:gd name="T36" fmla="*/ 924124 w 5216"/>
              <a:gd name="T37" fmla="*/ 156333 h 762"/>
              <a:gd name="T38" fmla="*/ 1437210 w 5216"/>
              <a:gd name="T39" fmla="*/ 234500 h 762"/>
              <a:gd name="T40" fmla="*/ 1987149 w 5216"/>
              <a:gd name="T41" fmla="*/ 330533 h 762"/>
              <a:gd name="T42" fmla="*/ 2488897 w 5216"/>
              <a:gd name="T43" fmla="*/ 422100 h 762"/>
              <a:gd name="T44" fmla="*/ 3413021 w 5216"/>
              <a:gd name="T45" fmla="*/ 576200 h 762"/>
              <a:gd name="T46" fmla="*/ 3838231 w 5216"/>
              <a:gd name="T47" fmla="*/ 638733 h 762"/>
              <a:gd name="T48" fmla="*/ 4240763 w 5216"/>
              <a:gd name="T49" fmla="*/ 692333 h 762"/>
              <a:gd name="T50" fmla="*/ 4620618 w 5216"/>
              <a:gd name="T51" fmla="*/ 739233 h 762"/>
              <a:gd name="T52" fmla="*/ 4977794 w 5216"/>
              <a:gd name="T53" fmla="*/ 774967 h 762"/>
              <a:gd name="T54" fmla="*/ 5315127 w 5216"/>
              <a:gd name="T55" fmla="*/ 806233 h 762"/>
              <a:gd name="T56" fmla="*/ 5632618 w 5216"/>
              <a:gd name="T57" fmla="*/ 826333 h 762"/>
              <a:gd name="T58" fmla="*/ 5930265 w 5216"/>
              <a:gd name="T59" fmla="*/ 841967 h 762"/>
              <a:gd name="T60" fmla="*/ 6213738 w 5216"/>
              <a:gd name="T61" fmla="*/ 850900 h 762"/>
              <a:gd name="T62" fmla="*/ 6477369 w 5216"/>
              <a:gd name="T63" fmla="*/ 850900 h 762"/>
              <a:gd name="T64" fmla="*/ 6726825 w 5216"/>
              <a:gd name="T65" fmla="*/ 846433 h 762"/>
              <a:gd name="T66" fmla="*/ 6962108 w 5216"/>
              <a:gd name="T67" fmla="*/ 835267 h 762"/>
              <a:gd name="T68" fmla="*/ 7183218 w 5216"/>
              <a:gd name="T69" fmla="*/ 817400 h 762"/>
              <a:gd name="T70" fmla="*/ 739298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25509 w 5144"/>
              <a:gd name="T5" fmla="*/ 73675 h 694"/>
              <a:gd name="T6" fmla="*/ 102035 w 5144"/>
              <a:gd name="T7" fmla="*/ 62512 h 694"/>
              <a:gd name="T8" fmla="*/ 232412 w 5144"/>
              <a:gd name="T9" fmla="*/ 46884 h 694"/>
              <a:gd name="T10" fmla="*/ 317441 w 5144"/>
              <a:gd name="T11" fmla="*/ 37954 h 694"/>
              <a:gd name="T12" fmla="*/ 416641 w 5144"/>
              <a:gd name="T13" fmla="*/ 29023 h 694"/>
              <a:gd name="T14" fmla="*/ 527178 w 5144"/>
              <a:gd name="T15" fmla="*/ 22326 h 694"/>
              <a:gd name="T16" fmla="*/ 654722 w 5144"/>
              <a:gd name="T17" fmla="*/ 15628 h 694"/>
              <a:gd name="T18" fmla="*/ 793602 w 5144"/>
              <a:gd name="T19" fmla="*/ 8930 h 694"/>
              <a:gd name="T20" fmla="*/ 949488 w 5144"/>
              <a:gd name="T21" fmla="*/ 4465 h 694"/>
              <a:gd name="T22" fmla="*/ 1119545 w 5144"/>
              <a:gd name="T23" fmla="*/ 2233 h 694"/>
              <a:gd name="T24" fmla="*/ 1303774 w 5144"/>
              <a:gd name="T25" fmla="*/ 0 h 694"/>
              <a:gd name="T26" fmla="*/ 1502175 w 5144"/>
              <a:gd name="T27" fmla="*/ 2233 h 694"/>
              <a:gd name="T28" fmla="*/ 1714747 w 5144"/>
              <a:gd name="T29" fmla="*/ 6698 h 694"/>
              <a:gd name="T30" fmla="*/ 1944325 w 5144"/>
              <a:gd name="T31" fmla="*/ 15628 h 694"/>
              <a:gd name="T32" fmla="*/ 2188074 w 5144"/>
              <a:gd name="T33" fmla="*/ 26791 h 694"/>
              <a:gd name="T34" fmla="*/ 2445994 w 5144"/>
              <a:gd name="T35" fmla="*/ 44651 h 694"/>
              <a:gd name="T36" fmla="*/ 2720921 w 5144"/>
              <a:gd name="T37" fmla="*/ 64744 h 694"/>
              <a:gd name="T38" fmla="*/ 3012853 w 5144"/>
              <a:gd name="T39" fmla="*/ 89303 h 694"/>
              <a:gd name="T40" fmla="*/ 3318956 w 5144"/>
              <a:gd name="T41" fmla="*/ 118326 h 694"/>
              <a:gd name="T42" fmla="*/ 3642066 w 5144"/>
              <a:gd name="T43" fmla="*/ 154047 h 694"/>
              <a:gd name="T44" fmla="*/ 3979347 w 5144"/>
              <a:gd name="T45" fmla="*/ 194233 h 694"/>
              <a:gd name="T46" fmla="*/ 4333633 w 5144"/>
              <a:gd name="T47" fmla="*/ 241117 h 694"/>
              <a:gd name="T48" fmla="*/ 4704925 w 5144"/>
              <a:gd name="T49" fmla="*/ 296931 h 694"/>
              <a:gd name="T50" fmla="*/ 5093223 w 5144"/>
              <a:gd name="T51" fmla="*/ 357210 h 694"/>
              <a:gd name="T52" fmla="*/ 5498527 w 5144"/>
              <a:gd name="T53" fmla="*/ 424187 h 694"/>
              <a:gd name="T54" fmla="*/ 5920837 w 5144"/>
              <a:gd name="T55" fmla="*/ 500095 h 694"/>
              <a:gd name="T56" fmla="*/ 6360152 w 5144"/>
              <a:gd name="T57" fmla="*/ 582699 h 694"/>
              <a:gd name="T58" fmla="*/ 6816473 w 5144"/>
              <a:gd name="T59" fmla="*/ 674235 h 694"/>
              <a:gd name="T60" fmla="*/ 728980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127587 w 3112"/>
              <a:gd name="T5" fmla="*/ 625649 h 584"/>
              <a:gd name="T6" fmla="*/ 476323 w 3112"/>
              <a:gd name="T7" fmla="*/ 556381 h 584"/>
              <a:gd name="T8" fmla="*/ 717320 w 3112"/>
              <a:gd name="T9" fmla="*/ 509457 h 584"/>
              <a:gd name="T10" fmla="*/ 995176 w 3112"/>
              <a:gd name="T11" fmla="*/ 458065 h 584"/>
              <a:gd name="T12" fmla="*/ 1304219 w 3112"/>
              <a:gd name="T13" fmla="*/ 402203 h 584"/>
              <a:gd name="T14" fmla="*/ 1635944 w 3112"/>
              <a:gd name="T15" fmla="*/ 341873 h 584"/>
              <a:gd name="T16" fmla="*/ 1987516 w 3112"/>
              <a:gd name="T17" fmla="*/ 283777 h 584"/>
              <a:gd name="T18" fmla="*/ 2347594 w 3112"/>
              <a:gd name="T19" fmla="*/ 225681 h 584"/>
              <a:gd name="T20" fmla="*/ 2716178 w 3112"/>
              <a:gd name="T21" fmla="*/ 172054 h 584"/>
              <a:gd name="T22" fmla="*/ 3081926 w 3112"/>
              <a:gd name="T23" fmla="*/ 120661 h 584"/>
              <a:gd name="T24" fmla="*/ 3263382 w 3112"/>
              <a:gd name="T25" fmla="*/ 98316 h 584"/>
              <a:gd name="T26" fmla="*/ 3439168 w 3112"/>
              <a:gd name="T27" fmla="*/ 75972 h 584"/>
              <a:gd name="T28" fmla="*/ 3614954 w 3112"/>
              <a:gd name="T29" fmla="*/ 58096 h 584"/>
              <a:gd name="T30" fmla="*/ 3785070 w 3112"/>
              <a:gd name="T31" fmla="*/ 40220 h 584"/>
              <a:gd name="T32" fmla="*/ 3952350 w 3112"/>
              <a:gd name="T33" fmla="*/ 26814 h 584"/>
              <a:gd name="T34" fmla="*/ 4111125 w 3112"/>
              <a:gd name="T35" fmla="*/ 15641 h 584"/>
              <a:gd name="T36" fmla="*/ 4264229 w 3112"/>
              <a:gd name="T37" fmla="*/ 6703 h 584"/>
              <a:gd name="T38" fmla="*/ 441166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>
              <a:gd name="T0" fmla="*/ 11624349 w 8196"/>
              <a:gd name="T1" fmla="*/ 570733 h 1192"/>
              <a:gd name="T2" fmla="*/ 11408663 w 8196"/>
              <a:gd name="T3" fmla="*/ 635386 h 1192"/>
              <a:gd name="T4" fmla="*/ 11178787 w 8196"/>
              <a:gd name="T5" fmla="*/ 691122 h 1192"/>
              <a:gd name="T6" fmla="*/ 10934721 w 8196"/>
              <a:gd name="T7" fmla="*/ 742398 h 1192"/>
              <a:gd name="T8" fmla="*/ 10673627 w 8196"/>
              <a:gd name="T9" fmla="*/ 782528 h 1192"/>
              <a:gd name="T10" fmla="*/ 10389830 w 8196"/>
              <a:gd name="T11" fmla="*/ 813740 h 1192"/>
              <a:gd name="T12" fmla="*/ 10083328 w 8196"/>
              <a:gd name="T13" fmla="*/ 836034 h 1192"/>
              <a:gd name="T14" fmla="*/ 9751285 w 8196"/>
              <a:gd name="T15" fmla="*/ 849411 h 1192"/>
              <a:gd name="T16" fmla="*/ 9390862 w 8196"/>
              <a:gd name="T17" fmla="*/ 847181 h 1192"/>
              <a:gd name="T18" fmla="*/ 8999221 w 8196"/>
              <a:gd name="T19" fmla="*/ 836034 h 1192"/>
              <a:gd name="T20" fmla="*/ 8573525 w 8196"/>
              <a:gd name="T21" fmla="*/ 809281 h 1192"/>
              <a:gd name="T22" fmla="*/ 8110935 w 8196"/>
              <a:gd name="T23" fmla="*/ 769151 h 1192"/>
              <a:gd name="T24" fmla="*/ 7611451 w 8196"/>
              <a:gd name="T25" fmla="*/ 715645 h 1192"/>
              <a:gd name="T26" fmla="*/ 7069398 w 8196"/>
              <a:gd name="T27" fmla="*/ 644304 h 1192"/>
              <a:gd name="T28" fmla="*/ 6481937 w 8196"/>
              <a:gd name="T29" fmla="*/ 557356 h 1192"/>
              <a:gd name="T30" fmla="*/ 5849068 w 8196"/>
              <a:gd name="T31" fmla="*/ 452573 h 1192"/>
              <a:gd name="T32" fmla="*/ 5165116 w 8196"/>
              <a:gd name="T33" fmla="*/ 329955 h 1192"/>
              <a:gd name="T34" fmla="*/ 4818883 w 8196"/>
              <a:gd name="T35" fmla="*/ 267531 h 1192"/>
              <a:gd name="T36" fmla="*/ 4163311 w 8196"/>
              <a:gd name="T37" fmla="*/ 164977 h 1192"/>
              <a:gd name="T38" fmla="*/ 3564498 w 8196"/>
              <a:gd name="T39" fmla="*/ 91406 h 1192"/>
              <a:gd name="T40" fmla="*/ 3016768 w 8196"/>
              <a:gd name="T41" fmla="*/ 40130 h 1192"/>
              <a:gd name="T42" fmla="*/ 2520123 w 8196"/>
              <a:gd name="T43" fmla="*/ 11147 h 1192"/>
              <a:gd name="T44" fmla="*/ 2074560 w 8196"/>
              <a:gd name="T45" fmla="*/ 0 h 1192"/>
              <a:gd name="T46" fmla="*/ 1677244 w 8196"/>
              <a:gd name="T47" fmla="*/ 4459 h 1192"/>
              <a:gd name="T48" fmla="*/ 1325335 w 8196"/>
              <a:gd name="T49" fmla="*/ 22294 h 1192"/>
              <a:gd name="T50" fmla="*/ 1015995 w 8196"/>
              <a:gd name="T51" fmla="*/ 49047 h 1192"/>
              <a:gd name="T52" fmla="*/ 752064 w 8196"/>
              <a:gd name="T53" fmla="*/ 82489 h 1192"/>
              <a:gd name="T54" fmla="*/ 530701 w 8196"/>
              <a:gd name="T55" fmla="*/ 120389 h 1192"/>
              <a:gd name="T56" fmla="*/ 351909 w 8196"/>
              <a:gd name="T57" fmla="*/ 160519 h 1192"/>
              <a:gd name="T58" fmla="*/ 210010 w 8196"/>
              <a:gd name="T59" fmla="*/ 196189 h 1192"/>
              <a:gd name="T60" fmla="*/ 68111 w 8196"/>
              <a:gd name="T61" fmla="*/ 240778 h 1192"/>
              <a:gd name="T62" fmla="*/ 0 w 8196"/>
              <a:gd name="T63" fmla="*/ 267531 h 1192"/>
              <a:gd name="T64" fmla="*/ 11624349 w 8196"/>
              <a:gd name="T65" fmla="*/ 1328737 h 1192"/>
              <a:gd name="T66" fmla="*/ 11630025 w 8196"/>
              <a:gd name="T67" fmla="*/ 1322049 h 1192"/>
              <a:gd name="T68" fmla="*/ 11630025 w 8196"/>
              <a:gd name="T69" fmla="*/ 568503 h 1192"/>
              <a:gd name="T70" fmla="*/ 11624349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F82C-7CCA-4FD2-91F8-C183AF56E6D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3E25-CBAA-496F-A51D-BA31AECE8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885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126E-5093-4DCE-BB14-E6F6D4684DE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F143-9C88-481F-9106-64ECA0C06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06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9A3D-5F5A-4E9F-8F63-B37AE4A8D7A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8071-5577-4B8A-8889-740BE66D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82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D3ED-43F8-4949-A96A-D181A8D8B2C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1E5A-5867-4630-B721-325E3E37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89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7ED0-D795-4600-BB70-568C79E5992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DCF-F0C4-478F-9464-70479252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99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6B58-853D-4100-8261-478F703464E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800D-7FBF-454F-8C85-175D2E430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40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7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FA29-ABF5-46D6-AF01-1A501732054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9097-B189-47C9-B095-E40067D51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300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E084-D2DA-43E6-94EB-25FA124C0E0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79FB-5F99-4EF4-A855-081715EE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9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3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313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313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5488" y="273050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0" y="817563"/>
            <a:ext cx="9285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038" y="2119313"/>
            <a:ext cx="82613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5838" y="5808663"/>
            <a:ext cx="1617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0741B30-E282-4AC3-948D-CBE1B66D5A94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5808663"/>
            <a:ext cx="738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8263" y="5808663"/>
            <a:ext cx="738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1452AB4-A6CC-4729-8597-24B3CA5B0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224" r:id="rId8"/>
    <p:sldLayoutId id="2147484225" r:id="rId9"/>
    <p:sldLayoutId id="2147484134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43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0249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25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A1029-D798-4FCC-8A87-A1CF2EA5631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5C6021-3A36-46F0-BA5E-7EB53BAA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192" r:id="rId2"/>
    <p:sldLayoutId id="2147484260" r:id="rId3"/>
    <p:sldLayoutId id="2147484193" r:id="rId4"/>
    <p:sldLayoutId id="2147484194" r:id="rId5"/>
    <p:sldLayoutId id="2147484195" r:id="rId6"/>
    <p:sldLayoutId id="2147484261" r:id="rId7"/>
    <p:sldLayoutId id="2147484262" r:id="rId8"/>
    <p:sldLayoutId id="2147484263" r:id="rId9"/>
    <p:sldLayoutId id="2147484196" r:id="rId10"/>
    <p:sldLayoutId id="2147484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267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127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27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5C168-90BE-47AA-B232-E24CC9ED69E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7F549-1AB8-44F5-B18F-81224E965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197" r:id="rId2"/>
    <p:sldLayoutId id="2147484266" r:id="rId3"/>
    <p:sldLayoutId id="2147484198" r:id="rId4"/>
    <p:sldLayoutId id="2147484199" r:id="rId5"/>
    <p:sldLayoutId id="2147484200" r:id="rId6"/>
    <p:sldLayoutId id="2147484267" r:id="rId7"/>
    <p:sldLayoutId id="2147484268" r:id="rId8"/>
    <p:sldLayoutId id="2147484269" r:id="rId9"/>
    <p:sldLayoutId id="2147484201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291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229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230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E2445-666A-48E3-B9EF-0AB34B85F9B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2096C-F524-4942-8581-5E0A4EDB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02" r:id="rId2"/>
    <p:sldLayoutId id="2147484272" r:id="rId3"/>
    <p:sldLayoutId id="2147484203" r:id="rId4"/>
    <p:sldLayoutId id="2147484204" r:id="rId5"/>
    <p:sldLayoutId id="2147484205" r:id="rId6"/>
    <p:sldLayoutId id="2147484273" r:id="rId7"/>
    <p:sldLayoutId id="2147484274" r:id="rId8"/>
    <p:sldLayoutId id="2147484275" r:id="rId9"/>
    <p:sldLayoutId id="2147484206" r:id="rId10"/>
    <p:sldLayoutId id="21474842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332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332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284BD-01D7-4CF7-9999-9A03BFBD275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7836F-A659-42CE-B6C9-D49524C7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07" r:id="rId2"/>
    <p:sldLayoutId id="2147484278" r:id="rId3"/>
    <p:sldLayoutId id="2147484208" r:id="rId4"/>
    <p:sldLayoutId id="2147484209" r:id="rId5"/>
    <p:sldLayoutId id="2147484210" r:id="rId6"/>
    <p:sldLayoutId id="2147484279" r:id="rId7"/>
    <p:sldLayoutId id="2147484280" r:id="rId8"/>
    <p:sldLayoutId id="2147484281" r:id="rId9"/>
    <p:sldLayoutId id="2147484211" r:id="rId10"/>
    <p:sldLayoutId id="2147484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0511F-946A-4332-A23D-EE86C108139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081B9-6DEB-45E5-B71D-CDBCE3A9C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3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313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313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5488" y="273050"/>
            <a:ext cx="755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0" y="817563"/>
            <a:ext cx="9285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038" y="2119313"/>
            <a:ext cx="82613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5838" y="5808663"/>
            <a:ext cx="1617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D5394F6-9F8C-41ED-A82E-95B8817F76DB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5808663"/>
            <a:ext cx="738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8263" y="5808663"/>
            <a:ext cx="738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CA7128C-C687-49AF-B286-5BA2856BD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227" r:id="rId8"/>
    <p:sldLayoutId id="2147484228" r:id="rId9"/>
    <p:sldLayoutId id="2147484142" r:id="rId10"/>
    <p:sldLayoutId id="21474841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E6566-D406-4224-9B08-54AFA77A1C4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6C6C8-0745-4767-A726-173544EEF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BC537-14E4-417C-BDAA-32CF1E1443A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9266B-3C40-4005-AF30-84F905F6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FFDAA4-D618-4613-B541-CB4E20DE0BB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F1DEB-1B9B-4A44-9684-5578A692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C58B5-C624-4625-B201-E35CFEA2C4E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717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718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D1284-4435-4CFE-9DC7-3050E6FA6EB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3DFF3-9F48-4236-8A62-4DDA28534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177" r:id="rId2"/>
    <p:sldLayoutId id="2147484242" r:id="rId3"/>
    <p:sldLayoutId id="2147484178" r:id="rId4"/>
    <p:sldLayoutId id="2147484179" r:id="rId5"/>
    <p:sldLayoutId id="2147484180" r:id="rId6"/>
    <p:sldLayoutId id="2147484243" r:id="rId7"/>
    <p:sldLayoutId id="2147484244" r:id="rId8"/>
    <p:sldLayoutId id="2147484245" r:id="rId9"/>
    <p:sldLayoutId id="2147484181" r:id="rId10"/>
    <p:sldLayoutId id="2147484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195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820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20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EB0D3-2C90-42C8-8C08-D5993C545CB9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4C9AC-1F4D-4B44-B3AF-A1AA78B27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182" r:id="rId2"/>
    <p:sldLayoutId id="2147484248" r:id="rId3"/>
    <p:sldLayoutId id="2147484183" r:id="rId4"/>
    <p:sldLayoutId id="2147484184" r:id="rId5"/>
    <p:sldLayoutId id="2147484185" r:id="rId6"/>
    <p:sldLayoutId id="2147484249" r:id="rId7"/>
    <p:sldLayoutId id="2147484250" r:id="rId8"/>
    <p:sldLayoutId id="2147484251" r:id="rId9"/>
    <p:sldLayoutId id="2147484186" r:id="rId10"/>
    <p:sldLayoutId id="2147484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219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92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922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FF1FD-BAB3-40BB-8594-1890087CD114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47A86-8063-49D3-8A34-1E40C593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187" r:id="rId2"/>
    <p:sldLayoutId id="2147484254" r:id="rId3"/>
    <p:sldLayoutId id="2147484188" r:id="rId4"/>
    <p:sldLayoutId id="2147484189" r:id="rId5"/>
    <p:sldLayoutId id="2147484190" r:id="rId6"/>
    <p:sldLayoutId id="2147484255" r:id="rId7"/>
    <p:sldLayoutId id="2147484256" r:id="rId8"/>
    <p:sldLayoutId id="2147484257" r:id="rId9"/>
    <p:sldLayoutId id="2147484191" r:id="rId10"/>
    <p:sldLayoutId id="2147484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__________Microsoft_Excel5.xls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oleObject" Target="../embeddings/__________Microsoft_Excel6.xls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8.xls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png"/><Relationship Id="rId17" Type="http://schemas.openxmlformats.org/officeDocument/2006/relationships/oleObject" Target="../embeddings/__________Microsoft_Excel11.xls"/><Relationship Id="rId2" Type="http://schemas.openxmlformats.org/officeDocument/2006/relationships/slideLayout" Target="../slideLayouts/slideLayout139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oleObject" Target="../embeddings/__________Microsoft_Excel9.xls"/><Relationship Id="rId5" Type="http://schemas.openxmlformats.org/officeDocument/2006/relationships/oleObject" Target="../embeddings/__________Microsoft_Excel7.xls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png"/><Relationship Id="rId14" Type="http://schemas.openxmlformats.org/officeDocument/2006/relationships/oleObject" Target="../embeddings/__________Microsoft_Excel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3.xls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__________Microsoft_Excel4.xls"/><Relationship Id="rId5" Type="http://schemas.openxmlformats.org/officeDocument/2006/relationships/oleObject" Target="../embeddings/__________Microsoft_Excel2.xls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207" y="5278663"/>
            <a:ext cx="557312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Заведующая УМС ИМО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 Павлова В.С.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8065" y="1153772"/>
            <a:ext cx="9095875" cy="452431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Методическое сопровождение  качества образования в общеобразовательных организациях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32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Вахитовского</a:t>
            </a:r>
            <a:r>
              <a:rPr lang="ru-RU" altLang="ja-JP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 и Приволжского</a:t>
            </a:r>
            <a:r>
              <a:rPr lang="en-US" altLang="ja-JP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 </a:t>
            </a:r>
            <a:r>
              <a:rPr lang="ru-RU" altLang="ja-JP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районов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ja-JP" sz="32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 2016 – 2017 </a:t>
            </a:r>
            <a:r>
              <a:rPr lang="ru-RU" sz="14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учебный год</a:t>
            </a:r>
            <a:endParaRPr lang="ru-RU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ja-JP" sz="32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763"/>
            <a:ext cx="12272963" cy="69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3538" y="69850"/>
            <a:ext cx="6288087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Выполнение заданий части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II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ru-RU" sz="36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86020" name="Диаграмма 12"/>
          <p:cNvGraphicFramePr>
            <a:graphicFrameLocks/>
          </p:cNvGraphicFramePr>
          <p:nvPr/>
        </p:nvGraphicFramePr>
        <p:xfrm>
          <a:off x="150813" y="847725"/>
          <a:ext cx="119634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r:id="rId5" imgW="11961389" imgH="4127350" progId="Excel.Chart.8">
                  <p:embed/>
                </p:oleObj>
              </mc:Choice>
              <mc:Fallback>
                <p:oleObj r:id="rId5" imgW="11961389" imgH="4127350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847725"/>
                        <a:ext cx="119634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363" y="4957763"/>
            <a:ext cx="11750675" cy="190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Слабый результат: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№33; №34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33. Характерные химические свойства неорганических веществ: простых веществ (металлов, переходных металлов, неметаллов), оксидов, оснований и амфотерных гидроксидов,  кислот, солей.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34. Характерные химические свойства предельных одноатомных и многоатомных спиртов, фенола, альдегидов, предельных карбоновых кислот, сложных эфиров.</a:t>
            </a:r>
          </a:p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763"/>
            <a:ext cx="12272963" cy="69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43" name="Диаграмма 6"/>
          <p:cNvGraphicFramePr>
            <a:graphicFrameLocks/>
          </p:cNvGraphicFramePr>
          <p:nvPr/>
        </p:nvGraphicFramePr>
        <p:xfrm>
          <a:off x="0" y="142875"/>
          <a:ext cx="12242800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r:id="rId5" imgW="12241829" imgH="6767146" progId="Excel.Chart.8">
                  <p:embed/>
                </p:oleObj>
              </mc:Choice>
              <mc:Fallback>
                <p:oleObj r:id="rId5" imgW="12241829" imgH="676714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75"/>
                        <a:ext cx="12242800" cy="676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03538" y="69850"/>
            <a:ext cx="6288087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Выполнение заданий части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III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ru-RU" sz="36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9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/>
          <p:cNvSpPr txBox="1">
            <a:spLocks noChangeArrowheads="1"/>
          </p:cNvSpPr>
          <p:nvPr/>
        </p:nvSpPr>
        <p:spPr bwMode="auto">
          <a:xfrm>
            <a:off x="-127000" y="-11113"/>
            <a:ext cx="6215063" cy="10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№36</a:t>
            </a:r>
          </a:p>
          <a:p>
            <a:pPr algn="ctr" eaLnBrk="1" hangingPunct="1"/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Реакции окислительно- восстановительные. Коррозия металлов и способы защиты от нее. </a:t>
            </a:r>
          </a:p>
        </p:txBody>
      </p:sp>
      <p:graphicFrame>
        <p:nvGraphicFramePr>
          <p:cNvPr id="88068" name="Диаграмма 3"/>
          <p:cNvGraphicFramePr>
            <a:graphicFrameLocks/>
          </p:cNvGraphicFramePr>
          <p:nvPr/>
        </p:nvGraphicFramePr>
        <p:xfrm>
          <a:off x="925513" y="976313"/>
          <a:ext cx="4208462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r:id="rId5" imgW="4206605" imgH="2194750" progId="Excel.Chart.8">
                  <p:embed/>
                </p:oleObj>
              </mc:Choice>
              <mc:Fallback>
                <p:oleObj r:id="rId5" imgW="4206605" imgH="219475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976313"/>
                        <a:ext cx="4208462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Прямоугольник 5"/>
          <p:cNvSpPr>
            <a:spLocks noChangeArrowheads="1"/>
          </p:cNvSpPr>
          <p:nvPr/>
        </p:nvSpPr>
        <p:spPr bwMode="auto">
          <a:xfrm>
            <a:off x="5854700" y="-46038"/>
            <a:ext cx="63373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Задание №37 </a:t>
            </a:r>
          </a:p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Реакции, подтверждающие взаимосвязь различных классов неорганических веществ.</a:t>
            </a:r>
          </a:p>
        </p:txBody>
      </p:sp>
      <p:graphicFrame>
        <p:nvGraphicFramePr>
          <p:cNvPr id="88070" name="Диаграмма 5"/>
          <p:cNvGraphicFramePr>
            <a:graphicFrameLocks/>
          </p:cNvGraphicFramePr>
          <p:nvPr/>
        </p:nvGraphicFramePr>
        <p:xfrm>
          <a:off x="7094538" y="854075"/>
          <a:ext cx="44577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r:id="rId8" imgW="4456562" imgH="2267909" progId="Excel.Chart.8">
                  <p:embed/>
                </p:oleObj>
              </mc:Choice>
              <mc:Fallback>
                <p:oleObj r:id="rId8" imgW="4456562" imgH="226790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854075"/>
                        <a:ext cx="44577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52388" y="2995613"/>
            <a:ext cx="3517901" cy="1401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 algn="ct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№38</a:t>
            </a:r>
          </a:p>
          <a:p>
            <a:pPr marL="176213" indent="9525" algn="ct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8016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Реакции, подтверждающие взаимосвязь органических соединений.</a:t>
            </a:r>
          </a:p>
        </p:txBody>
      </p:sp>
      <p:graphicFrame>
        <p:nvGraphicFramePr>
          <p:cNvPr id="88072" name="Диаграмма 3"/>
          <p:cNvGraphicFramePr>
            <a:graphicFrameLocks/>
          </p:cNvGraphicFramePr>
          <p:nvPr/>
        </p:nvGraphicFramePr>
        <p:xfrm>
          <a:off x="88900" y="4346575"/>
          <a:ext cx="350202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r:id="rId11" imgW="3505504" imgH="2645893" progId="Excel.Chart.8">
                  <p:embed/>
                </p:oleObj>
              </mc:Choice>
              <mc:Fallback>
                <p:oleObj r:id="rId11" imgW="3505504" imgH="264589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4346575"/>
                        <a:ext cx="350202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Прямоугольник 11"/>
          <p:cNvSpPr>
            <a:spLocks noChangeArrowheads="1"/>
          </p:cNvSpPr>
          <p:nvPr/>
        </p:nvSpPr>
        <p:spPr bwMode="auto">
          <a:xfrm>
            <a:off x="3667125" y="2978150"/>
            <a:ext cx="5156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Задание №39</a:t>
            </a:r>
            <a:endParaRPr lang="ru-RU" sz="28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Расчеты массы (объема, количества вещества)  продуктов реакции, если одно из веществ дано в избытке (имеет примеси), если одно из веществ дано в виде раствора с определенной массовой долей растворенного вещества. </a:t>
            </a:r>
          </a:p>
        </p:txBody>
      </p:sp>
      <p:graphicFrame>
        <p:nvGraphicFramePr>
          <p:cNvPr id="88074" name="Диаграмма 3"/>
          <p:cNvGraphicFramePr>
            <a:graphicFrameLocks/>
          </p:cNvGraphicFramePr>
          <p:nvPr/>
        </p:nvGraphicFramePr>
        <p:xfrm>
          <a:off x="3819525" y="3987800"/>
          <a:ext cx="4613275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r:id="rId14" imgW="4608975" imgH="3853006" progId="Excel.Chart.8">
                  <p:embed/>
                </p:oleObj>
              </mc:Choice>
              <mc:Fallback>
                <p:oleObj r:id="rId14" imgW="4608975" imgH="385300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987800"/>
                        <a:ext cx="4613275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Прямоугольник 14"/>
          <p:cNvSpPr>
            <a:spLocks noChangeArrowheads="1"/>
          </p:cNvSpPr>
          <p:nvPr/>
        </p:nvSpPr>
        <p:spPr bwMode="auto">
          <a:xfrm>
            <a:off x="8890000" y="2995613"/>
            <a:ext cx="3317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Задание №40 </a:t>
            </a:r>
          </a:p>
          <a:p>
            <a:pPr algn="ctr">
              <a:buFont typeface="Times New Roman" pitchFamily="18" charset="0"/>
              <a:buNone/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Нахождение молекулярной формулы вещества</a:t>
            </a:r>
            <a:endParaRPr lang="ru-RU" b="1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88076" name="Диаграмма 7"/>
          <p:cNvGraphicFramePr>
            <a:graphicFrameLocks/>
          </p:cNvGraphicFramePr>
          <p:nvPr/>
        </p:nvGraphicFramePr>
        <p:xfrm>
          <a:off x="8845550" y="3967163"/>
          <a:ext cx="35417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1" r:id="rId17" imgW="3542083" imgH="3036071" progId="Excel.Chart.8">
                  <p:embed/>
                </p:oleObj>
              </mc:Choice>
              <mc:Fallback>
                <p:oleObj r:id="rId17" imgW="3542083" imgH="3036071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50" y="3967163"/>
                        <a:ext cx="3541713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9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5075" y="169863"/>
            <a:ext cx="102028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Анализ диагностического ЕГЭ по биологии учителей Приволжского района г.Казани</a:t>
            </a: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32636" y="1124238"/>
          <a:ext cx="6104023" cy="349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047876" y="3096131"/>
          <a:ext cx="6144125" cy="360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763"/>
            <a:ext cx="12272963" cy="69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0" y="4763"/>
            <a:ext cx="12207875" cy="6904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Западающие задания по темам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В3.Метаболизм клетки. Энергетический обмен и фотосинтез. 46%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В4.Жизненный цикл клетки. Хромосомный набор клетки. Деление. 54%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В5.Организм. Онтогенез. 69%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В11.Основные отделы растений. Особенности строения и жизнедеятельности. 62%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В15.Человек. Органы, системы органов: пищеварения, дыхания,</a:t>
            </a:r>
            <a:br>
              <a:rPr lang="ru-RU" sz="2600" dirty="0" smtClean="0">
                <a:solidFill>
                  <a:srgbClr val="000066"/>
                </a:solidFill>
              </a:rPr>
            </a:br>
            <a:r>
              <a:rPr lang="ru-RU" sz="2600" dirty="0" smtClean="0">
                <a:solidFill>
                  <a:srgbClr val="000066"/>
                </a:solidFill>
              </a:rPr>
              <a:t>кровообращения, </a:t>
            </a:r>
            <a:r>
              <a:rPr lang="ru-RU" sz="2600" dirty="0" err="1" smtClean="0">
                <a:solidFill>
                  <a:srgbClr val="000066"/>
                </a:solidFill>
              </a:rPr>
              <a:t>лимфообращения</a:t>
            </a:r>
            <a:r>
              <a:rPr lang="ru-RU" sz="2600" dirty="0" smtClean="0">
                <a:solidFill>
                  <a:srgbClr val="000066"/>
                </a:solidFill>
              </a:rPr>
              <a:t>. 65%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000066"/>
                </a:solidFill>
              </a:rPr>
              <a:t>В19. Эволюция живой </a:t>
            </a:r>
            <a:r>
              <a:rPr lang="ru-RU" sz="2600" dirty="0" smtClean="0">
                <a:solidFill>
                  <a:srgbClr val="000066"/>
                </a:solidFill>
              </a:rPr>
              <a:t>природы. Эволюционная </a:t>
            </a:r>
            <a:r>
              <a:rPr lang="ru-RU" sz="2600" dirty="0">
                <a:solidFill>
                  <a:srgbClr val="000066"/>
                </a:solidFill>
              </a:rPr>
              <a:t>теория. Движущие силы эволюции. 62%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000066"/>
                </a:solidFill>
              </a:rPr>
              <a:t>В29. Сопоставление биологических объектов, процессов, </a:t>
            </a:r>
            <a:r>
              <a:rPr lang="ru-RU" sz="2600" dirty="0" smtClean="0">
                <a:solidFill>
                  <a:srgbClr val="000066"/>
                </a:solidFill>
              </a:rPr>
              <a:t>явлений, проявляющихся </a:t>
            </a:r>
            <a:r>
              <a:rPr lang="ru-RU" sz="2600" dirty="0">
                <a:solidFill>
                  <a:srgbClr val="000066"/>
                </a:solidFill>
              </a:rPr>
              <a:t>на клеточно-организменном уровне </a:t>
            </a:r>
            <a:r>
              <a:rPr lang="ru-RU" sz="2600" dirty="0" smtClean="0">
                <a:solidFill>
                  <a:srgbClr val="000066"/>
                </a:solidFill>
              </a:rPr>
              <a:t>организации жизни</a:t>
            </a:r>
            <a:r>
              <a:rPr lang="ru-RU" sz="2600" dirty="0">
                <a:solidFill>
                  <a:srgbClr val="000066"/>
                </a:solidFill>
              </a:rPr>
              <a:t>. 60%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000066"/>
                </a:solidFill>
              </a:rPr>
              <a:t>В31. Сопоставление особенностей </a:t>
            </a:r>
            <a:r>
              <a:rPr lang="ru-RU" sz="2600" dirty="0" smtClean="0">
                <a:solidFill>
                  <a:srgbClr val="000066"/>
                </a:solidFill>
              </a:rPr>
              <a:t>строения и </a:t>
            </a:r>
            <a:r>
              <a:rPr lang="ru-RU" sz="2600" dirty="0">
                <a:solidFill>
                  <a:srgbClr val="000066"/>
                </a:solidFill>
              </a:rPr>
              <a:t>функционирования организма человека. 50%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000066"/>
                </a:solidFill>
              </a:rPr>
              <a:t>В33. Установление последовательности биологических объектов, процессов, явлений.60% 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2729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4238" y="7938"/>
            <a:ext cx="7964487" cy="874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Задания письменной части (С)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36357" y="1618878"/>
          <a:ext cx="5879432" cy="450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одержимое 1"/>
          <p:cNvSpPr txBox="1">
            <a:spLocks/>
          </p:cNvSpPr>
          <p:nvPr/>
        </p:nvSpPr>
        <p:spPr>
          <a:xfrm>
            <a:off x="6216650" y="1231900"/>
            <a:ext cx="5751513" cy="5329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Западающие задания по темам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С1.Практикоориентированное задание  50%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С3. Задание на анализ биологической информации 54%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С6. Решение задач по цитологии на применение знаний в новой ситуации. 26%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9188" y="661988"/>
            <a:ext cx="10121900" cy="661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Сравнительный анализ результатов ЕГЭ 2016 учащихся и республиканского тестирования  учителей (от 03.11.2016)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1403350"/>
          <a:ext cx="10137775" cy="482441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895309"/>
                <a:gridCol w="1489547"/>
                <a:gridCol w="1555751"/>
                <a:gridCol w="1522649"/>
                <a:gridCol w="1721256"/>
                <a:gridCol w="953264"/>
              </a:tblGrid>
              <a:tr h="40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Результаты учащихся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Результаты учителей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Предмет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Вахитовский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Приволжский район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Вахитовский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Приволжский район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anchor="ctr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Обществознание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История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Биология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91445" marR="91445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Английский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91445" marR="91445" marT="0" marB="0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Информатика и ИКТ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91445" marR="91445" marT="0" marB="0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91445" marR="91445" marT="0" marB="0" horzOverflow="overflow"/>
                </a:tc>
              </a:tr>
              <a:tr h="385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91445" marR="9144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62,95</a:t>
                      </a:r>
                    </a:p>
                  </a:txBody>
                  <a:tcPr marL="91445" marR="91445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1147763" y="1343025"/>
            <a:ext cx="100790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Осуществление информационно </a:t>
            </a:r>
            <a:r>
              <a:rPr 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методической деятельности по предметным областям.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Изучение профессиональных потребностей учителей </a:t>
            </a:r>
            <a:r>
              <a:rPr 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предметников, планирование работы с учителями химии, английского языка, географии и информатики  с учетом низких результатов диагностического тестирования учителей. 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Выявление, обобщение  и распространение положительного педагогического опыта творчески работающих учителей. Творческая лаборатория учителя как резерв повышения эффективности урока.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Анализ, апробация  и внедрение нового методического образовательного процесса, внедрение новых форм, методов обучения. Повышение качества образовательного процесса через внедрение инновационных технологий.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Организация взаимодействия с другими учебными заведениями, с целью обмена опытом.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Сосредоточение основных усилий на создание научной базы знаний у учащихся выпускных классов для успешной сдачи  ЕГЭ и ОГЭ.</a:t>
            </a:r>
            <a:endParaRPr lang="ru-RU" b="1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9.Оказание информационно </a:t>
            </a:r>
            <a:r>
              <a:rPr 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методической помощи в повышении профессиональной компетентности учителей через систему научно </a:t>
            </a:r>
            <a:r>
              <a:rPr 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практических конференций, педагогических чтений, методических семинаров.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763" y="957263"/>
            <a:ext cx="9901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НАПРАВЛЕНИЯ РАБОТЫ МЕТОДИЧЕСКОЙ СЛУЖБЫ ПО ПОДГОТОВКЕ К ГИА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1206500" y="544513"/>
            <a:ext cx="9663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Семинары-совещания районных методических объединений по анализу результатов ГИА-2016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учителями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предметниками</a:t>
            </a:r>
            <a:endParaRPr lang="ru-RU" sz="240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973138" y="1771650"/>
            <a:ext cx="10260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результатов ГИА- 2016 по всем предметам  в сравнении с районом в разрезе школ по каждому заданию. Выявление западающих тем, названы причины  и намечены пути решения</a:t>
            </a:r>
            <a:endParaRPr lang="ru-RU" b="1" i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i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i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4212" name="Picture 4" descr="C:\Users\ИМЦ.2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632075"/>
            <a:ext cx="636111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1135063" y="2560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eaLnBrk="1" hangingPunct="1"/>
            <a:endParaRPr lang="ru-RU" b="1" i="1" u="sng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1695450" y="1547813"/>
            <a:ext cx="89392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провести с учащимися анализ допущенных в работе ошибок;</a:t>
            </a:r>
          </a:p>
          <a:p>
            <a:pPr algn="just" eaLnBrk="0" hangingPunct="0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8) пересмотреть систему индивидуальной  работы с учащимися, показавшими  низкие результаты;</a:t>
            </a:r>
          </a:p>
          <a:p>
            <a:pPr algn="just" eaLnBrk="0" hangingPunct="0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 усилить практическую направленность каждого урока, включив в его структуру повторение «западающих» тем, решение заданий повышенной трудности;</a:t>
            </a:r>
          </a:p>
          <a:p>
            <a:pPr algn="just" eaLnBrk="0" hangingPunct="0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 использовать парную, групповую формы работы на основе дифференцированного подхода;</a:t>
            </a:r>
          </a:p>
          <a:p>
            <a:pPr algn="just" eaLnBrk="0" hangingPunct="0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10) организовать психологическую помощь учащимся на заключительном этапе подготовки к ЕГЭ с целью снижения уровня тревожности, повышения самооценки.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7617" y="856598"/>
            <a:ext cx="3321571" cy="12631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СЕКТОР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5237" y="3290296"/>
            <a:ext cx="1738067" cy="786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</a:t>
            </a: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РМО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33351" y="1785938"/>
            <a:ext cx="3524249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ЗАМЕСТИТЕЛИ РУКОВОДИТЕЛЕЙ </a:t>
            </a:r>
          </a:p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учебной работе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2431" y="3290297"/>
            <a:ext cx="1680135" cy="7864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Учителя-предметники района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5400" y="3317431"/>
            <a:ext cx="2000251" cy="7748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Учителя-предметники ОО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66913" y="3261355"/>
            <a:ext cx="2286000" cy="8153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0589" y="1778695"/>
            <a:ext cx="3048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</a:t>
            </a:r>
          </a:p>
          <a:p>
            <a:pPr algn="ctr">
              <a:defRPr/>
            </a:pPr>
            <a:r>
              <a:rPr lang="ru-RU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РМО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270000" y="2779713"/>
            <a:ext cx="5461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820988" y="2787650"/>
            <a:ext cx="517525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450263" y="2738438"/>
            <a:ext cx="609600" cy="554037"/>
          </a:xfrm>
          <a:prstGeom prst="downArrow">
            <a:avLst>
              <a:gd name="adj1" fmla="val 50000"/>
              <a:gd name="adj2" fmla="val 52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0539413" y="2738438"/>
            <a:ext cx="644525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546975" y="4094163"/>
            <a:ext cx="644525" cy="255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>
          <a:xfrm rot="16200000">
            <a:off x="2200275" y="3490913"/>
            <a:ext cx="306387" cy="4016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54569" y="4383892"/>
            <a:ext cx="7008535" cy="2024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defTabSz="898525">
              <a:buFont typeface="Wingdings" pitchFamily="2" charset="2"/>
              <a:buChar char="ü"/>
              <a:defRPr/>
            </a:pPr>
            <a:endParaRPr lang="ru-RU" sz="1700" b="1" dirty="0">
              <a:solidFill>
                <a:srgbClr val="0A27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defTabSz="898525">
              <a:buFont typeface="Wingdings" pitchFamily="2" charset="2"/>
              <a:buChar char="ü"/>
              <a:defRPr/>
            </a:pPr>
            <a:endParaRPr lang="ru-RU" sz="1700" b="1" dirty="0">
              <a:solidFill>
                <a:srgbClr val="0A27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Мониторинговые исследования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 качества знаний учащихся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 уровня компетентности учителей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Кураторство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</a:t>
            </a:r>
          </a:p>
          <a:p>
            <a:pPr marL="533400" defTabSz="898525">
              <a:buFont typeface="Wingdings" pitchFamily="2" charset="2"/>
              <a:buChar char="ü"/>
              <a:defRPr/>
            </a:pPr>
            <a:endParaRPr lang="ru-RU" sz="1700" b="1" dirty="0">
              <a:solidFill>
                <a:srgbClr val="0A27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268663" y="4098925"/>
            <a:ext cx="647700" cy="26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2938" y="333375"/>
            <a:ext cx="105203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D22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Схема взаимодействия участников образовательного процесса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33831" y="3292867"/>
            <a:ext cx="1574575" cy="8013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A2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группы</a:t>
            </a:r>
          </a:p>
        </p:txBody>
      </p:sp>
      <p:sp>
        <p:nvSpPr>
          <p:cNvPr id="39" name="Стрелка вниз 38"/>
          <p:cNvSpPr/>
          <p:nvPr/>
        </p:nvSpPr>
        <p:spPr>
          <a:xfrm rot="18821664">
            <a:off x="4168775" y="2584451"/>
            <a:ext cx="528637" cy="81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5313363" y="4119563"/>
            <a:ext cx="6477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6435725" y="2159000"/>
            <a:ext cx="379413" cy="2225675"/>
          </a:xfrm>
          <a:prstGeom prst="downArrow">
            <a:avLst>
              <a:gd name="adj1" fmla="val 57590"/>
              <a:gd name="adj2" fmla="val 62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Двойная стрелка вверх/вниз 43"/>
          <p:cNvSpPr/>
          <p:nvPr/>
        </p:nvSpPr>
        <p:spPr>
          <a:xfrm rot="16200000">
            <a:off x="4279900" y="3505200"/>
            <a:ext cx="306388" cy="4016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Двойная стрелка вверх/вниз 45"/>
          <p:cNvSpPr/>
          <p:nvPr/>
        </p:nvSpPr>
        <p:spPr>
          <a:xfrm rot="16200000">
            <a:off x="9413081" y="3445669"/>
            <a:ext cx="306388" cy="400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Стрелка углом вверх 46"/>
          <p:cNvSpPr/>
          <p:nvPr/>
        </p:nvSpPr>
        <p:spPr>
          <a:xfrm rot="10800000">
            <a:off x="2354263" y="1233488"/>
            <a:ext cx="2216150" cy="485775"/>
          </a:xfrm>
          <a:prstGeom prst="bentUpArrow">
            <a:avLst>
              <a:gd name="adj1" fmla="val 39404"/>
              <a:gd name="adj2" fmla="val 45057"/>
              <a:gd name="adj3" fmla="val 28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углом вверх 48"/>
          <p:cNvSpPr/>
          <p:nvPr/>
        </p:nvSpPr>
        <p:spPr>
          <a:xfrm rot="10800000" flipH="1">
            <a:off x="7880350" y="1289050"/>
            <a:ext cx="2422525" cy="496888"/>
          </a:xfrm>
          <a:prstGeom prst="bentUpArrow">
            <a:avLst>
              <a:gd name="adj1" fmla="val 41410"/>
              <a:gd name="adj2" fmla="val 42707"/>
              <a:gd name="adj3" fmla="val 28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8821664">
            <a:off x="2096294" y="4085431"/>
            <a:ext cx="514350" cy="5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63" y="195263"/>
            <a:ext cx="11522075" cy="2084387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Успеваемость и качество </a:t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образовательных учреждениях </a:t>
            </a:r>
            <a:b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Приволжского и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Вахитовского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районов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(анализ в сравнении 2015/2016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гг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62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1963" y="5157788"/>
            <a:ext cx="3840162" cy="4810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328863"/>
            <a:ext cx="6851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7267575" y="5965825"/>
            <a:ext cx="456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ndara" pitchFamily="34" charset="0"/>
              </a:rPr>
              <a:t>УМС ИМО по Приволжскому и Вахитовскому районам г.Казани,  2016 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8"/>
          <p:cNvSpPr>
            <a:spLocks noGrp="1"/>
          </p:cNvSpPr>
          <p:nvPr>
            <p:ph idx="1"/>
          </p:nvPr>
        </p:nvSpPr>
        <p:spPr>
          <a:xfrm>
            <a:off x="1008063" y="1684338"/>
            <a:ext cx="10128250" cy="64770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smtClean="0">
                <a:solidFill>
                  <a:srgbClr val="C00000"/>
                </a:solidFill>
              </a:rPr>
              <a:t>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8" y="298450"/>
            <a:ext cx="11669712" cy="1401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анализ результатов общеобразовательных организаций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Приволжского района</a:t>
            </a:r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46313"/>
            <a:ext cx="1249045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ъект 1"/>
          <p:cNvSpPr>
            <a:spLocks noGrp="1"/>
          </p:cNvSpPr>
          <p:nvPr>
            <p:ph idx="1"/>
          </p:nvPr>
        </p:nvSpPr>
        <p:spPr>
          <a:xfrm>
            <a:off x="142875" y="2205038"/>
            <a:ext cx="13057188" cy="5040312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692150"/>
            <a:ext cx="9696450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показатели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и успеваемости 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5-х классах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Приволжского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(выше среднего показателя по району)</a:t>
            </a:r>
            <a:endParaRPr lang="ru-RU" sz="2000" b="1" dirty="0">
              <a:solidFill>
                <a:srgbClr val="660033"/>
              </a:solidFill>
            </a:endParaRPr>
          </a:p>
        </p:txBody>
      </p:sp>
      <p:pic>
        <p:nvPicPr>
          <p:cNvPr id="9830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82800"/>
            <a:ext cx="11477625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2351088"/>
            <a:ext cx="11569700" cy="450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476250"/>
            <a:ext cx="10972800" cy="1252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Низкие показатели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и успеваемости 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5-х классах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Приволжского района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(ниже среднего показателя по району)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8" y="2230438"/>
            <a:ext cx="12449175" cy="473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620713"/>
            <a:ext cx="109728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анализ результатов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организаций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Вахитовского</a:t>
            </a: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275" y="1879600"/>
            <a:ext cx="10388600" cy="5103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показатели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и успеваемости 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10-х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  <a:r>
              <a:rPr lang="ru-RU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Вахитовского</a:t>
            </a: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660033"/>
                </a:solidFill>
              </a:rPr>
              <a:t>(выше среднего показателя по району)</a:t>
            </a:r>
            <a:endParaRPr lang="ru-RU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700" y="1765300"/>
            <a:ext cx="10747375" cy="509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Низкие показатели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и успеваемости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10-х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  <a:r>
              <a:rPr lang="ru-RU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Вахитовского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b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0099"/>
                </a:solidFill>
              </a:rPr>
              <a:t>(ниже среднего показателя по району)</a:t>
            </a:r>
            <a:endParaRPr lang="ru-RU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1008063" y="1700213"/>
            <a:ext cx="10363200" cy="13954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</a:rPr>
              <a:t>Качество успеваемости по итогам муниципальных контрольных работ</a:t>
            </a:r>
          </a:p>
        </p:txBody>
      </p:sp>
      <p:sp>
        <p:nvSpPr>
          <p:cNvPr id="10342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068638"/>
            <a:ext cx="12192000" cy="2881312"/>
          </a:xfrm>
        </p:spPr>
        <p:txBody>
          <a:bodyPr/>
          <a:lstStyle/>
          <a:p>
            <a:pPr eaLnBrk="1" hangingPunct="1"/>
            <a:endParaRPr lang="ru-RU" b="1" i="1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/>
            <a:r>
              <a:rPr lang="ru-RU" sz="4000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6,7,8,9 </a:t>
            </a:r>
            <a:r>
              <a:rPr lang="ru-RU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классов </a:t>
            </a:r>
            <a:r>
              <a:rPr lang="ru-RU" sz="2400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общеобразовательных организаций Вахитовского и Приволжского районов г.Казани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за I-е полугодие </a:t>
            </a:r>
            <a:r>
              <a:rPr lang="ru-RU" sz="3600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2016-2017</a:t>
            </a:r>
            <a:r>
              <a:rPr lang="ru-RU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0099"/>
                </a:solidFill>
                <a:latin typeface="Constantia" pitchFamily="18" charset="0"/>
                <a:ea typeface="Batang" pitchFamily="18" charset="-127"/>
                <a:cs typeface="Times New Roman" pitchFamily="18" charset="0"/>
              </a:rPr>
              <a:t>учебного года </a:t>
            </a:r>
          </a:p>
        </p:txBody>
      </p:sp>
      <p:pic>
        <p:nvPicPr>
          <p:cNvPr id="103428" name="Picture 4" descr="C:\Users\User\Desktop\te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9669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008063" y="620713"/>
            <a:ext cx="10574337" cy="431800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Показатели качества успеваемости 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по итогам муниципальных контрольных работ 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за 1-е полугодие 2016-2017 учебного года по Приволжскому району </a:t>
            </a:r>
            <a: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mtClean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963" y="908050"/>
          <a:ext cx="11617325" cy="5483225"/>
        </p:xfrm>
        <a:graphic>
          <a:graphicData uri="http://schemas.openxmlformats.org/drawingml/2006/table">
            <a:tbl>
              <a:tblPr/>
              <a:tblGrid>
                <a:gridCol w="1659620"/>
                <a:gridCol w="780997"/>
                <a:gridCol w="391781"/>
                <a:gridCol w="719339"/>
                <a:gridCol w="611437"/>
                <a:gridCol w="522808"/>
                <a:gridCol w="3640368"/>
                <a:gridCol w="3290975"/>
              </a:tblGrid>
              <a:tr h="136273">
                <a:tc gridSpan="8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176" marR="7176" marT="5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29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Предмет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8AF2"/>
                          </a:solidFill>
                          <a:effectLst/>
                          <a:latin typeface="Times New Roman"/>
                        </a:rPr>
                        <a:t>средний показатель качества, %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ниже среднего показателя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выше среднего показателя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городу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70,38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68,25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№№21, 40, СОШ №№10, 24, 35, 48, 68,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Гим№№6, 16, 18, 19, 52, 139, лиц№83, 78,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82, 17, 42, 73, 88, 97, 100, 114, 136, 150, 173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 95, 69, 127, 129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63,37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61,00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№№16, 52, СОШ№№10, 35, 48, 68,95, 17,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Гим№№6, 18, 19, 21, 40, 139, лиц№83, 78,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82, 42, 73, 88, 97, 100, 127, 129, 150, 173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СОШ№№24,42, 136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58,29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Гим№№18, 40, СОШ №№35, 48, 68, 82, 95,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№№6, 16, 19, 139, лиц№83, 78,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69, 73, 88, 97, 100, 47, 127, 129, 136, 150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СОШ№№10, 17, 42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59,72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57,28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Гим№№16, 21, СОШ№№10, 48, 95, 17, 69,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№№6, 18, 19, 40, 52, 139, лиц№№83,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лиц№78, 73, 88, 97, 100, 129, 136, 150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 24, 35, 68, 82, 42, 127, 173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67,31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69,3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Гим№№6, 19, 40, СОШ №№10, 48, 82, 17,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№№16, 18, 21, 52, 139, лиц№83,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69, 73, 88, 97, 100, 114, 129, 173, 136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СОШ№№24, 35, 68, 42, 127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70,31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68,71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№№6, 16, 19, СОШ №№24, 48, 12, 17, 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69,</a:t>
                      </a:r>
                      <a:r>
                        <a:rPr lang="ru-RU" sz="1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лиц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№78, 88, 97, 100, 114,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129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136, 150,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№№18, 21, 40, 52, 139, лиц№83,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5382" marR="5382" marT="5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СОШ№№10, 68, 95, 42, 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59,67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60,96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№№18, 21, 52, лиц№№83, 78, СОШ №№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10,</a:t>
                      </a:r>
                      <a:r>
                        <a:rPr lang="ru-RU" sz="1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95, 69, 73, 88, 97,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114, 127, 136, 150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№№6, 16, 19, 40, 139, СОШ№№24,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5382" marR="5382" marT="5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35, 68, 82, 17, 42, 129, 173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53,16</a:t>
                      </a:r>
                      <a:endParaRPr lang="ru-RU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58,71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№№6, 16, 19, 21, СОШ №№35, 48, 69, 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78, 88, 97, 100, 114, 127, 129, 136, 150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№№40, 52, 139, лиц№83, СОШ№№ 10,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5382" marR="5382" marT="5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24, 68, 82, 95, 17, 42, 73, 173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55,59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56,60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Гим№№16, 18, 19, 21, 40, СОШ №№10, 82,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№№6, 52, 139, лиц№83, СОШ№№24,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17, 42, 69, 73, лиц№78, 88, 97, 127, 129, 150,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48, 68, 95, 100, 114, 136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70,64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70,81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Гим№№16, 21, 52, СОШ№№24, 48, 95, 17, 42,  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Гим№№6, 18, 19, 40, 139, лиц№83,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8AF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8AF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76" marR="7176" marT="53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69, 73, 97, 100, 114, 127, 129, 136, 150, 173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СОШ№№10, 35, 82, 78, 88</a:t>
                      </a:r>
                    </a:p>
                  </a:txBody>
                  <a:tcPr marL="7176" marR="7176" marT="53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615" name="Объект 3"/>
          <p:cNvSpPr>
            <a:spLocks noGrp="1"/>
          </p:cNvSpPr>
          <p:nvPr>
            <p:ph idx="1"/>
          </p:nvPr>
        </p:nvSpPr>
        <p:spPr>
          <a:xfrm flipV="1">
            <a:off x="623888" y="0"/>
            <a:ext cx="11055350" cy="4603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633413" y="1209675"/>
          <a:ext cx="11168062" cy="5510213"/>
        </p:xfrm>
        <a:graphic>
          <a:graphicData uri="http://schemas.openxmlformats.org/drawingml/2006/table">
            <a:tbl>
              <a:tblPr/>
              <a:tblGrid>
                <a:gridCol w="1553693"/>
                <a:gridCol w="873954"/>
                <a:gridCol w="1068166"/>
                <a:gridCol w="1068166"/>
                <a:gridCol w="3400134"/>
                <a:gridCol w="3203950"/>
              </a:tblGrid>
              <a:tr h="158583">
                <a:tc gridSpan="6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Предмет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8AF2"/>
                          </a:solidFill>
                          <a:effectLst/>
                          <a:latin typeface="Times New Roman"/>
                        </a:rPr>
                        <a:t>средний показатель качества, %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ниже среднего показателя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выше среднего показателя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городу</a:t>
                      </a:r>
                    </a:p>
                  </a:txBody>
                  <a:tcPr marL="8272" marR="8272" marT="6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 району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1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58,9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68,25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27, 28, СОШ №№13, 14, 41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№96, Лиц №№5, 116,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№№1, 12, 18, 39, 51, 80, 98,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58,5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61,00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27, 28, Лиц №116,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№№13, 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39, 41, 51, 80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№№3, 96, Лиц №№5, 131,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 1, 12, 18, 98,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58,7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55,93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27, 28, СОШ №№13, 41, 98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№96, Лиц №№116, 131,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№№1, 12, 14, 18, 39, 51, 80,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b="1" i="0" u="none" strike="noStrike" dirty="0" smtClean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61,1</a:t>
                      </a:r>
                      <a:endParaRPr lang="ru-RU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27, 28, Лиц №№5, 116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СОШ №№1, 12, 13, 14, 39, 41, 80, 98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№96, Лиц №131,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№№18, 51,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1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400" b="1" i="1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73,6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69,3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Лиц №№5, 131,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№№1, 14, 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39, 41, 51, 98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№№27, 28, 96, Лиц №116,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№№12, 13, 80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400" b="1" i="1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70,6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68,71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27, Лиц №№116, 131,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 1, 12, 14, 51, 80, 98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№№28, 96, Лиц №5</a:t>
                      </a:r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№№13, </a:t>
                      </a:r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, 39, 41,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65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60,96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№№3, 27, 28, СОШ №№12, 13, 14,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, 41, 51, 80, 98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№№1, 96, Лиц №№5, 116, 131,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№№1, 39,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64,7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58,71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3, 27, 28, СОШ №№51, 98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№№96, Лиц №№5, 116, 131, СОШ №№1, 12, 13, 14, 18, 39, 41, 80,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58,5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№№1, 27, 28, 96, СОШ №№1, 12, 13, 14, 39, 41, 51, 80, 98 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№3, Лиц №№5, 116, 131,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№№18,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70,1</a:t>
                      </a:r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70,81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272" marR="8272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№№3, 27, 28, 96, Лиц №№5, 131, </a:t>
                      </a:r>
                      <a:endParaRPr lang="ru-RU" sz="1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№№1, 12, 13, 41, 80, 98 </a:t>
                      </a: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Гим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 №№1, Лиц №116, </a:t>
                      </a:r>
                      <a:endParaRPr lang="ru-RU" sz="1000" b="1" i="0" u="none" strike="noStrike" dirty="0" smtClean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СОШ </a:t>
                      </a:r>
                      <a:r>
                        <a:rPr lang="ru-RU" sz="1000" b="1" i="0" u="none" strike="noStrike" dirty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№№14, 18, 51, </a:t>
                      </a:r>
                      <a:r>
                        <a:rPr lang="ru-RU" sz="1000" b="1" i="0" u="none" strike="noStrike" dirty="0" err="1" smtClean="0">
                          <a:solidFill>
                            <a:srgbClr val="AC1496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endParaRPr lang="ru-RU" sz="1000" b="1" i="0" u="none" strike="noStrike" dirty="0">
                        <a:solidFill>
                          <a:srgbClr val="AC1496"/>
                        </a:solidFill>
                        <a:effectLst/>
                        <a:latin typeface="Times New Roman"/>
                      </a:endParaRPr>
                    </a:p>
                  </a:txBody>
                  <a:tcPr marL="8272" marR="8272" marT="6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565" name="Заголовок 1"/>
          <p:cNvSpPr>
            <a:spLocks noGrp="1"/>
          </p:cNvSpPr>
          <p:nvPr>
            <p:ph type="title"/>
          </p:nvPr>
        </p:nvSpPr>
        <p:spPr>
          <a:xfrm>
            <a:off x="1008063" y="620713"/>
            <a:ext cx="10574337" cy="431800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Показатели качества успеваемости 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по итогам муниципальных контрольных работ 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  <a:t>за 1-е полугодие 2016-2017 учебного года по Вахитовскому району </a:t>
            </a:r>
            <a:br>
              <a:rPr lang="ru-RU" sz="16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16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563" y="255588"/>
            <a:ext cx="11925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820000"/>
              </a:solidFill>
              <a:latin typeface="Cambria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D22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Диагностическое тестирование  учителей базовых школ</a:t>
            </a:r>
          </a:p>
        </p:txBody>
      </p:sp>
      <p:sp>
        <p:nvSpPr>
          <p:cNvPr id="78852" name="Прямоугольник 2"/>
          <p:cNvSpPr>
            <a:spLocks noChangeArrowheads="1"/>
          </p:cNvSpPr>
          <p:nvPr/>
        </p:nvSpPr>
        <p:spPr bwMode="auto">
          <a:xfrm>
            <a:off x="1255713" y="1273175"/>
            <a:ext cx="1857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3500" b="1">
              <a:solidFill>
                <a:srgbClr val="61AF25"/>
              </a:solidFill>
              <a:latin typeface="Cambria" pitchFamily="18" charset="0"/>
            </a:endParaRPr>
          </a:p>
        </p:txBody>
      </p:sp>
      <p:sp>
        <p:nvSpPr>
          <p:cNvPr id="78853" name="Прямоугольник 7"/>
          <p:cNvSpPr>
            <a:spLocks noChangeArrowheads="1"/>
          </p:cNvSpPr>
          <p:nvPr/>
        </p:nvSpPr>
        <p:spPr bwMode="auto">
          <a:xfrm>
            <a:off x="5199063" y="1274763"/>
            <a:ext cx="18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3200" b="1">
              <a:solidFill>
                <a:srgbClr val="FFC000"/>
              </a:solidFill>
              <a:latin typeface="Cambr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272213" y="1430338"/>
          <a:ext cx="4700588" cy="6135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0294"/>
                <a:gridCol w="2350294"/>
              </a:tblGrid>
              <a:tr h="47602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600" b="1" i="0" u="sng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Задача:</a:t>
                      </a:r>
                    </a:p>
                    <a:p>
                      <a:pPr algn="ctr" fontAlgn="b"/>
                      <a:endParaRPr lang="ru-RU" sz="2600" b="1" i="0" u="sng" strike="noStrik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 fontAlgn="b"/>
                      <a:r>
                        <a:rPr lang="ru-RU" sz="2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Стимулирование целенаправленного,</a:t>
                      </a:r>
                      <a:r>
                        <a:rPr lang="ru-RU" sz="2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 непрерывного  повышения уровня квалификации педагогических работников, их методологической культуры, личностного профессионального роста</a:t>
                      </a:r>
                      <a:endParaRPr lang="ru-RU" sz="2600" b="1" i="0" u="none" strike="noStrike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847" marR="4847" marT="484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6" marR="4846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  <a:tr h="22924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7" marR="4847" marT="4846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79488" y="1589088"/>
          <a:ext cx="3502025" cy="6659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2025"/>
              </a:tblGrid>
              <a:tr h="39717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sng" strike="noStrike" dirty="0" smtClean="0">
                          <a:solidFill>
                            <a:srgbClr val="8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Цель:</a:t>
                      </a:r>
                    </a:p>
                    <a:p>
                      <a:pPr algn="ctr" fontAlgn="b"/>
                      <a:endParaRPr lang="ru-RU" sz="2600" b="1" i="0" u="sng" strike="noStrike" dirty="0" smtClean="0">
                        <a:solidFill>
                          <a:srgbClr val="8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 fontAlgn="b"/>
                      <a:r>
                        <a:rPr lang="ru-RU" sz="2600" b="1" i="0" u="none" strike="noStrike" dirty="0" smtClean="0">
                          <a:solidFill>
                            <a:srgbClr val="820000"/>
                          </a:solidFill>
                          <a:effectLst/>
                          <a:latin typeface="Georgia" pitchFamily="18" charset="0"/>
                        </a:rPr>
                        <a:t>Повышение</a:t>
                      </a:r>
                      <a:r>
                        <a:rPr lang="ru-RU" sz="2600" b="1" i="0" u="none" strike="noStrike" baseline="0" dirty="0" smtClean="0">
                          <a:solidFill>
                            <a:srgbClr val="820000"/>
                          </a:solidFill>
                          <a:effectLst/>
                          <a:latin typeface="Georgia" pitchFamily="18" charset="0"/>
                        </a:rPr>
                        <a:t> качества образования, которое напрямую зависит от уровня профессиональной компетентности педагогов</a:t>
                      </a:r>
                      <a:endParaRPr lang="ru-RU" sz="2600" b="1" i="0" u="none" strike="noStrike" dirty="0">
                        <a:solidFill>
                          <a:srgbClr val="82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2" marR="9522" marT="9524" marB="0" anchor="b"/>
                </a:tc>
              </a:tr>
              <a:tr h="537556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2" marR="9522" marT="9524" marB="0" anchor="b"/>
                </a:tc>
              </a:tr>
              <a:tr h="537556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2" marR="9522" marT="9524" marB="0" anchor="b"/>
                </a:tc>
              </a:tr>
              <a:tr h="53755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2" marR="9522" marT="9524" marB="0" anchor="b"/>
                </a:tc>
              </a:tr>
              <a:tr h="53755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2" marR="9522" marT="9524" marB="0" anchor="b"/>
                </a:tc>
              </a:tr>
              <a:tr h="53755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2" marR="9522" marT="9524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561638" y="1566863"/>
          <a:ext cx="53975" cy="39973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975"/>
              </a:tblGrid>
              <a:tr h="399733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  <a:tr h="39973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15" marR="971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/>
          <a:lstStyle/>
          <a:p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Предметы с низкими показателями качества успеваемости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в сравнении с общегородскими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99"/>
                </a:solidFill>
                <a:latin typeface="Times New Roman" pitchFamily="18" charset="0"/>
              </a:rPr>
              <a:t>(по итогам муниципальных контрольных работ за 1-е полугодие 2016-2017 учебного года)</a:t>
            </a:r>
            <a:endParaRPr lang="ru-RU" sz="1800" smtClean="0">
              <a:solidFill>
                <a:srgbClr val="000099"/>
              </a:solidFill>
            </a:endParaRPr>
          </a:p>
        </p:txBody>
      </p:sp>
      <p:sp>
        <p:nvSpPr>
          <p:cNvPr id="106499" name="Объект 2"/>
          <p:cNvSpPr>
            <a:spLocks noGrp="1"/>
          </p:cNvSpPr>
          <p:nvPr>
            <p:ph idx="1"/>
          </p:nvPr>
        </p:nvSpPr>
        <p:spPr>
          <a:xfrm>
            <a:off x="1487488" y="2205038"/>
            <a:ext cx="9504362" cy="25193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77925" y="2116138"/>
          <a:ext cx="10082213" cy="34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677"/>
                <a:gridCol w="5665536"/>
              </a:tblGrid>
              <a:tr h="4497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6" marR="121926" marT="45712" marB="45712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6" marR="121926" marT="45712" marB="45712">
                    <a:solidFill>
                      <a:srgbClr val="000099"/>
                    </a:solidFill>
                  </a:tcPr>
                </a:tc>
              </a:tr>
              <a:tr h="1494561">
                <a:tc>
                  <a:txBody>
                    <a:bodyPr/>
                    <a:lstStyle/>
                    <a:p>
                      <a:endParaRPr lang="ru-RU" sz="2800" b="0" i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b="0" i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r>
                        <a:rPr lang="ru-RU" sz="2800" b="0" i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2800" b="0" i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6" marR="121926" marT="45712" marB="45712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(6,7 классы),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(9 класс)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6" marR="121926" marT="45712" marB="45712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41798">
                <a:tc>
                  <a:txBody>
                    <a:bodyPr/>
                    <a:lstStyle/>
                    <a:p>
                      <a:endParaRPr lang="ru-RU" sz="2800" b="0" i="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b="0" i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Приволжский район</a:t>
                      </a:r>
                      <a:endParaRPr lang="ru-RU" sz="2800" b="0" i="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6" marR="121926" marT="45712" marB="45712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 класс),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(9 класс)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6" marR="121926" marT="45712" marB="45712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88913"/>
            <a:ext cx="11233150" cy="6858000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По итогам муниципальных контрольных работ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-е полугодие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учебного года рекомендуется: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провести детальный анализ качества знаний и уровня успеваемости учащихся по результатам муниципальных контрольных работ;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2. общеобразовательным организациям с низкими результатами качества знаний и успеваемости учащихся провести дополнительную работу над ошибками; </a:t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общеобразовательным организациям с низкими результатами качества знаний и успеваемости учащихся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 «дорожную карту» по коррекции  знаний по основным предметам;</a:t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4.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провести с учащимися анализ допущенных в работе ошибок;</a:t>
            </a:r>
            <a:b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5.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пересмотреть систему индивидуальной  работы с учащимися, показавшими  низкие результаты;</a:t>
            </a:r>
            <a:b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6.усилить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практическую направленность каждого урока, включив в его структуру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повторение;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Учебно-методический сектор ИМО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Вахитовскому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Приволжскому районам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1988" y="4581525"/>
            <a:ext cx="2447925" cy="194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4650" y="158750"/>
            <a:ext cx="11487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  по тестированию учителей (проведённому МО и Н РТ)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3 ноября 2016 года по Вахитовскому и Приволжскому районам г.Казани</a:t>
            </a:r>
            <a:endParaRPr lang="ru-RU" sz="22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4650" y="1100138"/>
          <a:ext cx="11577638" cy="5456242"/>
        </p:xfrm>
        <a:graphic>
          <a:graphicData uri="http://schemas.openxmlformats.org/drawingml/2006/table">
            <a:tbl>
              <a:tblPr/>
              <a:tblGrid>
                <a:gridCol w="2303463"/>
                <a:gridCol w="1295400"/>
                <a:gridCol w="1800225"/>
                <a:gridCol w="1160462"/>
                <a:gridCol w="1790700"/>
                <a:gridCol w="2051050"/>
                <a:gridCol w="1176338"/>
              </a:tblGrid>
              <a:tr h="438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отсут.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отсут.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DF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начальн.школа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65088"/>
            <a:ext cx="123063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Прямоугольник 1"/>
          <p:cNvSpPr>
            <a:spLocks noChangeArrowheads="1"/>
          </p:cNvSpPr>
          <p:nvPr/>
        </p:nvSpPr>
        <p:spPr bwMode="auto">
          <a:xfrm>
            <a:off x="112713" y="-20638"/>
            <a:ext cx="1200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E05BB"/>
                </a:solidFill>
                <a:latin typeface="Georgia" pitchFamily="18" charset="0"/>
              </a:rPr>
              <a:t>Информация о результатах  тестирования учителей – предметников </a:t>
            </a:r>
          </a:p>
          <a:p>
            <a:pPr algn="ctr"/>
            <a:r>
              <a:rPr lang="ru-RU" sz="2200" b="1">
                <a:solidFill>
                  <a:srgbClr val="0E05BB"/>
                </a:solidFill>
                <a:latin typeface="Georgia" pitchFamily="18" charset="0"/>
              </a:rPr>
              <a:t> Вахитовского района по данным на 3 ноября 2016 года</a:t>
            </a:r>
            <a:endParaRPr lang="ru-RU" sz="2200">
              <a:solidFill>
                <a:srgbClr val="0E05BB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5450" y="914400"/>
          <a:ext cx="11372850" cy="5708654"/>
        </p:xfrm>
        <a:graphic>
          <a:graphicData uri="http://schemas.openxmlformats.org/drawingml/2006/table">
            <a:tbl>
              <a:tblPr/>
              <a:tblGrid>
                <a:gridCol w="2116138"/>
                <a:gridCol w="712787"/>
                <a:gridCol w="700088"/>
                <a:gridCol w="763587"/>
                <a:gridCol w="652463"/>
                <a:gridCol w="747712"/>
                <a:gridCol w="917575"/>
                <a:gridCol w="976313"/>
                <a:gridCol w="908050"/>
                <a:gridCol w="731837"/>
                <a:gridCol w="1042988"/>
                <a:gridCol w="1103312"/>
              </a:tblGrid>
              <a:tr h="322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80-90 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50-79 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Менее 49 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району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41,7%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1/33б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51,59(80)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французский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нач.классы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1982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E05BB"/>
                </a:solidFill>
                <a:latin typeface="Georgia" pitchFamily="18" charset="0"/>
                <a:cs typeface="Times New Roman" pitchFamily="18" charset="0"/>
              </a:rPr>
              <a:t>Информация о результатах тестирования учителей – предметников </a:t>
            </a:r>
          </a:p>
          <a:p>
            <a:pPr algn="ctr"/>
            <a:r>
              <a:rPr lang="ru-RU" sz="2200" b="1">
                <a:solidFill>
                  <a:srgbClr val="0E05BB"/>
                </a:solidFill>
                <a:latin typeface="Georgia" pitchFamily="18" charset="0"/>
                <a:cs typeface="Times New Roman" pitchFamily="18" charset="0"/>
              </a:rPr>
              <a:t>Приволжского района по данным на 3 ноября 2016 года</a:t>
            </a:r>
            <a:endParaRPr lang="ru-RU" sz="2200">
              <a:solidFill>
                <a:srgbClr val="0E05BB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8913" y="941388"/>
          <a:ext cx="11866562" cy="5761035"/>
        </p:xfrm>
        <a:graphic>
          <a:graphicData uri="http://schemas.openxmlformats.org/drawingml/2006/table">
            <a:tbl>
              <a:tblPr/>
              <a:tblGrid>
                <a:gridCol w="2062162"/>
                <a:gridCol w="784225"/>
                <a:gridCol w="596900"/>
                <a:gridCol w="627063"/>
                <a:gridCol w="957262"/>
                <a:gridCol w="942975"/>
                <a:gridCol w="1035050"/>
                <a:gridCol w="927100"/>
                <a:gridCol w="941388"/>
                <a:gridCol w="957262"/>
                <a:gridCol w="1004888"/>
                <a:gridCol w="1030287"/>
              </a:tblGrid>
              <a:tr h="274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80-90 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50-79 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Менее 49 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району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36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6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9,09%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9,09%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2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2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58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54,58 (80)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9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56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нач.классы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ср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43,4%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2301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Прямоугольник 1"/>
          <p:cNvSpPr>
            <a:spLocks noChangeArrowheads="1"/>
          </p:cNvSpPr>
          <p:nvPr/>
        </p:nvSpPr>
        <p:spPr bwMode="auto">
          <a:xfrm>
            <a:off x="-92075" y="0"/>
            <a:ext cx="1314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D22731"/>
                </a:solidFill>
                <a:latin typeface="Georgia" pitchFamily="18" charset="0"/>
              </a:rPr>
              <a:t> </a:t>
            </a:r>
            <a:r>
              <a:rPr lang="ru-RU" sz="2000" b="1">
                <a:solidFill>
                  <a:srgbClr val="D22731"/>
                </a:solidFill>
                <a:latin typeface="Georgia" pitchFamily="18" charset="0"/>
              </a:rPr>
              <a:t>Результаты </a:t>
            </a:r>
            <a:r>
              <a:rPr lang="ru-RU" sz="2000" b="1">
                <a:solidFill>
                  <a:srgbClr val="0E05BB"/>
                </a:solidFill>
                <a:latin typeface="Georgia" pitchFamily="18" charset="0"/>
              </a:rPr>
              <a:t>тестирования учителей – предметников </a:t>
            </a:r>
          </a:p>
          <a:p>
            <a:pPr algn="ctr"/>
            <a:r>
              <a:rPr lang="ru-RU" sz="2000" b="1">
                <a:solidFill>
                  <a:srgbClr val="0E05BB"/>
                </a:solidFill>
                <a:latin typeface="Georgia" pitchFamily="18" charset="0"/>
              </a:rPr>
              <a:t>Приволжского и Вахитовского районов по данным на 3 ноября 2016 года</a:t>
            </a:r>
            <a:endParaRPr lang="ru-RU" sz="2000">
              <a:solidFill>
                <a:srgbClr val="0E05BB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0975" y="701675"/>
          <a:ext cx="11834813" cy="6156325"/>
        </p:xfrm>
        <a:graphic>
          <a:graphicData uri="http://schemas.openxmlformats.org/drawingml/2006/table">
            <a:tbl>
              <a:tblPr/>
              <a:tblGrid>
                <a:gridCol w="2070100"/>
                <a:gridCol w="1360488"/>
                <a:gridCol w="1709737"/>
                <a:gridCol w="933450"/>
                <a:gridCol w="1339850"/>
                <a:gridCol w="1252538"/>
                <a:gridCol w="1265237"/>
                <a:gridCol w="715963"/>
                <a:gridCol w="1187450"/>
              </a:tblGrid>
              <a:tr h="914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50-79 бал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преодолели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50-79 бал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преодолели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</a:tr>
              <a:tr h="365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а х и т о в с к и й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 р и в о л ж с к и й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Лиц№116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(2 чел);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Шк№98 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Гим№3, Гим№96,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Гим№27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Гим№6,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Гим№16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Гимн.№19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Гим№21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Шк№150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609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Гим№96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№98, №80,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Гим№96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(2 чел)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Обществ-е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  <a:tr h="609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Начальн.школа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Гим№96</a:t>
                      </a: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Гим№21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Шк№68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49561" marR="4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763"/>
            <a:ext cx="12272963" cy="69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138" y="19050"/>
            <a:ext cx="115347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ЕГЭ учителей химии Приволжского района г. Казани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3100" y="2176463"/>
            <a:ext cx="3738563" cy="37750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1313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 </a:t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учителей</a:t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</a:t>
            </a:r>
            <a:r>
              <a:rPr lang="ru-RU" alt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-97         </a:t>
            </a:r>
          </a:p>
          <a:p>
            <a:pPr indent="-341313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</a:t>
            </a:r>
            <a:r>
              <a:rPr lang="ru-RU" alt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-48          </a:t>
            </a:r>
          </a:p>
          <a:p>
            <a:pPr indent="-341313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</a:t>
            </a:r>
            <a:r>
              <a:rPr lang="ru-RU" alt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indent="-341313"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alt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62,9 </a:t>
            </a:r>
            <a:endParaRPr lang="ru-RU" alt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83973" name="Диаграмма 6"/>
          <p:cNvGraphicFramePr>
            <a:graphicFrameLocks/>
          </p:cNvGraphicFramePr>
          <p:nvPr/>
        </p:nvGraphicFramePr>
        <p:xfrm>
          <a:off x="-68263" y="1181100"/>
          <a:ext cx="8380413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r:id="rId5" imgW="8376630" imgH="5572227" progId="Excel.Chart.8">
                  <p:embed/>
                </p:oleObj>
              </mc:Choice>
              <mc:Fallback>
                <p:oleObj r:id="rId5" imgW="8376630" imgH="557222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263" y="1181100"/>
                        <a:ext cx="8380413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2729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3538" y="69850"/>
            <a:ext cx="60960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Выполнение заданий части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ru-RU" sz="36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84996" name="Диаграмма 4"/>
          <p:cNvGraphicFramePr>
            <a:graphicFrameLocks/>
          </p:cNvGraphicFramePr>
          <p:nvPr/>
        </p:nvGraphicFramePr>
        <p:xfrm>
          <a:off x="268288" y="776288"/>
          <a:ext cx="5697537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r:id="rId5" imgW="5700254" imgH="3243353" progId="Excel.Chart.8">
                  <p:embed/>
                </p:oleObj>
              </mc:Choice>
              <mc:Fallback>
                <p:oleObj r:id="rId5" imgW="5700254" imgH="324335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776288"/>
                        <a:ext cx="5697537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Диаграмма 4"/>
          <p:cNvGraphicFramePr>
            <a:graphicFrameLocks/>
          </p:cNvGraphicFramePr>
          <p:nvPr/>
        </p:nvGraphicFramePr>
        <p:xfrm>
          <a:off x="6234113" y="776288"/>
          <a:ext cx="560546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r:id="rId8" imgW="5602710" imgH="3243353" progId="Excel.Chart.8">
                  <p:embed/>
                </p:oleObj>
              </mc:Choice>
              <mc:Fallback>
                <p:oleObj r:id="rId8" imgW="5602710" imgH="324335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776288"/>
                        <a:ext cx="5605462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Диаграмма 4"/>
          <p:cNvGraphicFramePr>
            <a:graphicFrameLocks/>
          </p:cNvGraphicFramePr>
          <p:nvPr/>
        </p:nvGraphicFramePr>
        <p:xfrm>
          <a:off x="334963" y="3833813"/>
          <a:ext cx="565785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r:id="rId11" imgW="5657578" imgH="3023878" progId="Excel.Chart.8">
                  <p:embed/>
                </p:oleObj>
              </mc:Choice>
              <mc:Fallback>
                <p:oleObj r:id="rId11" imgW="5657578" imgH="302387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833813"/>
                        <a:ext cx="5657850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94425" y="4100513"/>
            <a:ext cx="5934075" cy="2620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Отлично справились: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1313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100% - задания: </a:t>
            </a:r>
            <a:r>
              <a:rPr lang="ru-RU" sz="1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№1; №4;  №5;  №9; №13; №16;  №19; №21; №25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Слабый результат: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ниже 65% - задания: №11; №23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(11. Взаимосвязь неорганических веществ;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23. Реакции ионного обмена)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3089</Words>
  <Application>Microsoft Office PowerPoint</Application>
  <PresentationFormat>Произвольный</PresentationFormat>
  <Paragraphs>990</Paragraphs>
  <Slides>31</Slides>
  <Notes>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59" baseType="lpstr">
      <vt:lpstr>Franklin Gothic Book</vt:lpstr>
      <vt:lpstr>Arial</vt:lpstr>
      <vt:lpstr>Constantia</vt:lpstr>
      <vt:lpstr>Brush Script MT</vt:lpstr>
      <vt:lpstr>Calibri</vt:lpstr>
      <vt:lpstr>Candara</vt:lpstr>
      <vt:lpstr>Symbol</vt:lpstr>
      <vt:lpstr>Rage Italic</vt:lpstr>
      <vt:lpstr>Wingdings</vt:lpstr>
      <vt:lpstr>Cambria</vt:lpstr>
      <vt:lpstr>Georgia</vt:lpstr>
      <vt:lpstr>Times New Roman</vt:lpstr>
      <vt:lpstr>Batang</vt:lpstr>
      <vt:lpstr>Pushpin</vt:lpstr>
      <vt:lpstr>1_Pushpin</vt:lpstr>
      <vt:lpstr>1_Тема Office</vt:lpstr>
      <vt:lpstr>3_Тема Office</vt:lpstr>
      <vt:lpstr>4_Тема Office</vt:lpstr>
      <vt:lpstr>Diseño predeterminado</vt:lpstr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письменной части (С)</vt:lpstr>
      <vt:lpstr>Сравнительный анализ результатов ЕГЭ 2016 учащихся и республиканского тестирования  учителей (от 03.11.2016)</vt:lpstr>
      <vt:lpstr>Презентация PowerPoint</vt:lpstr>
      <vt:lpstr>Презентация PowerPoint</vt:lpstr>
      <vt:lpstr>Презентация PowerPoint</vt:lpstr>
      <vt:lpstr>Успеваемость и качество  в образовательных учреждениях  Приволжского и Вахитовского районов  (анализ в сравнении 2015/2016 гг)</vt:lpstr>
      <vt:lpstr>Сравнительный анализ результатов общеобразовательных организаций Приволжского района</vt:lpstr>
      <vt:lpstr>Высокие показатели качества и успеваемости в 5-х классах  ОО Приволжского района (выше среднего показателя по району)</vt:lpstr>
      <vt:lpstr>Низкие показатели  качества и успеваемости в 5-х классах ОО Приволжского района (ниже среднего показателя по району)</vt:lpstr>
      <vt:lpstr>Сравнительный анализ результатов  образовательных организаций  Вахитовского района 10 класс</vt:lpstr>
      <vt:lpstr>Высокие показатели качества и успеваемости в 10-х классах  ОО Вахитовского района (выше среднего показателя по району)</vt:lpstr>
      <vt:lpstr>Низкие показатели  качества и успеваемости в 10-х классах ОО Вахитовского района (ниже среднего показателя по району)</vt:lpstr>
      <vt:lpstr>Качество успеваемости по итогам муниципальных контрольных работ</vt:lpstr>
      <vt:lpstr>Показатели качества успеваемости  по итогам муниципальных контрольных работ  за 1-е полугодие 2016-2017 учебного года по Приволжскому району  </vt:lpstr>
      <vt:lpstr>Показатели качества успеваемости  по итогам муниципальных контрольных работ  за 1-е полугодие 2016-2017 учебного года по Вахитовскому району  </vt:lpstr>
      <vt:lpstr>Предметы с низкими показателями качества успеваемости  в сравнении с общегородскими (по итогам муниципальных контрольных работ за 1-е полугодие 2016-2017 учебного года)</vt:lpstr>
      <vt:lpstr>          По итогам муниципальных контрольных работ  за I-е полугодие 2016-2017 учебного года рекомендуется:  1. провести детальный анализ качества знаний и уровня успеваемости учащихся по результатам муниципальных контрольных работ;  2. общеобразовательным организациям с низкими результатами качества знаний и успеваемости учащихся провести дополнительную работу над ошибками;   3. общеобразовательным организациям с низкими результатами качества знаний и успеваемости учащихся составить «дорожную карту» по коррекции  знаний по основным предметам;            4. провести с учащимися анализ допущенных в работе ошибок;           5. пересмотреть систему индивидуальной  работы с учащимися, показавшими  низкие результаты;         6.усилить практическую направленность каждого урока, включив в его структуру повторение;      Учебно-методический сектор ИМО по Вахитовскому и Приволжскому районам г.Казани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Кудрова</dc:creator>
  <cp:lastModifiedBy>User</cp:lastModifiedBy>
  <cp:revision>175</cp:revision>
  <cp:lastPrinted>2015-11-17T10:42:29Z</cp:lastPrinted>
  <dcterms:created xsi:type="dcterms:W3CDTF">2015-10-22T09:13:56Z</dcterms:created>
  <dcterms:modified xsi:type="dcterms:W3CDTF">2017-03-27T12:44:19Z</dcterms:modified>
</cp:coreProperties>
</file>