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 id="2147483713" r:id="rId4"/>
    <p:sldMasterId id="2147483726" r:id="rId5"/>
    <p:sldMasterId id="2147483739" r:id="rId6"/>
  </p:sldMasterIdLst>
  <p:notesMasterIdLst>
    <p:notesMasterId r:id="rId25"/>
  </p:notesMasterIdLst>
  <p:handoutMasterIdLst>
    <p:handoutMasterId r:id="rId26"/>
  </p:handoutMasterIdLst>
  <p:sldIdLst>
    <p:sldId id="408" r:id="rId7"/>
    <p:sldId id="558" r:id="rId8"/>
    <p:sldId id="559" r:id="rId9"/>
    <p:sldId id="472" r:id="rId10"/>
    <p:sldId id="571" r:id="rId11"/>
    <p:sldId id="582" r:id="rId12"/>
    <p:sldId id="573" r:id="rId13"/>
    <p:sldId id="574" r:id="rId14"/>
    <p:sldId id="575" r:id="rId15"/>
    <p:sldId id="576" r:id="rId16"/>
    <p:sldId id="577" r:id="rId17"/>
    <p:sldId id="581" r:id="rId18"/>
    <p:sldId id="570" r:id="rId19"/>
    <p:sldId id="566" r:id="rId20"/>
    <p:sldId id="568" r:id="rId21"/>
    <p:sldId id="580" r:id="rId22"/>
    <p:sldId id="579" r:id="rId23"/>
    <p:sldId id="572" r:id="rId24"/>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1431"/>
    <a:srgbClr val="6E80DC"/>
    <a:srgbClr val="435BD1"/>
    <a:srgbClr val="2D44B9"/>
    <a:srgbClr val="1F2F7F"/>
    <a:srgbClr val="A8B3EA"/>
    <a:srgbClr val="687BDA"/>
    <a:srgbClr val="283DA4"/>
    <a:srgbClr val="181F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476" autoAdjust="0"/>
    <p:restoredTop sz="86471" autoAdjust="0"/>
  </p:normalViewPr>
  <p:slideViewPr>
    <p:cSldViewPr>
      <p:cViewPr>
        <p:scale>
          <a:sx n="70" d="100"/>
          <a:sy n="70" d="100"/>
        </p:scale>
        <p:origin x="-2814" y="-1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673" tIns="45837" rIns="91673" bIns="45837" numCol="1" anchor="t" anchorCtr="0" compatLnSpc="1">
            <a:prstTxWarp prst="textNoShape">
              <a:avLst/>
            </a:prstTxWarp>
          </a:bodyPr>
          <a:lstStyle>
            <a:lvl1pPr defTabSz="917262">
              <a:defRPr sz="1200">
                <a:cs typeface="+mn-cs"/>
              </a:defRPr>
            </a:lvl1pPr>
          </a:lstStyle>
          <a:p>
            <a:pPr>
              <a:defRPr/>
            </a:pPr>
            <a:endParaRPr lang="ru-RU"/>
          </a:p>
        </p:txBody>
      </p:sp>
      <p:sp>
        <p:nvSpPr>
          <p:cNvPr id="747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673" tIns="45837" rIns="91673" bIns="45837" numCol="1" anchor="t" anchorCtr="0" compatLnSpc="1">
            <a:prstTxWarp prst="textNoShape">
              <a:avLst/>
            </a:prstTxWarp>
          </a:bodyPr>
          <a:lstStyle>
            <a:lvl1pPr algn="r" defTabSz="917262">
              <a:defRPr sz="1200">
                <a:cs typeface="+mn-cs"/>
              </a:defRPr>
            </a:lvl1pPr>
          </a:lstStyle>
          <a:p>
            <a:pPr>
              <a:defRPr/>
            </a:pPr>
            <a:endParaRPr lang="ru-RU"/>
          </a:p>
        </p:txBody>
      </p:sp>
      <p:sp>
        <p:nvSpPr>
          <p:cNvPr id="7475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673" tIns="45837" rIns="91673" bIns="45837" numCol="1" anchor="b" anchorCtr="0" compatLnSpc="1">
            <a:prstTxWarp prst="textNoShape">
              <a:avLst/>
            </a:prstTxWarp>
          </a:bodyPr>
          <a:lstStyle>
            <a:lvl1pPr defTabSz="917262">
              <a:defRPr sz="1200">
                <a:cs typeface="+mn-cs"/>
              </a:defRPr>
            </a:lvl1pPr>
          </a:lstStyle>
          <a:p>
            <a:pPr>
              <a:defRPr/>
            </a:pPr>
            <a:endParaRPr lang="ru-RU"/>
          </a:p>
        </p:txBody>
      </p:sp>
      <p:sp>
        <p:nvSpPr>
          <p:cNvPr id="7475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p:spPr>
        <p:txBody>
          <a:bodyPr vert="horz" wrap="square" lIns="91673" tIns="45837" rIns="91673" bIns="45837" numCol="1" anchor="b" anchorCtr="0" compatLnSpc="1">
            <a:prstTxWarp prst="textNoShape">
              <a:avLst/>
            </a:prstTxWarp>
          </a:bodyPr>
          <a:lstStyle>
            <a:lvl1pPr algn="r" defTabSz="917262">
              <a:defRPr sz="1200">
                <a:cs typeface="+mn-cs"/>
              </a:defRPr>
            </a:lvl1pPr>
          </a:lstStyle>
          <a:p>
            <a:pPr>
              <a:defRPr/>
            </a:pPr>
            <a:fld id="{CBE8D580-2C50-46CE-9C5B-92B616E6BB66}" type="slidenum">
              <a:rPr lang="ru-RU"/>
              <a:pPr>
                <a:defRPr/>
              </a:pPr>
              <a:t>‹#›</a:t>
            </a:fld>
            <a:endParaRPr lang="ru-RU"/>
          </a:p>
        </p:txBody>
      </p:sp>
    </p:spTree>
    <p:extLst>
      <p:ext uri="{BB962C8B-B14F-4D97-AF65-F5344CB8AC3E}">
        <p14:creationId xmlns:p14="http://schemas.microsoft.com/office/powerpoint/2010/main" xmlns="" val="339749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09" tIns="45705" rIns="91409" bIns="45705" rtlCol="0"/>
          <a:lstStyle>
            <a:lvl1pPr algn="l">
              <a:defRPr sz="1200">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09" tIns="45705" rIns="91409" bIns="45705" rtlCol="0"/>
          <a:lstStyle>
            <a:lvl1pPr algn="r">
              <a:defRPr sz="1200">
                <a:cs typeface="+mn-cs"/>
              </a:defRPr>
            </a:lvl1pPr>
          </a:lstStyle>
          <a:p>
            <a:pPr>
              <a:defRPr/>
            </a:pPr>
            <a:fld id="{B76AF0C5-8F60-4CFD-AD64-710805169612}" type="datetimeFigureOut">
              <a:rPr lang="ru-RU"/>
              <a:pPr>
                <a:defRPr/>
              </a:pPr>
              <a:t>24.05.2016</a:t>
            </a:fld>
            <a:endParaRPr lang="ru-RU"/>
          </a:p>
        </p:txBody>
      </p:sp>
      <p:sp>
        <p:nvSpPr>
          <p:cNvPr id="4" name="Образ слайда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1409" tIns="45705" rIns="91409" bIns="45705" rtlCol="0" anchor="ctr"/>
          <a:lstStyle/>
          <a:p>
            <a:pPr lvl="0"/>
            <a:endParaRPr lang="ru-RU" noProof="0" smtClean="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09" tIns="45705" rIns="91409" bIns="4570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09" tIns="45705" rIns="91409" bIns="45705"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09" tIns="45705" rIns="91409" bIns="45705" rtlCol="0" anchor="b"/>
          <a:lstStyle>
            <a:lvl1pPr algn="r">
              <a:defRPr sz="1200">
                <a:cs typeface="+mn-cs"/>
              </a:defRPr>
            </a:lvl1pPr>
          </a:lstStyle>
          <a:p>
            <a:pPr>
              <a:defRPr/>
            </a:pPr>
            <a:fld id="{18B14A43-64D7-4AEC-B801-299E2F0FABB0}" type="slidenum">
              <a:rPr lang="ru-RU"/>
              <a:pPr>
                <a:defRPr/>
              </a:pPr>
              <a:t>‹#›</a:t>
            </a:fld>
            <a:endParaRPr lang="ru-RU"/>
          </a:p>
        </p:txBody>
      </p:sp>
    </p:spTree>
    <p:extLst>
      <p:ext uri="{BB962C8B-B14F-4D97-AF65-F5344CB8AC3E}">
        <p14:creationId xmlns:p14="http://schemas.microsoft.com/office/powerpoint/2010/main" xmlns="" val="1362608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029C774-2956-4BC0-A7C0-811A69DE178C}" type="slidenum">
              <a:rPr lang="ru-RU" smtClean="0"/>
              <a:pPr>
                <a:defRPr/>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4DA439B-309F-47A0-91BD-F8CF0F979140}" type="slidenum">
              <a:rPr lang="ru-RU" smtClean="0"/>
              <a:pPr>
                <a:defRPr/>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931988" y="973138"/>
            <a:ext cx="2947987" cy="221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noChangeArrowheads="1"/>
          </p:cNvSpPr>
          <p:nvPr>
            <p:ph type="body" idx="1"/>
          </p:nvPr>
        </p:nvSpPr>
        <p:spPr bwMode="auto">
          <a:xfrm>
            <a:off x="906357" y="3659310"/>
            <a:ext cx="4984962" cy="59483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ru-RU" smtClean="0"/>
              <a:t>Show </a:t>
            </a:r>
            <a:r>
              <a:rPr lang="en-GB" altLang="ru-RU" b="1" smtClean="0"/>
              <a:t>slide: Awards</a:t>
            </a:r>
            <a:r>
              <a:rPr lang="en-GB" altLang="ru-RU" smtClean="0"/>
              <a:t> and explain that, in keeping with the ethos </a:t>
            </a:r>
            <a:br>
              <a:rPr lang="en-GB" altLang="ru-RU" smtClean="0"/>
            </a:br>
            <a:r>
              <a:rPr lang="en-GB" altLang="ru-RU" smtClean="0"/>
              <a:t>of the tests as a positive experience, all candidates receive an attractive award. </a:t>
            </a:r>
          </a:p>
          <a:p>
            <a:pPr eaLnBrk="1" hangingPunct="1"/>
            <a:r>
              <a:rPr lang="en-GB" altLang="ru-RU" smtClean="0"/>
              <a:t>There is no pass or fail. </a:t>
            </a:r>
          </a:p>
          <a:p>
            <a:pPr eaLnBrk="1" hangingPunct="1"/>
            <a:r>
              <a:rPr lang="en-GB" altLang="ru-RU" smtClean="0"/>
              <a:t>The shields on the awards represent their level of achievement in each component. </a:t>
            </a:r>
          </a:p>
          <a:p>
            <a:pPr eaLnBrk="1" hangingPunct="1"/>
            <a:r>
              <a:rPr lang="en-GB" altLang="ru-RU" smtClean="0"/>
              <a:t>On the back of each award, the results are explained in a way designed to help students see areas they need to work on next in order to continue with their learning.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GB" altLang="en-US" smtClean="0">
                <a:solidFill>
                  <a:srgbClr val="000000"/>
                </a:solidFill>
                <a:latin typeface="Arial" charset="0"/>
                <a:ea typeface="ＭＳ Ｐゴシック" pitchFamily="34" charset="-128"/>
              </a:rPr>
              <a:t> There are </a:t>
            </a:r>
            <a:r>
              <a:rPr lang="en-GB" altLang="en-US" b="1" smtClean="0">
                <a:solidFill>
                  <a:srgbClr val="000000"/>
                </a:solidFill>
                <a:latin typeface="Arial" charset="0"/>
                <a:ea typeface="ＭＳ Ｐゴシック" pitchFamily="34" charset="-128"/>
              </a:rPr>
              <a:t>3 papers</a:t>
            </a:r>
            <a:r>
              <a:rPr lang="en-GB" altLang="en-US" smtClean="0">
                <a:solidFill>
                  <a:srgbClr val="000000"/>
                </a:solidFill>
                <a:latin typeface="Arial" charset="0"/>
                <a:ea typeface="ＭＳ Ｐゴシック" pitchFamily="34" charset="-128"/>
              </a:rPr>
              <a:t> that make up </a:t>
            </a:r>
            <a:r>
              <a:rPr lang="en-GB" altLang="en-US" i="1" smtClean="0">
                <a:solidFill>
                  <a:srgbClr val="000000"/>
                </a:solidFill>
                <a:latin typeface="Arial" charset="0"/>
                <a:ea typeface="ＭＳ Ｐゴシック" pitchFamily="34" charset="-128"/>
              </a:rPr>
              <a:t>Cambridge English: Key</a:t>
            </a:r>
            <a:r>
              <a:rPr lang="en-GB" altLang="en-US" smtClean="0">
                <a:solidFill>
                  <a:srgbClr val="000000"/>
                </a:solidFill>
                <a:latin typeface="Arial" charset="0"/>
                <a:ea typeface="ＭＳ Ｐゴシック" pitchFamily="34" charset="-128"/>
              </a:rPr>
              <a:t>:</a:t>
            </a:r>
            <a:br>
              <a:rPr lang="en-GB" altLang="en-US" smtClean="0">
                <a:solidFill>
                  <a:srgbClr val="000000"/>
                </a:solidFill>
                <a:latin typeface="Arial" charset="0"/>
                <a:ea typeface="ＭＳ Ｐゴシック" pitchFamily="34" charset="-128"/>
              </a:rPr>
            </a:br>
            <a:r>
              <a:rPr lang="en-GB" altLang="en-US" b="1" smtClean="0">
                <a:solidFill>
                  <a:srgbClr val="000000"/>
                </a:solidFill>
                <a:latin typeface="Arial" charset="0"/>
                <a:ea typeface="ＭＳ Ｐゴシック" pitchFamily="34" charset="-128"/>
              </a:rPr>
              <a:t>Paper 1, Reading &amp; Writing; Paper 2, Listening; Paper 3, Speaking.</a:t>
            </a:r>
          </a:p>
          <a:p>
            <a:pPr eaLnBrk="1" hangingPunct="1">
              <a:buFontTx/>
              <a:buChar char="•"/>
            </a:pPr>
            <a:r>
              <a:rPr lang="en-GB" altLang="en-US" smtClean="0">
                <a:solidFill>
                  <a:srgbClr val="000000"/>
                </a:solidFill>
                <a:latin typeface="Arial" charset="0"/>
                <a:ea typeface="ＭＳ Ｐゴシック" pitchFamily="34" charset="-128"/>
              </a:rPr>
              <a:t> </a:t>
            </a:r>
            <a:r>
              <a:rPr lang="en-GB" altLang="en-US" b="1" smtClean="0">
                <a:solidFill>
                  <a:srgbClr val="000000"/>
                </a:solidFill>
                <a:latin typeface="Arial" charset="0"/>
                <a:ea typeface="ＭＳ Ｐゴシック" pitchFamily="34" charset="-128"/>
              </a:rPr>
              <a:t>Reading and Writing</a:t>
            </a:r>
            <a:r>
              <a:rPr lang="en-GB" altLang="en-US" smtClean="0">
                <a:solidFill>
                  <a:srgbClr val="000000"/>
                </a:solidFill>
                <a:latin typeface="Arial" charset="0"/>
                <a:ea typeface="ＭＳ Ｐゴシック" pitchFamily="34" charset="-128"/>
              </a:rPr>
              <a:t> are tested together in the exam. The skills of reading and writing are closely linked at this low level. </a:t>
            </a:r>
            <a:r>
              <a:rPr lang="en-US" altLang="en-US" smtClean="0">
                <a:solidFill>
                  <a:srgbClr val="000000"/>
                </a:solidFill>
                <a:latin typeface="Arial" charset="0"/>
                <a:ea typeface="ＭＳ Ｐゴシック" pitchFamily="34" charset="-128"/>
              </a:rPr>
              <a:t>The Reading paper assesses the candidate’s ability to read and understand factual texts from signs, brochures, newspapers and magazines. The candidate needs to be able to understand the main messages, and have ways of dealing with unfamiliar words and structures. T</a:t>
            </a:r>
            <a:r>
              <a:rPr lang="en-GB" altLang="en-US" smtClean="0">
                <a:solidFill>
                  <a:srgbClr val="000000"/>
                </a:solidFill>
                <a:latin typeface="Arial" charset="0"/>
                <a:ea typeface="ＭＳ Ｐゴシック" pitchFamily="34" charset="-128"/>
              </a:rPr>
              <a:t>he test as a whole lasts for 1 hour and 10 minutes. Candidates need to allocate their own time to the reading and writing sections.</a:t>
            </a:r>
          </a:p>
          <a:p>
            <a:pPr eaLnBrk="1" hangingPunct="1">
              <a:buFontTx/>
              <a:buChar char="•"/>
            </a:pPr>
            <a:r>
              <a:rPr lang="en-GB" altLang="en-US" smtClean="0">
                <a:solidFill>
                  <a:srgbClr val="000000"/>
                </a:solidFill>
                <a:latin typeface="Arial" charset="0"/>
                <a:ea typeface="ＭＳ Ｐゴシック" pitchFamily="34" charset="-128"/>
              </a:rPr>
              <a:t> In the </a:t>
            </a:r>
            <a:r>
              <a:rPr lang="en-GB" altLang="en-US" b="1" smtClean="0">
                <a:solidFill>
                  <a:srgbClr val="000000"/>
                </a:solidFill>
                <a:latin typeface="Arial" charset="0"/>
                <a:ea typeface="ＭＳ Ｐゴシック" pitchFamily="34" charset="-128"/>
              </a:rPr>
              <a:t>Listening</a:t>
            </a:r>
            <a:r>
              <a:rPr lang="en-GB" altLang="en-US" smtClean="0">
                <a:solidFill>
                  <a:srgbClr val="000000"/>
                </a:solidFill>
                <a:latin typeface="Arial" charset="0"/>
                <a:ea typeface="ＭＳ Ｐゴシック" pitchFamily="34" charset="-128"/>
              </a:rPr>
              <a:t> test, there are five parts and the exam lasts approximately 30 minutes. The final 8 minutes of the test are for candidates to transfer their answers on to the answer sheet.</a:t>
            </a:r>
          </a:p>
          <a:p>
            <a:pPr eaLnBrk="1" hangingPunct="1">
              <a:buFontTx/>
              <a:buChar char="•"/>
            </a:pPr>
            <a:r>
              <a:rPr lang="en-GB" altLang="en-US" smtClean="0">
                <a:solidFill>
                  <a:srgbClr val="000000"/>
                </a:solidFill>
                <a:latin typeface="Arial" charset="0"/>
                <a:ea typeface="ＭＳ Ｐゴシック" pitchFamily="34" charset="-128"/>
              </a:rPr>
              <a:t> There are two parts to the </a:t>
            </a:r>
            <a:r>
              <a:rPr lang="en-GB" altLang="en-US" b="1" smtClean="0">
                <a:solidFill>
                  <a:srgbClr val="000000"/>
                </a:solidFill>
                <a:latin typeface="Arial" charset="0"/>
                <a:ea typeface="ＭＳ Ｐゴシック" pitchFamily="34" charset="-128"/>
              </a:rPr>
              <a:t>Speaking</a:t>
            </a:r>
            <a:r>
              <a:rPr lang="en-GB" altLang="en-US" smtClean="0">
                <a:solidFill>
                  <a:srgbClr val="000000"/>
                </a:solidFill>
                <a:latin typeface="Arial" charset="0"/>
                <a:ea typeface="ＭＳ Ｐゴシック" pitchFamily="34" charset="-128"/>
              </a:rPr>
              <a:t> test and candidates do the Speaking test in pairs.</a:t>
            </a:r>
          </a:p>
          <a:p>
            <a:pPr eaLnBrk="1" hangingPunct="1"/>
            <a:endParaRPr lang="en-GB" altLang="en-US" smtClean="0">
              <a:solidFill>
                <a:srgbClr val="000000"/>
              </a:solidFill>
              <a:latin typeface="Arial" charset="0"/>
              <a:ea typeface="ＭＳ Ｐゴシック" pitchFamily="34" charset="-128"/>
            </a:endParaRPr>
          </a:p>
          <a:p>
            <a:pPr eaLnBrk="1" hangingPunct="1"/>
            <a:r>
              <a:rPr lang="en-GB" altLang="en-US" smtClean="0">
                <a:solidFill>
                  <a:srgbClr val="000000"/>
                </a:solidFill>
                <a:latin typeface="Arial" charset="0"/>
                <a:ea typeface="ＭＳ Ｐゴシック" pitchFamily="34" charset="-128"/>
              </a:rPr>
              <a:t>There is also computer–based </a:t>
            </a:r>
            <a:r>
              <a:rPr lang="en-GB" altLang="en-US" i="1" smtClean="0">
                <a:solidFill>
                  <a:srgbClr val="000000"/>
                </a:solidFill>
                <a:latin typeface="Arial" charset="0"/>
                <a:ea typeface="ＭＳ Ｐゴシック" pitchFamily="34" charset="-128"/>
              </a:rPr>
              <a:t>Cambridge English: Key</a:t>
            </a:r>
            <a:r>
              <a:rPr lang="en-GB" altLang="en-US" smtClean="0">
                <a:solidFill>
                  <a:srgbClr val="000000"/>
                </a:solidFill>
                <a:latin typeface="Arial" charset="0"/>
                <a:ea typeface="ＭＳ Ｐゴシック" pitchFamily="34" charset="-128"/>
              </a:rPr>
              <a:t> for the Reading/Writing and Listening papers. The format of the papers is exactly the same as in the paper-based exam, but the papers are given and marked on computer.</a:t>
            </a:r>
            <a:endParaRPr lang="en-US" altLang="en-US" smtClean="0">
              <a:solidFill>
                <a:srgbClr val="000000"/>
              </a:solidFill>
              <a:latin typeface="Arial" charset="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45FD84-2D93-478C-AB18-3118F3774582}" type="slidenum">
              <a:rPr lang="en-US" altLang="en-US">
                <a:solidFill>
                  <a:prstClr val="black"/>
                </a:solidFill>
                <a:latin typeface="Arial" charset="0"/>
              </a:rPr>
              <a:pPr eaLnBrk="1" hangingPunct="1">
                <a:spcBef>
                  <a:spcPct val="0"/>
                </a:spcBef>
              </a:pPr>
              <a:t>13</a:t>
            </a:fld>
            <a:endParaRPr lang="en-US" altLang="en-US">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spcBef>
                <a:spcPct val="0"/>
              </a:spcBef>
            </a:pPr>
            <a:r>
              <a:rPr lang="en-GB" altLang="en-US" sz="1100" b="1" smtClean="0"/>
              <a:t>Point out that:</a:t>
            </a:r>
          </a:p>
          <a:p>
            <a:pPr>
              <a:lnSpc>
                <a:spcPct val="70000"/>
              </a:lnSpc>
              <a:spcBef>
                <a:spcPct val="0"/>
              </a:spcBef>
            </a:pPr>
            <a:endParaRPr lang="en-GB" altLang="en-US" sz="1100" b="1" smtClean="0"/>
          </a:p>
          <a:p>
            <a:pPr>
              <a:lnSpc>
                <a:spcPct val="70000"/>
              </a:lnSpc>
              <a:spcBef>
                <a:spcPct val="0"/>
              </a:spcBef>
              <a:buFontTx/>
              <a:buChar char="•"/>
            </a:pPr>
            <a:r>
              <a:rPr lang="en-GB" altLang="en-US" sz="1100" smtClean="0"/>
              <a:t> there are </a:t>
            </a:r>
            <a:r>
              <a:rPr lang="en-GB" altLang="en-US" sz="1100" b="1" smtClean="0"/>
              <a:t>three papers</a:t>
            </a:r>
            <a:r>
              <a:rPr lang="en-GB" altLang="en-US" sz="1100" smtClean="0"/>
              <a:t> that make up </a:t>
            </a:r>
            <a:r>
              <a:rPr lang="en-GB" altLang="en-US" sz="1100" i="1" smtClean="0"/>
              <a:t>Cambridge English: Preliminary </a:t>
            </a:r>
            <a:r>
              <a:rPr lang="en-GB" altLang="en-US" sz="1100" smtClean="0"/>
              <a:t>– </a:t>
            </a:r>
            <a:r>
              <a:rPr lang="en-GB" altLang="en-US" sz="1100" b="1" smtClean="0"/>
              <a:t>Paper 1, Reading and Writing</a:t>
            </a:r>
            <a:r>
              <a:rPr lang="en-GB" altLang="en-US" sz="1100" smtClean="0"/>
              <a:t>;</a:t>
            </a:r>
            <a:r>
              <a:rPr lang="en-GB" altLang="en-US" sz="1100" b="1" smtClean="0"/>
              <a:t/>
            </a:r>
            <a:br>
              <a:rPr lang="en-GB" altLang="en-US" sz="1100" b="1" smtClean="0"/>
            </a:br>
            <a:r>
              <a:rPr lang="en-GB" altLang="en-US" sz="1100" b="1" smtClean="0"/>
              <a:t>  Paper 2, Listening</a:t>
            </a:r>
            <a:r>
              <a:rPr lang="en-GB" altLang="en-US" sz="1100" smtClean="0"/>
              <a:t>; and </a:t>
            </a:r>
            <a:r>
              <a:rPr lang="en-GB" altLang="en-US" sz="1100" b="1" smtClean="0"/>
              <a:t>Paper 3, Speaking</a:t>
            </a:r>
            <a:r>
              <a:rPr lang="en-GB" altLang="en-US" sz="1100" smtClean="0"/>
              <a:t>.</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a:t>
            </a:r>
            <a:r>
              <a:rPr lang="en-GB" altLang="en-US" sz="1100" b="1" smtClean="0"/>
              <a:t>Reading and Writing</a:t>
            </a:r>
            <a:r>
              <a:rPr lang="en-GB" altLang="en-US" sz="1100" smtClean="0"/>
              <a:t> are tested together in </a:t>
            </a:r>
            <a:r>
              <a:rPr lang="en-GB" altLang="en-US" sz="1100" i="1" smtClean="0"/>
              <a:t>Cambridge English: Preliminary</a:t>
            </a:r>
            <a:r>
              <a:rPr lang="en-GB" altLang="en-US" sz="1100" smtClean="0"/>
              <a:t>. </a:t>
            </a:r>
            <a:r>
              <a:rPr lang="en-US" altLang="en-US" sz="1100" smtClean="0"/>
              <a:t>The Reading paper assesses the</a:t>
            </a:r>
            <a:br>
              <a:rPr lang="en-US" altLang="en-US" sz="1100" smtClean="0"/>
            </a:br>
            <a:r>
              <a:rPr lang="en-US" altLang="en-US" sz="1100" smtClean="0"/>
              <a:t>  candidate’s ability to read and understand factual texts from signs, brochures, newspapers and magazines.</a:t>
            </a:r>
            <a:br>
              <a:rPr lang="en-US" altLang="en-US" sz="1100" smtClean="0"/>
            </a:br>
            <a:r>
              <a:rPr lang="en-US" altLang="en-US" sz="1100" smtClean="0"/>
              <a:t>  The candidate needs to be able to understand the main messages, as well as to understand an opinion or attitude</a:t>
            </a:r>
            <a:br>
              <a:rPr lang="en-US" altLang="en-US" sz="1100" smtClean="0"/>
            </a:br>
            <a:r>
              <a:rPr lang="en-US" altLang="en-US" sz="1100" smtClean="0"/>
              <a:t>  expressed by the writer, and have ways of dealing with unfamiliar words and structures. In the Writing paper,</a:t>
            </a:r>
            <a:br>
              <a:rPr lang="en-US" altLang="en-US" sz="1100" smtClean="0"/>
            </a:br>
            <a:r>
              <a:rPr lang="en-US" altLang="en-US" sz="1100" smtClean="0"/>
              <a:t>  candidates are expected to transform sentences as well as produce one short and one longer piece of writing.</a:t>
            </a:r>
            <a:br>
              <a:rPr lang="en-US" altLang="en-US" sz="1100" smtClean="0"/>
            </a:br>
            <a:r>
              <a:rPr lang="en-US" altLang="en-US" sz="1100" smtClean="0"/>
              <a:t>  T</a:t>
            </a:r>
            <a:r>
              <a:rPr lang="en-GB" altLang="en-US" sz="1100" smtClean="0"/>
              <a:t>he test as a whole lasts for 1 hour and 30 minutes. Candidates need to allocate their own time to the reading</a:t>
            </a:r>
            <a:br>
              <a:rPr lang="en-GB" altLang="en-US" sz="1100" smtClean="0"/>
            </a:br>
            <a:r>
              <a:rPr lang="en-GB" altLang="en-US" sz="1100" smtClean="0"/>
              <a:t>  and writing sections.</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in the </a:t>
            </a:r>
            <a:r>
              <a:rPr lang="en-GB" altLang="en-US" sz="1100" b="1" smtClean="0"/>
              <a:t>Listening</a:t>
            </a:r>
            <a:r>
              <a:rPr lang="en-GB" altLang="en-US" sz="1100" smtClean="0"/>
              <a:t> test, there are four parts and the exam lasts approximately 30 minutes. Candidates are then</a:t>
            </a:r>
            <a:br>
              <a:rPr lang="en-GB" altLang="en-US" sz="1100" smtClean="0"/>
            </a:br>
            <a:r>
              <a:rPr lang="en-GB" altLang="en-US" sz="1100" smtClean="0"/>
              <a:t>  given a further 6 minutes to transfer their answers on to the answer sheet.</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explain that there are four parts to the </a:t>
            </a:r>
            <a:r>
              <a:rPr lang="en-GB" altLang="en-US" sz="1100" b="1" smtClean="0"/>
              <a:t>Speaking</a:t>
            </a:r>
            <a:r>
              <a:rPr lang="en-GB" altLang="en-US" sz="1100" smtClean="0"/>
              <a:t> test and candidates do the Speaking test in pairs.</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there is also a </a:t>
            </a:r>
            <a:r>
              <a:rPr lang="en-GB" altLang="en-US" sz="1100" b="1" smtClean="0"/>
              <a:t>Computer-based Cambridge English: Preliminary</a:t>
            </a:r>
            <a:r>
              <a:rPr lang="en-GB" altLang="en-US" sz="1100" smtClean="0"/>
              <a:t> exam for the Reading/Writing and Listening</a:t>
            </a:r>
            <a:br>
              <a:rPr lang="en-GB" altLang="en-US" sz="1100" smtClean="0"/>
            </a:br>
            <a:r>
              <a:rPr lang="en-GB" altLang="en-US" sz="1100" smtClean="0"/>
              <a:t>  papers. The format of the papers is exactly the same as in the paper-based exam, but the papers are given and</a:t>
            </a:r>
            <a:br>
              <a:rPr lang="en-GB" altLang="en-US" sz="1100" smtClean="0"/>
            </a:br>
            <a:r>
              <a:rPr lang="en-GB" altLang="en-US" sz="1100" smtClean="0"/>
              <a:t>  marked on computer.</a:t>
            </a:r>
            <a:endParaRPr lang="en-US" altLang="en-US" sz="1100" smtClean="0"/>
          </a:p>
          <a:p>
            <a:pPr>
              <a:lnSpc>
                <a:spcPct val="80000"/>
              </a:lnSpc>
              <a:spcBef>
                <a:spcPct val="0"/>
              </a:spcBef>
            </a:pPr>
            <a:endParaRPr lang="en-US" altLang="en-US" sz="110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FCE8F25-BE51-4F55-B79D-9C9B96F81469}" type="slidenum">
              <a:rPr lang="en-US" altLang="en-US" smtClean="0">
                <a:latin typeface="Arial" charset="0"/>
              </a:rPr>
              <a:pPr/>
              <a:t>14</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spcBef>
                <a:spcPct val="0"/>
              </a:spcBef>
            </a:pPr>
            <a:r>
              <a:rPr lang="en-GB" altLang="en-US" sz="1100" b="1" smtClean="0"/>
              <a:t>Point out that:</a:t>
            </a:r>
          </a:p>
          <a:p>
            <a:pPr>
              <a:lnSpc>
                <a:spcPct val="70000"/>
              </a:lnSpc>
              <a:spcBef>
                <a:spcPct val="0"/>
              </a:spcBef>
            </a:pPr>
            <a:endParaRPr lang="en-GB" altLang="en-US" sz="1100" b="1" smtClean="0"/>
          </a:p>
          <a:p>
            <a:pPr>
              <a:lnSpc>
                <a:spcPct val="70000"/>
              </a:lnSpc>
              <a:spcBef>
                <a:spcPct val="0"/>
              </a:spcBef>
              <a:buFontTx/>
              <a:buChar char="•"/>
            </a:pPr>
            <a:r>
              <a:rPr lang="en-GB" altLang="en-US" sz="1100" smtClean="0"/>
              <a:t> there are </a:t>
            </a:r>
            <a:r>
              <a:rPr lang="en-GB" altLang="en-US" sz="1100" b="1" smtClean="0"/>
              <a:t>three papers</a:t>
            </a:r>
            <a:r>
              <a:rPr lang="en-GB" altLang="en-US" sz="1100" smtClean="0"/>
              <a:t> that make up </a:t>
            </a:r>
            <a:r>
              <a:rPr lang="en-GB" altLang="en-US" sz="1100" i="1" smtClean="0"/>
              <a:t>Cambridge English: Preliminary </a:t>
            </a:r>
            <a:r>
              <a:rPr lang="en-GB" altLang="en-US" sz="1100" smtClean="0"/>
              <a:t>– </a:t>
            </a:r>
            <a:r>
              <a:rPr lang="en-GB" altLang="en-US" sz="1100" b="1" smtClean="0"/>
              <a:t>Paper 1, Reading and Writing</a:t>
            </a:r>
            <a:r>
              <a:rPr lang="en-GB" altLang="en-US" sz="1100" smtClean="0"/>
              <a:t>;</a:t>
            </a:r>
            <a:r>
              <a:rPr lang="en-GB" altLang="en-US" sz="1100" b="1" smtClean="0"/>
              <a:t/>
            </a:r>
            <a:br>
              <a:rPr lang="en-GB" altLang="en-US" sz="1100" b="1" smtClean="0"/>
            </a:br>
            <a:r>
              <a:rPr lang="en-GB" altLang="en-US" sz="1100" b="1" smtClean="0"/>
              <a:t>  Paper 2, Listening</a:t>
            </a:r>
            <a:r>
              <a:rPr lang="en-GB" altLang="en-US" sz="1100" smtClean="0"/>
              <a:t>; and </a:t>
            </a:r>
            <a:r>
              <a:rPr lang="en-GB" altLang="en-US" sz="1100" b="1" smtClean="0"/>
              <a:t>Paper 3, Speaking</a:t>
            </a:r>
            <a:r>
              <a:rPr lang="en-GB" altLang="en-US" sz="1100" smtClean="0"/>
              <a:t>.</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a:t>
            </a:r>
            <a:r>
              <a:rPr lang="en-GB" altLang="en-US" sz="1100" b="1" smtClean="0"/>
              <a:t>Reading and Writing</a:t>
            </a:r>
            <a:r>
              <a:rPr lang="en-GB" altLang="en-US" sz="1100" smtClean="0"/>
              <a:t> are tested together in </a:t>
            </a:r>
            <a:r>
              <a:rPr lang="en-GB" altLang="en-US" sz="1100" i="1" smtClean="0"/>
              <a:t>Cambridge English: Preliminary</a:t>
            </a:r>
            <a:r>
              <a:rPr lang="en-GB" altLang="en-US" sz="1100" smtClean="0"/>
              <a:t>. </a:t>
            </a:r>
            <a:r>
              <a:rPr lang="en-US" altLang="en-US" sz="1100" smtClean="0"/>
              <a:t>The Reading paper assesses the</a:t>
            </a:r>
            <a:br>
              <a:rPr lang="en-US" altLang="en-US" sz="1100" smtClean="0"/>
            </a:br>
            <a:r>
              <a:rPr lang="en-US" altLang="en-US" sz="1100" smtClean="0"/>
              <a:t>  candidate’s ability to read and understand factual texts from signs, brochures, newspapers and magazines.</a:t>
            </a:r>
            <a:br>
              <a:rPr lang="en-US" altLang="en-US" sz="1100" smtClean="0"/>
            </a:br>
            <a:r>
              <a:rPr lang="en-US" altLang="en-US" sz="1100" smtClean="0"/>
              <a:t>  The candidate needs to be able to understand the main messages, as well as to understand an opinion or attitude</a:t>
            </a:r>
            <a:br>
              <a:rPr lang="en-US" altLang="en-US" sz="1100" smtClean="0"/>
            </a:br>
            <a:r>
              <a:rPr lang="en-US" altLang="en-US" sz="1100" smtClean="0"/>
              <a:t>  expressed by the writer, and have ways of dealing with unfamiliar words and structures. In the Writing paper,</a:t>
            </a:r>
            <a:br>
              <a:rPr lang="en-US" altLang="en-US" sz="1100" smtClean="0"/>
            </a:br>
            <a:r>
              <a:rPr lang="en-US" altLang="en-US" sz="1100" smtClean="0"/>
              <a:t>  candidates are expected to transform sentences as well as produce one short and one longer piece of writing.</a:t>
            </a:r>
            <a:br>
              <a:rPr lang="en-US" altLang="en-US" sz="1100" smtClean="0"/>
            </a:br>
            <a:r>
              <a:rPr lang="en-US" altLang="en-US" sz="1100" smtClean="0"/>
              <a:t>  T</a:t>
            </a:r>
            <a:r>
              <a:rPr lang="en-GB" altLang="en-US" sz="1100" smtClean="0"/>
              <a:t>he test as a whole lasts for 1 hour and 30 minutes. Candidates need to allocate their own time to the reading</a:t>
            </a:r>
            <a:br>
              <a:rPr lang="en-GB" altLang="en-US" sz="1100" smtClean="0"/>
            </a:br>
            <a:r>
              <a:rPr lang="en-GB" altLang="en-US" sz="1100" smtClean="0"/>
              <a:t>  and writing sections.</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in the </a:t>
            </a:r>
            <a:r>
              <a:rPr lang="en-GB" altLang="en-US" sz="1100" b="1" smtClean="0"/>
              <a:t>Listening</a:t>
            </a:r>
            <a:r>
              <a:rPr lang="en-GB" altLang="en-US" sz="1100" smtClean="0"/>
              <a:t> test, there are four parts and the exam lasts approximately 30 minutes. Candidates are then</a:t>
            </a:r>
            <a:br>
              <a:rPr lang="en-GB" altLang="en-US" sz="1100" smtClean="0"/>
            </a:br>
            <a:r>
              <a:rPr lang="en-GB" altLang="en-US" sz="1100" smtClean="0"/>
              <a:t>  given a further 6 minutes to transfer their answers on to the answer sheet.</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explain that there are four parts to the </a:t>
            </a:r>
            <a:r>
              <a:rPr lang="en-GB" altLang="en-US" sz="1100" b="1" smtClean="0"/>
              <a:t>Speaking</a:t>
            </a:r>
            <a:r>
              <a:rPr lang="en-GB" altLang="en-US" sz="1100" smtClean="0"/>
              <a:t> test and candidates do the Speaking test in pairs.</a:t>
            </a:r>
          </a:p>
          <a:p>
            <a:pPr>
              <a:lnSpc>
                <a:spcPct val="70000"/>
              </a:lnSpc>
              <a:spcBef>
                <a:spcPct val="0"/>
              </a:spcBef>
              <a:buFontTx/>
              <a:buChar char="•"/>
            </a:pPr>
            <a:endParaRPr lang="en-GB" altLang="en-US" sz="1100" smtClean="0"/>
          </a:p>
          <a:p>
            <a:pPr>
              <a:lnSpc>
                <a:spcPct val="70000"/>
              </a:lnSpc>
              <a:spcBef>
                <a:spcPct val="0"/>
              </a:spcBef>
              <a:buFontTx/>
              <a:buChar char="•"/>
            </a:pPr>
            <a:r>
              <a:rPr lang="en-GB" altLang="en-US" sz="1100" smtClean="0"/>
              <a:t> there is also a </a:t>
            </a:r>
            <a:r>
              <a:rPr lang="en-GB" altLang="en-US" sz="1100" b="1" smtClean="0"/>
              <a:t>Computer-based Cambridge English: Preliminary</a:t>
            </a:r>
            <a:r>
              <a:rPr lang="en-GB" altLang="en-US" sz="1100" smtClean="0"/>
              <a:t> exam for the Reading/Writing and Listening</a:t>
            </a:r>
            <a:br>
              <a:rPr lang="en-GB" altLang="en-US" sz="1100" smtClean="0"/>
            </a:br>
            <a:r>
              <a:rPr lang="en-GB" altLang="en-US" sz="1100" smtClean="0"/>
              <a:t>  papers. The format of the papers is exactly the same as in the paper-based exam, but the papers are given and</a:t>
            </a:r>
            <a:br>
              <a:rPr lang="en-GB" altLang="en-US" sz="1100" smtClean="0"/>
            </a:br>
            <a:r>
              <a:rPr lang="en-GB" altLang="en-US" sz="1100" smtClean="0"/>
              <a:t>  marked on computer.</a:t>
            </a:r>
            <a:endParaRPr lang="en-US" altLang="en-US" sz="1100" smtClean="0"/>
          </a:p>
          <a:p>
            <a:pPr>
              <a:lnSpc>
                <a:spcPct val="80000"/>
              </a:lnSpc>
              <a:spcBef>
                <a:spcPct val="0"/>
              </a:spcBef>
            </a:pPr>
            <a:endParaRPr lang="en-US" altLang="en-US" sz="110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FCE8F25-BE51-4F55-B79D-9C9B96F81469}" type="slidenum">
              <a:rPr lang="en-US" altLang="en-US" smtClean="0">
                <a:latin typeface="Arial" charset="0"/>
              </a:rPr>
              <a:pPr/>
              <a:t>15</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As you can see this question now has a more academic focus which will help candidates who want to use English for future studies. This obviously means that you will have to prepare your students for this part of the paper in a different way. They will need to practise writing essays and you will want to focus on structure – how to plan an answer to this type of question, the kind of language they will need to discuss a subject like this and how to make their essay cohesive. You’ll notice that the word count has increased, and is now 140 to 190 words. </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473283-6C42-4EE8-8218-A7E7C0845350}" type="slidenum">
              <a:rPr lang="en-GB" altLang="en-US" smtClean="0">
                <a:latin typeface="Arial" charset="0"/>
                <a:ea typeface="MS PGothic" pitchFamily="34" charset="-128"/>
              </a:rPr>
              <a:pPr/>
              <a:t>17</a:t>
            </a:fld>
            <a:endParaRPr lang="en-GB" altLang="en-US" smtClean="0">
              <a:latin typeface="Arial" charset="0"/>
              <a:ea typeface="MS PGothic" pitchFamily="34" charset="-128"/>
            </a:endParaRPr>
          </a:p>
        </p:txBody>
      </p:sp>
    </p:spTree>
    <p:extLst>
      <p:ext uri="{BB962C8B-B14F-4D97-AF65-F5344CB8AC3E}">
        <p14:creationId xmlns:p14="http://schemas.microsoft.com/office/powerpoint/2010/main" xmlns="" val="256209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E1D220-B9AF-42F9-9A0B-3EC8701483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42B2AC-9246-43E2-B573-D44B97F0399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84AAACD-16EA-487C-9D77-08A67BFF9BC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1"/>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9"/>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660E6D-C4B2-4CD4-91C2-70AB6A469EB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50"/>
            <a:ext cx="8229600" cy="9366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989138"/>
            <a:ext cx="8229600" cy="4137025"/>
          </a:xfrm>
        </p:spPr>
        <p:txBody>
          <a:bodyPr/>
          <a:lstStyle/>
          <a:p>
            <a:pPr lvl="0"/>
            <a:r>
              <a:rPr lang="en-GB" noProof="0" smtClean="0"/>
              <a:t>Click icon to add table</a:t>
            </a:r>
            <a:endParaRPr lang="en-US" noProof="0" smtClean="0"/>
          </a:p>
        </p:txBody>
      </p:sp>
    </p:spTree>
    <p:extLst>
      <p:ext uri="{BB962C8B-B14F-4D97-AF65-F5344CB8AC3E}">
        <p14:creationId xmlns:p14="http://schemas.microsoft.com/office/powerpoint/2010/main" xmlns="" val="1255045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11" descr="CambridgeEnglish_PPT_TitleSlid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00800" y="304800"/>
            <a:ext cx="223837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228600" y="5562600"/>
            <a:ext cx="426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9699" name="Rectangle 3"/>
          <p:cNvSpPr>
            <a:spLocks noGrp="1" noChangeArrowheads="1"/>
          </p:cNvSpPr>
          <p:nvPr>
            <p:ph type="ctrTitle"/>
          </p:nvPr>
        </p:nvSpPr>
        <p:spPr>
          <a:xfrm>
            <a:off x="685800" y="2130427"/>
            <a:ext cx="7772400" cy="1470025"/>
          </a:xfrm>
        </p:spPr>
        <p:txBody>
          <a:bodyPr/>
          <a:lstStyle>
            <a:lvl1pPr>
              <a:defRPr sz="5400"/>
            </a:lvl1pPr>
          </a:lstStyle>
          <a:p>
            <a:r>
              <a:rPr lang="ru-RU" smtClean="0"/>
              <a:t>Образец заголовка</a:t>
            </a:r>
            <a:endParaRPr lang="en-GB"/>
          </a:p>
        </p:txBody>
      </p:sp>
      <p:sp>
        <p:nvSpPr>
          <p:cNvPr id="29700" name="Rectangle 4"/>
          <p:cNvSpPr>
            <a:spLocks noGrp="1" noChangeArrowheads="1"/>
          </p:cNvSpPr>
          <p:nvPr>
            <p:ph type="subTitle" idx="1"/>
          </p:nvPr>
        </p:nvSpPr>
        <p:spPr>
          <a:xfrm>
            <a:off x="684213" y="3886200"/>
            <a:ext cx="7775575" cy="1752600"/>
          </a:xfrm>
        </p:spPr>
        <p:txBody>
          <a:bodyPr/>
          <a:lstStyle>
            <a:lvl1pPr marL="0" indent="0">
              <a:defRPr/>
            </a:lvl1pPr>
          </a:lstStyle>
          <a:p>
            <a:r>
              <a:rPr lang="ru-RU" smtClean="0"/>
              <a:t>Образец подзаголовка</a:t>
            </a:r>
            <a:endParaRPr lang="en-GB"/>
          </a:p>
        </p:txBody>
      </p:sp>
    </p:spTree>
    <p:extLst>
      <p:ext uri="{BB962C8B-B14F-4D97-AF65-F5344CB8AC3E}">
        <p14:creationId xmlns:p14="http://schemas.microsoft.com/office/powerpoint/2010/main" xmlns="" val="421714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15461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29170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9140"/>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9140"/>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957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110914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55590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87424B8-5D3D-415F-81F2-79E43D59AB4D}"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Tree>
    <p:extLst>
      <p:ext uri="{BB962C8B-B14F-4D97-AF65-F5344CB8AC3E}">
        <p14:creationId xmlns:p14="http://schemas.microsoft.com/office/powerpoint/2010/main" xmlns="" val="86186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8894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91858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771287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Вертикальный заголовок 1"/>
          <p:cNvSpPr>
            <a:spLocks noGrp="1"/>
          </p:cNvSpPr>
          <p:nvPr>
            <p:ph type="title" orient="vert"/>
          </p:nvPr>
        </p:nvSpPr>
        <p:spPr>
          <a:xfrm>
            <a:off x="6629400" y="908050"/>
            <a:ext cx="2057400" cy="52181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08050"/>
            <a:ext cx="6019800" cy="52181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44110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 name="Заголовок 1"/>
          <p:cNvSpPr>
            <a:spLocks noGrp="1"/>
          </p:cNvSpPr>
          <p:nvPr>
            <p:ph type="title"/>
          </p:nvPr>
        </p:nvSpPr>
        <p:spPr>
          <a:xfrm>
            <a:off x="457200" y="908052"/>
            <a:ext cx="8229600" cy="9366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9140"/>
            <a:ext cx="8229600" cy="4137025"/>
          </a:xfrm>
        </p:spPr>
        <p:txBody>
          <a:bodyPr/>
          <a:lstStyle/>
          <a:p>
            <a:pPr lvl="0"/>
            <a:r>
              <a:rPr lang="ru-RU" noProof="0" smtClean="0"/>
              <a:t>Вставка таблицы</a:t>
            </a:r>
            <a:endParaRPr lang="ru-RU" noProof="0"/>
          </a:p>
        </p:txBody>
      </p:sp>
    </p:spTree>
    <p:extLst>
      <p:ext uri="{BB962C8B-B14F-4D97-AF65-F5344CB8AC3E}">
        <p14:creationId xmlns:p14="http://schemas.microsoft.com/office/powerpoint/2010/main" xmlns="" val="2021723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6462" y="2130425"/>
            <a:ext cx="7551737"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18475"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61363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55940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6461" y="4406900"/>
            <a:ext cx="758825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6461" y="2906713"/>
            <a:ext cx="75882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36988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6461" y="1600200"/>
            <a:ext cx="37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6800" y="1600200"/>
            <a:ext cx="37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6384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5D3FD8-9DF7-4F4C-949B-F25FC6251875}"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6461" y="1535113"/>
            <a:ext cx="373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6462" y="2174875"/>
            <a:ext cx="37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06799" y="1535113"/>
            <a:ext cx="37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06799" y="2174875"/>
            <a:ext cx="37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0748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4310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63805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463" y="273050"/>
            <a:ext cx="25590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84170" y="273050"/>
            <a:ext cx="49026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06463" y="1435100"/>
            <a:ext cx="25590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54289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47006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0327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6462" y="274638"/>
            <a:ext cx="55705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40A90-86A5-4B40-9BD5-5A1A0F050523}"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C42788-B9CB-E34A-8AD7-170D571E8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99981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1C621-2377-4385-8C33-1573306B51A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379490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EFF64-2AFF-4AE3-84B8-D6052AC03DF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847339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2F1837-C5FB-4F38-B8CA-5793C14B6B9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5660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8EE6E74-F455-4072-923F-1C30A01B5A18}"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8A8F7D-27E4-4DBA-BB10-A0F9BE5FD4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998303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3F85CB-6EF8-47D5-B6C1-80FDDF70791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68696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114ECF-2643-49AB-A248-77C29496CB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145947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5D52FA-7DD2-473E-BDAC-5573BA3BB2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283545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8DED6C-7FDD-4990-91BD-89ED830F7E9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528441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AF430-F064-4E0B-AA6D-3B21349A17C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969141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C8EFC4-8429-47F2-961D-EE1BF76612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597575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C68229-9C1C-4DD9-B3D4-876478DA6B5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0530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485913-1D5F-459A-9EA7-6F95EB23A53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701302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11C621-2377-4385-8C33-1573306B51A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37027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7D10BBF-7126-475A-B538-104FC1B9BF92}"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EFF64-2AFF-4AE3-84B8-D6052AC03DF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562612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2F1837-C5FB-4F38-B8CA-5793C14B6B9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265441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8A8F7D-27E4-4DBA-BB10-A0F9BE5FD4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824782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3F85CB-6EF8-47D5-B6C1-80FDDF70791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617707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114ECF-2643-49AB-A248-77C29496CB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869709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5D52FA-7DD2-473E-BDAC-5573BA3BB2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637509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8DED6C-7FDD-4990-91BD-89ED830F7E9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0704666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AF430-F064-4E0B-AA6D-3B21349A17C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601368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C8EFC4-8429-47F2-961D-EE1BF76612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226035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C68229-9C1C-4DD9-B3D4-876478DA6B5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20376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5C6D2E7-7596-4227-850D-EBC9E46125F8}"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485913-1D5F-459A-9EA7-6F95EB23A53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547530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1D220-B9AF-42F9-9A0B-3EC87014834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880614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7424B8-5D3D-415F-81F2-79E43D59AB4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446987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D3FD8-9DF7-4F4C-949B-F25FC625187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423056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6E74-F455-4072-923F-1C30A01B5A1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765205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D10BBF-7126-475A-B538-104FC1B9BF9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04659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C6D2E7-7596-4227-850D-EBC9E46125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902279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D8192D-AB6E-4776-B2BA-AF129D1B3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660041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532419-2B04-4F1B-9B07-974D4BB13E9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2239792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47BC9B-4B7F-40C7-842E-BF38775DE93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68590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5D8192D-AB6E-4776-B2BA-AF129D1B32F8}"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2B2AC-9246-43E2-B573-D44B97F0399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15094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4AAACD-16EA-487C-9D77-08A67BFF9BC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457448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1"/>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9"/>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660E6D-C4B2-4CD4-91C2-70AB6A469E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07321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532419-2B04-4F1B-9B07-974D4BB13E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47BC9B-4B7F-40C7-842E-BF38775DE93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F56CAD6-C47E-4B84-ABB6-466CADB166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ambridgeEnglish_PPT_ContentSlide"/>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080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GB" altLang="ru-RU" smtClean="0"/>
          </a:p>
        </p:txBody>
      </p:sp>
      <p:sp>
        <p:nvSpPr>
          <p:cNvPr id="1028" name="Rectangle 3"/>
          <p:cNvSpPr>
            <a:spLocks noGrp="1" noChangeArrowheads="1"/>
          </p:cNvSpPr>
          <p:nvPr>
            <p:ph type="body" idx="1"/>
          </p:nvPr>
        </p:nvSpPr>
        <p:spPr bwMode="auto">
          <a:xfrm>
            <a:off x="457200" y="1989138"/>
            <a:ext cx="8229600"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GB" altLang="ru-RU" smtClean="0"/>
          </a:p>
        </p:txBody>
      </p:sp>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Tree>
    <p:extLst>
      <p:ext uri="{BB962C8B-B14F-4D97-AF65-F5344CB8AC3E}">
        <p14:creationId xmlns:p14="http://schemas.microsoft.com/office/powerpoint/2010/main" xmlns="" val="379872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rgbClr val="801431"/>
          </a:solidFill>
          <a:latin typeface="+mj-lt"/>
          <a:ea typeface="+mj-ea"/>
          <a:cs typeface="+mj-cs"/>
        </a:defRPr>
      </a:lvl1pPr>
      <a:lvl2pPr algn="l" rtl="0" eaLnBrk="0" fontAlgn="base" hangingPunct="0">
        <a:spcBef>
          <a:spcPct val="0"/>
        </a:spcBef>
        <a:spcAft>
          <a:spcPct val="0"/>
        </a:spcAft>
        <a:defRPr sz="4400">
          <a:solidFill>
            <a:srgbClr val="801431"/>
          </a:solidFill>
          <a:latin typeface="Arial" charset="0"/>
        </a:defRPr>
      </a:lvl2pPr>
      <a:lvl3pPr algn="l" rtl="0" eaLnBrk="0" fontAlgn="base" hangingPunct="0">
        <a:spcBef>
          <a:spcPct val="0"/>
        </a:spcBef>
        <a:spcAft>
          <a:spcPct val="0"/>
        </a:spcAft>
        <a:defRPr sz="4400">
          <a:solidFill>
            <a:srgbClr val="801431"/>
          </a:solidFill>
          <a:latin typeface="Arial" charset="0"/>
        </a:defRPr>
      </a:lvl3pPr>
      <a:lvl4pPr algn="l" rtl="0" eaLnBrk="0" fontAlgn="base" hangingPunct="0">
        <a:spcBef>
          <a:spcPct val="0"/>
        </a:spcBef>
        <a:spcAft>
          <a:spcPct val="0"/>
        </a:spcAft>
        <a:defRPr sz="4400">
          <a:solidFill>
            <a:srgbClr val="801431"/>
          </a:solidFill>
          <a:latin typeface="Arial" charset="0"/>
        </a:defRPr>
      </a:lvl4pPr>
      <a:lvl5pPr algn="l" rtl="0" eaLnBrk="0" fontAlgn="base" hangingPunct="0">
        <a:spcBef>
          <a:spcPct val="0"/>
        </a:spcBef>
        <a:spcAft>
          <a:spcPct val="0"/>
        </a:spcAft>
        <a:defRPr sz="4400">
          <a:solidFill>
            <a:srgbClr val="801431"/>
          </a:solidFill>
          <a:latin typeface="Arial" charset="0"/>
        </a:defRPr>
      </a:lvl5pPr>
      <a:lvl6pPr marL="457200" algn="l" rtl="0" eaLnBrk="1" fontAlgn="base" hangingPunct="1">
        <a:spcBef>
          <a:spcPct val="0"/>
        </a:spcBef>
        <a:spcAft>
          <a:spcPct val="0"/>
        </a:spcAft>
        <a:defRPr sz="4400">
          <a:solidFill>
            <a:srgbClr val="801431"/>
          </a:solidFill>
          <a:latin typeface="Arial" charset="0"/>
        </a:defRPr>
      </a:lvl6pPr>
      <a:lvl7pPr marL="914400" algn="l" rtl="0" eaLnBrk="1" fontAlgn="base" hangingPunct="1">
        <a:spcBef>
          <a:spcPct val="0"/>
        </a:spcBef>
        <a:spcAft>
          <a:spcPct val="0"/>
        </a:spcAft>
        <a:defRPr sz="4400">
          <a:solidFill>
            <a:srgbClr val="801431"/>
          </a:solidFill>
          <a:latin typeface="Arial" charset="0"/>
        </a:defRPr>
      </a:lvl7pPr>
      <a:lvl8pPr marL="1371600" algn="l" rtl="0" eaLnBrk="1" fontAlgn="base" hangingPunct="1">
        <a:spcBef>
          <a:spcPct val="0"/>
        </a:spcBef>
        <a:spcAft>
          <a:spcPct val="0"/>
        </a:spcAft>
        <a:defRPr sz="4400">
          <a:solidFill>
            <a:srgbClr val="801431"/>
          </a:solidFill>
          <a:latin typeface="Arial" charset="0"/>
        </a:defRPr>
      </a:lvl8pPr>
      <a:lvl9pPr marL="1828800" algn="l" rtl="0" eaLnBrk="1" fontAlgn="base" hangingPunct="1">
        <a:spcBef>
          <a:spcPct val="0"/>
        </a:spcBef>
        <a:spcAft>
          <a:spcPct val="0"/>
        </a:spcAft>
        <a:defRPr sz="4400">
          <a:solidFill>
            <a:srgbClr val="801431"/>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462" y="274638"/>
            <a:ext cx="7780337"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06462" y="1600200"/>
            <a:ext cx="7780337"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6462" y="6356350"/>
            <a:ext cx="16843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40A90-86A5-4B40-9BD5-5A1A0F050523}" type="datetimeFigureOut">
              <a:rPr lang="en-US" smtClean="0">
                <a:solidFill>
                  <a:prstClr val="black">
                    <a:tint val="75000"/>
                  </a:prstClr>
                </a:solidFill>
                <a:ea typeface="ＭＳ Ｐゴシック" charset="0"/>
              </a:rPr>
              <a:pPr/>
              <a:t>5/24/2016</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42788-B9CB-E34A-8AD7-170D571E89F3}" type="slidenum">
              <a:rPr lang="en-US" smtClean="0">
                <a:solidFill>
                  <a:prstClr val="black">
                    <a:tint val="75000"/>
                  </a:prstClr>
                </a:solidFill>
                <a:ea typeface="ＭＳ Ｐゴシック" charset="0"/>
              </a:rPr>
              <a:pPr/>
              <a:t>‹#›</a:t>
            </a:fld>
            <a:endParaRPr lang="en-US">
              <a:solidFill>
                <a:prstClr val="black">
                  <a:tint val="75000"/>
                </a:prstClr>
              </a:solidFill>
              <a:ea typeface="ＭＳ Ｐゴシック" charset="0"/>
            </a:endParaRPr>
          </a:p>
        </p:txBody>
      </p:sp>
      <p:sp>
        <p:nvSpPr>
          <p:cNvPr id="7" name="Rectangle 6"/>
          <p:cNvSpPr/>
          <p:nvPr/>
        </p:nvSpPr>
        <p:spPr>
          <a:xfrm>
            <a:off x="0" y="0"/>
            <a:ext cx="639335" cy="6856413"/>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pic>
        <p:nvPicPr>
          <p:cNvPr id="8" name="Picture 7" descr="CambridgeEnglishIdent_White_CMYK.png"/>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rot="16200000">
            <a:off x="-1075128" y="5105431"/>
            <a:ext cx="2812581" cy="325878"/>
          </a:xfrm>
          <a:prstGeom prst="rect">
            <a:avLst/>
          </a:prstGeom>
        </p:spPr>
      </p:pic>
      <p:pic>
        <p:nvPicPr>
          <p:cNvPr id="9" name="Picture 8" descr="3Asterisks_40mm_Port_WRB_RGB.png"/>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174644" y="198720"/>
            <a:ext cx="280562" cy="1010880"/>
          </a:xfrm>
          <a:prstGeom prst="rect">
            <a:avLst/>
          </a:prstGeom>
        </p:spPr>
      </p:pic>
    </p:spTree>
    <p:extLst>
      <p:ext uri="{BB962C8B-B14F-4D97-AF65-F5344CB8AC3E}">
        <p14:creationId xmlns:p14="http://schemas.microsoft.com/office/powerpoint/2010/main" xmlns="" val="978486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D273E73-A9A5-4707-9801-E9C1FE745F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627835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D273E73-A9A5-4707-9801-E9C1FE745F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1043310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F56CAD6-C47E-4B84-ABB6-466CADB1660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7786313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YLE-wmv/4.wm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
          <p:cNvSpPr>
            <a:spLocks noGrp="1" noChangeArrowheads="1"/>
          </p:cNvSpPr>
          <p:nvPr>
            <p:ph type="title"/>
          </p:nvPr>
        </p:nvSpPr>
        <p:spPr>
          <a:xfrm>
            <a:off x="3851275" y="261938"/>
            <a:ext cx="5400675" cy="719137"/>
          </a:xfrm>
        </p:spPr>
        <p:txBody>
          <a:bodyPr/>
          <a:lstStyle/>
          <a:p>
            <a:pPr algn="l" eaLnBrk="1" hangingPunct="1"/>
            <a:r>
              <a:rPr lang="ru-RU" sz="2400" b="1" smtClean="0">
                <a:solidFill>
                  <a:srgbClr val="EB1E32"/>
                </a:solidFill>
              </a:rPr>
              <a:t> </a:t>
            </a:r>
          </a:p>
        </p:txBody>
      </p:sp>
      <p:pic>
        <p:nvPicPr>
          <p:cNvPr id="16386" name="Рисунок 1"/>
          <p:cNvPicPr>
            <a:picLocks noChangeAspect="1"/>
          </p:cNvPicPr>
          <p:nvPr/>
        </p:nvPicPr>
        <p:blipFill>
          <a:blip r:embed="rId3" cstate="email"/>
          <a:srcRect/>
          <a:stretch>
            <a:fillRect/>
          </a:stretch>
        </p:blipFill>
        <p:spPr bwMode="auto">
          <a:xfrm>
            <a:off x="5976938" y="188913"/>
            <a:ext cx="2736850" cy="942975"/>
          </a:xfrm>
          <a:prstGeom prst="rect">
            <a:avLst/>
          </a:prstGeom>
          <a:noFill/>
          <a:ln w="9525">
            <a:noFill/>
            <a:miter lim="800000"/>
            <a:headEnd/>
            <a:tailEnd/>
          </a:ln>
        </p:spPr>
      </p:pic>
      <p:sp>
        <p:nvSpPr>
          <p:cNvPr id="16387" name="Прямоугольник 2"/>
          <p:cNvSpPr>
            <a:spLocks noChangeArrowheads="1"/>
          </p:cNvSpPr>
          <p:nvPr/>
        </p:nvSpPr>
        <p:spPr bwMode="auto">
          <a:xfrm>
            <a:off x="827584" y="1268760"/>
            <a:ext cx="7416824" cy="4985980"/>
          </a:xfrm>
          <a:prstGeom prst="rect">
            <a:avLst/>
          </a:prstGeom>
          <a:noFill/>
          <a:ln w="9525">
            <a:noFill/>
            <a:miter lim="800000"/>
            <a:headEnd/>
            <a:tailEnd/>
          </a:ln>
        </p:spPr>
        <p:txBody>
          <a:bodyPr wrap="square">
            <a:spAutoFit/>
          </a:bodyPr>
          <a:lstStyle/>
          <a:p>
            <a:pPr algn="ctr"/>
            <a:endParaRPr lang="ru-RU" sz="3600" dirty="0" smtClean="0">
              <a:solidFill>
                <a:srgbClr val="801431"/>
              </a:solidFill>
            </a:endParaRPr>
          </a:p>
          <a:p>
            <a:pPr algn="ctr"/>
            <a:endParaRPr lang="ru-RU" sz="3600" dirty="0">
              <a:solidFill>
                <a:srgbClr val="801431"/>
              </a:solidFill>
            </a:endParaRPr>
          </a:p>
          <a:p>
            <a:pPr algn="ctr"/>
            <a:r>
              <a:rPr lang="en-US" sz="4400" b="1" dirty="0" smtClean="0">
                <a:solidFill>
                  <a:srgbClr val="801431"/>
                </a:solidFill>
              </a:rPr>
              <a:t>Cambridge </a:t>
            </a:r>
            <a:r>
              <a:rPr lang="en-US" sz="4400" b="1" dirty="0">
                <a:solidFill>
                  <a:srgbClr val="801431"/>
                </a:solidFill>
              </a:rPr>
              <a:t>English </a:t>
            </a:r>
            <a:r>
              <a:rPr lang="en-US" sz="4400" b="1" dirty="0" smtClean="0">
                <a:solidFill>
                  <a:srgbClr val="801431"/>
                </a:solidFill>
              </a:rPr>
              <a:t>Exams Independent and Objective Assessment</a:t>
            </a:r>
          </a:p>
          <a:p>
            <a:pPr algn="ctr"/>
            <a:endParaRPr lang="ru-RU" sz="4400" b="1" dirty="0">
              <a:solidFill>
                <a:srgbClr val="801431"/>
              </a:solidFill>
            </a:endParaRPr>
          </a:p>
          <a:p>
            <a:pPr algn="ctr"/>
            <a:endParaRPr lang="ru-RU" sz="3500" dirty="0"/>
          </a:p>
          <a:p>
            <a:pPr algn="ctr"/>
            <a:endParaRPr lang="ru-RU"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79388" y="2420938"/>
            <a:ext cx="4105275" cy="1692275"/>
          </a:xfrm>
          <a:prstGeom prst="rect">
            <a:avLst/>
          </a:prstGeom>
          <a:solidFill>
            <a:schemeClr val="bg1"/>
          </a:solidFill>
          <a:ln w="9525">
            <a:solidFill>
              <a:schemeClr val="tx1"/>
            </a:solidFill>
            <a:miter lim="800000"/>
            <a:headEnd/>
            <a:tailEnd/>
          </a:ln>
        </p:spPr>
        <p:txBody>
          <a:bodyPr>
            <a:spAutoFit/>
          </a:bodyPr>
          <a:lstStyle/>
          <a:p>
            <a:r>
              <a:rPr lang="en-US" altLang="ru-RU" sz="2400">
                <a:solidFill>
                  <a:srgbClr val="00A0DE"/>
                </a:solidFill>
              </a:rPr>
              <a:t>Starters Reading and Writing</a:t>
            </a:r>
          </a:p>
          <a:p>
            <a:r>
              <a:rPr lang="ru-RU" altLang="ru-RU" sz="1600" i="1"/>
              <a:t>Пример задания 3</a:t>
            </a:r>
            <a:r>
              <a:rPr lang="en-US" altLang="ru-RU" sz="1600" i="1"/>
              <a:t>:</a:t>
            </a:r>
            <a:endParaRPr lang="ru-RU" altLang="ru-RU" sz="1600" i="1"/>
          </a:p>
          <a:p>
            <a:endParaRPr lang="en-US" altLang="ru-RU" sz="1600" i="1"/>
          </a:p>
          <a:p>
            <a:r>
              <a:rPr lang="ru-RU" altLang="ru-RU" sz="2400" i="1">
                <a:solidFill>
                  <a:srgbClr val="0000FF"/>
                </a:solidFill>
              </a:rPr>
              <a:t>Составить правильное </a:t>
            </a:r>
          </a:p>
          <a:p>
            <a:r>
              <a:rPr lang="ru-RU" altLang="ru-RU" sz="2400" i="1">
                <a:solidFill>
                  <a:srgbClr val="0000FF"/>
                </a:solidFill>
              </a:rPr>
              <a:t>слово из букв</a:t>
            </a:r>
            <a:r>
              <a:rPr lang="ru-RU" altLang="ru-RU" sz="2400">
                <a:solidFill>
                  <a:srgbClr val="0000FF"/>
                </a:solidFill>
              </a:rPr>
              <a:t> </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519" y="764704"/>
            <a:ext cx="3940175" cy="55451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532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heckerboard(across)">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684213" y="1047750"/>
            <a:ext cx="75628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ru-RU" altLang="ru-RU" sz="2400" b="1">
                <a:solidFill>
                  <a:srgbClr val="00A0DE"/>
                </a:solidFill>
              </a:rPr>
              <a:t>Тест на разговорную речь</a:t>
            </a:r>
            <a:r>
              <a:rPr lang="ru-RU" altLang="ru-RU" sz="2400">
                <a:solidFill>
                  <a:srgbClr val="00A0DE"/>
                </a:solidFill>
              </a:rPr>
              <a:t> </a:t>
            </a:r>
            <a:r>
              <a:rPr lang="ru-RU" altLang="ru-RU" sz="2400"/>
              <a:t>длится от 3 до 5 минут </a:t>
            </a:r>
          </a:p>
          <a:p>
            <a:r>
              <a:rPr lang="ru-RU" altLang="ru-RU" sz="2400"/>
              <a:t>и идет один на один (экзаменатор-ребенок) </a:t>
            </a:r>
          </a:p>
        </p:txBody>
      </p:sp>
      <p:pic>
        <p:nvPicPr>
          <p:cNvPr id="12294" name="Picture 6">
            <a:hlinkClick r:id="rId2" action="ppaction://hlinkfile"/>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5150" y="1989138"/>
            <a:ext cx="6697663" cy="45497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2295" name="Rectangle 7"/>
          <p:cNvSpPr>
            <a:spLocks noChangeArrowheads="1"/>
          </p:cNvSpPr>
          <p:nvPr/>
        </p:nvSpPr>
        <p:spPr bwMode="auto">
          <a:xfrm>
            <a:off x="152400" y="2492375"/>
            <a:ext cx="1655763" cy="1565275"/>
          </a:xfrm>
          <a:prstGeom prst="rect">
            <a:avLst/>
          </a:prstGeom>
          <a:solidFill>
            <a:schemeClr val="bg1"/>
          </a:solidFill>
          <a:ln w="9525">
            <a:solidFill>
              <a:schemeClr val="tx1"/>
            </a:solidFill>
            <a:miter lim="800000"/>
            <a:headEnd/>
            <a:tailEnd/>
          </a:ln>
        </p:spPr>
        <p:txBody>
          <a:bodyPr>
            <a:spAutoFit/>
          </a:bodyPr>
          <a:lstStyle/>
          <a:p>
            <a:r>
              <a:rPr lang="en-US" altLang="ru-RU" sz="2400" i="1">
                <a:solidFill>
                  <a:srgbClr val="00A0DE"/>
                </a:solidFill>
              </a:rPr>
              <a:t>Starters </a:t>
            </a:r>
          </a:p>
          <a:p>
            <a:r>
              <a:rPr lang="en-US" altLang="ru-RU" sz="2400" i="1">
                <a:solidFill>
                  <a:srgbClr val="00A0DE"/>
                </a:solidFill>
              </a:rPr>
              <a:t>Speaking</a:t>
            </a:r>
          </a:p>
          <a:p>
            <a:endParaRPr lang="ru-RU" altLang="ru-RU" sz="1600" i="1">
              <a:solidFill>
                <a:srgbClr val="0000FF"/>
              </a:solidFill>
            </a:endParaRPr>
          </a:p>
          <a:p>
            <a:r>
              <a:rPr lang="ru-RU" altLang="ru-RU" sz="1600" i="1">
                <a:solidFill>
                  <a:srgbClr val="0000FF"/>
                </a:solidFill>
              </a:rPr>
              <a:t>Пример </a:t>
            </a:r>
            <a:endParaRPr lang="en-US" altLang="ru-RU" sz="1600" i="1">
              <a:solidFill>
                <a:srgbClr val="0000FF"/>
              </a:solidFill>
            </a:endParaRPr>
          </a:p>
          <a:p>
            <a:r>
              <a:rPr lang="ru-RU" altLang="ru-RU" sz="1600" i="1">
                <a:solidFill>
                  <a:srgbClr val="0000FF"/>
                </a:solidFill>
              </a:rPr>
              <a:t>задания</a:t>
            </a:r>
            <a:endParaRPr lang="ru-RU" altLang="ru-RU" sz="1600">
              <a:solidFill>
                <a:srgbClr val="0000FF"/>
              </a:solidFill>
            </a:endParaRPr>
          </a:p>
        </p:txBody>
      </p:sp>
    </p:spTree>
    <p:extLst>
      <p:ext uri="{BB962C8B-B14F-4D97-AF65-F5344CB8AC3E}">
        <p14:creationId xmlns:p14="http://schemas.microsoft.com/office/powerpoint/2010/main" xmlns="" val="190961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checkerboard(across)">
                                      <p:cBhvr>
                                        <p:cTn id="1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extLst>
              <p:ext uri="{D42A27DB-BD31-4B8C-83A1-F6EECF244321}">
                <p14:modId xmlns:p14="http://schemas.microsoft.com/office/powerpoint/2010/main" xmlns="" val="2203461217"/>
              </p:ext>
            </p:extLst>
          </p:nvPr>
        </p:nvGraphicFramePr>
        <p:xfrm>
          <a:off x="250825" y="980728"/>
          <a:ext cx="8497888" cy="5327997"/>
        </p:xfrm>
        <a:graphic>
          <a:graphicData uri="http://schemas.openxmlformats.org/presentationml/2006/ole">
            <p:oleObj spid="_x0000_s3078" name="Photo Editor Photo" r:id="rId4" imgW="8019048" imgH="5219048" progId="">
              <p:embed/>
            </p:oleObj>
          </a:graphicData>
        </a:graphic>
      </p:graphicFrame>
    </p:spTree>
    <p:extLst>
      <p:ext uri="{BB962C8B-B14F-4D97-AF65-F5344CB8AC3E}">
        <p14:creationId xmlns:p14="http://schemas.microsoft.com/office/powerpoint/2010/main" xmlns="" val="27971176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pPr>
              <a:defRPr/>
            </a:pPr>
            <a:r>
              <a:rPr lang="en-US" dirty="0" smtClean="0"/>
              <a:t>Overview of </a:t>
            </a:r>
            <a:r>
              <a:rPr lang="en-US" i="1" dirty="0" smtClean="0"/>
              <a:t>Cambridge English: Key for Schools</a:t>
            </a:r>
          </a:p>
        </p:txBody>
      </p:sp>
      <p:graphicFrame>
        <p:nvGraphicFramePr>
          <p:cNvPr id="5" name="Group 39"/>
          <p:cNvGraphicFramePr>
            <a:graphicFrameLocks noGrp="1"/>
          </p:cNvGraphicFramePr>
          <p:nvPr/>
        </p:nvGraphicFramePr>
        <p:xfrm>
          <a:off x="533400" y="2601913"/>
          <a:ext cx="7926388" cy="3417888"/>
        </p:xfrm>
        <a:graphic>
          <a:graphicData uri="http://schemas.openxmlformats.org/drawingml/2006/table">
            <a:tbl>
              <a:tblPr/>
              <a:tblGrid>
                <a:gridCol w="1295400"/>
                <a:gridCol w="1600200"/>
                <a:gridCol w="1752600"/>
                <a:gridCol w="1676400"/>
                <a:gridCol w="1601788"/>
              </a:tblGrid>
              <a:tr h="903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801431"/>
                          </a:solidFill>
                          <a:effectLst/>
                          <a:latin typeface="Arial" charset="0"/>
                          <a:ea typeface="ＭＳ Ｐゴシック" charset="-128"/>
                          <a:cs typeface="Times New Roman" charset="0"/>
                        </a:rPr>
                        <a:t>Paper</a:t>
                      </a:r>
                      <a:endParaRPr kumimoji="0" lang="en-GB" sz="1800" b="0" i="0" u="none" strike="noStrike" cap="none" normalizeH="0" baseline="0" dirty="0" smtClean="0">
                        <a:ln>
                          <a:noFill/>
                        </a:ln>
                        <a:solidFill>
                          <a:srgbClr val="801431"/>
                        </a:solidFill>
                        <a:effectLst/>
                        <a:latin typeface="Times New Roman" charset="0"/>
                        <a:ea typeface="ＭＳ Ｐゴシック" charset="-128"/>
                        <a:cs typeface="Times New Roman" charset="0"/>
                      </a:endParaRPr>
                    </a:p>
                  </a:txBody>
                  <a:tcPr marT="93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801431"/>
                          </a:solidFill>
                          <a:effectLst/>
                          <a:latin typeface="Arial" charset="0"/>
                          <a:ea typeface="ＭＳ Ｐゴシック" charset="-128"/>
                          <a:cs typeface="Times New Roman" charset="0"/>
                        </a:rPr>
                        <a:t>Focus</a:t>
                      </a:r>
                      <a:endParaRPr kumimoji="0" lang="en-GB" sz="1800" b="0" i="0" u="none" strike="noStrike" cap="none" normalizeH="0" baseline="0" dirty="0" smtClean="0">
                        <a:ln>
                          <a:noFill/>
                        </a:ln>
                        <a:solidFill>
                          <a:srgbClr val="801431"/>
                        </a:solidFill>
                        <a:effectLst/>
                        <a:latin typeface="Times New Roman" charset="0"/>
                        <a:ea typeface="ＭＳ Ｐゴシック" charset="-128"/>
                        <a:cs typeface="Times New Roman" charset="0"/>
                      </a:endParaRPr>
                    </a:p>
                  </a:txBody>
                  <a:tcPr marT="93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801431"/>
                          </a:solidFill>
                          <a:effectLst/>
                          <a:latin typeface="Arial" charset="0"/>
                          <a:ea typeface="ＭＳ Ｐゴシック" charset="-128"/>
                          <a:cs typeface="Times New Roman" charset="0"/>
                        </a:rPr>
                        <a:t>Number of Parts</a:t>
                      </a:r>
                      <a:endParaRPr kumimoji="0" lang="en-GB" sz="1800" b="0" i="0" u="none" strike="noStrike" cap="none" normalizeH="0" baseline="0" smtClean="0">
                        <a:ln>
                          <a:noFill/>
                        </a:ln>
                        <a:solidFill>
                          <a:srgbClr val="801431"/>
                        </a:solidFill>
                        <a:effectLst/>
                        <a:latin typeface="Times New Roman" charset="0"/>
                        <a:ea typeface="ＭＳ Ｐゴシック" charset="-128"/>
                        <a:cs typeface="Times New Roman" charset="0"/>
                      </a:endParaRPr>
                    </a:p>
                  </a:txBody>
                  <a:tcPr marT="93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801431"/>
                          </a:solidFill>
                          <a:effectLst/>
                          <a:latin typeface="Arial" charset="0"/>
                          <a:ea typeface="ＭＳ Ｐゴシック" charset="-128"/>
                          <a:cs typeface="Times New Roman" charset="0"/>
                        </a:rPr>
                        <a:t>Number of questions</a:t>
                      </a:r>
                      <a:endParaRPr kumimoji="0" lang="en-GB" sz="1800" b="0" i="0" u="none" strike="noStrike" cap="none" normalizeH="0" baseline="0" smtClean="0">
                        <a:ln>
                          <a:noFill/>
                        </a:ln>
                        <a:solidFill>
                          <a:srgbClr val="801431"/>
                        </a:solidFill>
                        <a:effectLst/>
                        <a:latin typeface="Times New Roman" charset="0"/>
                        <a:ea typeface="ＭＳ Ｐゴシック" charset="-128"/>
                        <a:cs typeface="Times New Roman" charset="0"/>
                      </a:endParaRPr>
                    </a:p>
                  </a:txBody>
                  <a:tcPr marT="93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801431"/>
                          </a:solidFill>
                          <a:effectLst/>
                          <a:latin typeface="Arial" charset="0"/>
                          <a:ea typeface="ＭＳ Ｐゴシック" charset="-128"/>
                          <a:cs typeface="Times New Roman" charset="0"/>
                        </a:rPr>
                        <a:t>Timing</a:t>
                      </a:r>
                      <a:endParaRPr kumimoji="0" lang="en-GB" sz="1800" b="0" i="0" u="none" strike="noStrike" cap="none" normalizeH="0" baseline="0" smtClean="0">
                        <a:ln>
                          <a:noFill/>
                        </a:ln>
                        <a:solidFill>
                          <a:srgbClr val="801431"/>
                        </a:solidFill>
                        <a:effectLst/>
                        <a:latin typeface="Times New Roman" charset="0"/>
                        <a:ea typeface="ＭＳ Ｐゴシック" charset="-128"/>
                        <a:cs typeface="Times New Roman" charset="0"/>
                      </a:endParaRPr>
                    </a:p>
                  </a:txBody>
                  <a:tcPr marT="93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ＭＳ Ｐゴシック" charset="-128"/>
                          <a:cs typeface="Times New Roman" charset="0"/>
                        </a:rPr>
                        <a:t>1</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Reading &amp; Writing</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9 parts</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56</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1 hour </a:t>
                      </a:r>
                      <a:b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b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10 minutes</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ＭＳ Ｐゴシック" charset="-128"/>
                          <a:cs typeface="Times New Roman" charset="0"/>
                        </a:rPr>
                        <a:t>2</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Listening</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5 parts</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25</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Approx. </a:t>
                      </a:r>
                      <a:b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b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30 minutes</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ea typeface="ＭＳ Ｐゴシック" charset="-128"/>
                          <a:cs typeface="Times New Roman" charset="0"/>
                        </a:rPr>
                        <a:t>3</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Speaking</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charset="-128"/>
                          <a:cs typeface="Times New Roman" charset="0"/>
                        </a:rPr>
                        <a:t>2 parts</a:t>
                      </a:r>
                      <a:endParaRPr kumimoji="0" lang="en-GB" sz="18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35000"/>
                        <a:buFont typeface="Wingdings" charset="2"/>
                        <a:buNone/>
                        <a:tabLst/>
                      </a:pPr>
                      <a:endParaRPr kumimoji="0" lang="en-US" sz="1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charset="-128"/>
                          <a:cs typeface="Times New Roman" charset="0"/>
                        </a:rPr>
                        <a:t>8–10 minutes</a:t>
                      </a:r>
                      <a:endParaRPr kumimoji="0" lang="en-GB" sz="1800" b="0" i="0" u="none" strike="noStrike" cap="none" normalizeH="0" baseline="0" dirty="0" smtClean="0">
                        <a:ln>
                          <a:noFill/>
                        </a:ln>
                        <a:solidFill>
                          <a:schemeClr val="tx1"/>
                        </a:solidFill>
                        <a:effectLst/>
                        <a:latin typeface="Times New Roman" charset="0"/>
                        <a:ea typeface="ＭＳ Ｐゴシック" charset="-128"/>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4" name="Рисунок 1"/>
          <p:cNvPicPr>
            <a:picLocks noChangeAspect="1"/>
          </p:cNvPicPr>
          <p:nvPr/>
        </p:nvPicPr>
        <p:blipFill>
          <a:blip r:embed="rId3" cstate="email"/>
          <a:srcRect/>
          <a:stretch>
            <a:fillRect/>
          </a:stretch>
        </p:blipFill>
        <p:spPr bwMode="auto">
          <a:xfrm>
            <a:off x="5976938" y="188913"/>
            <a:ext cx="2736850" cy="863823"/>
          </a:xfrm>
          <a:prstGeom prst="rect">
            <a:avLst/>
          </a:prstGeom>
          <a:noFill/>
          <a:ln w="9525">
            <a:noFill/>
            <a:miter lim="800000"/>
            <a:headEnd/>
            <a:tailEnd/>
          </a:ln>
        </p:spPr>
      </p:pic>
    </p:spTree>
    <p:extLst>
      <p:ext uri="{BB962C8B-B14F-4D97-AF65-F5344CB8AC3E}">
        <p14:creationId xmlns:p14="http://schemas.microsoft.com/office/powerpoint/2010/main" xmlns="" val="340207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052736"/>
            <a:ext cx="8229600" cy="1224136"/>
          </a:xfrm>
        </p:spPr>
        <p:txBody>
          <a:bodyPr anchor="t"/>
          <a:lstStyle/>
          <a:p>
            <a:pPr eaLnBrk="1" hangingPunct="1">
              <a:defRPr/>
            </a:pPr>
            <a:r>
              <a:rPr lang="en-US" dirty="0" smtClean="0"/>
              <a:t>Overview of Cambridge English: Preliminary </a:t>
            </a:r>
            <a:r>
              <a:rPr lang="en-US" i="1" dirty="0"/>
              <a:t>for Schools</a:t>
            </a:r>
            <a:endParaRPr lang="en-US" dirty="0" smtClean="0"/>
          </a:p>
        </p:txBody>
      </p:sp>
      <p:graphicFrame>
        <p:nvGraphicFramePr>
          <p:cNvPr id="4" name="Group 44"/>
          <p:cNvGraphicFramePr>
            <a:graphicFrameLocks noGrp="1"/>
          </p:cNvGraphicFramePr>
          <p:nvPr/>
        </p:nvGraphicFramePr>
        <p:xfrm>
          <a:off x="609600" y="2660650"/>
          <a:ext cx="7632700" cy="3328988"/>
        </p:xfrm>
        <a:graphic>
          <a:graphicData uri="http://schemas.openxmlformats.org/drawingml/2006/table">
            <a:tbl>
              <a:tblPr/>
              <a:tblGrid>
                <a:gridCol w="1223963"/>
                <a:gridCol w="1584325"/>
                <a:gridCol w="1439862"/>
                <a:gridCol w="1728788"/>
                <a:gridCol w="1655762"/>
              </a:tblGrid>
              <a:tr h="671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D0ECF0"/>
                          </a:solidFill>
                          <a:effectLst/>
                          <a:latin typeface="Arial" charset="0"/>
                          <a:ea typeface="ＭＳ Ｐゴシック" pitchFamily="34" charset="-128"/>
                          <a:cs typeface="Times New Roman" pitchFamily="18" charset="0"/>
                        </a:rPr>
                        <a:t>Paper</a:t>
                      </a:r>
                      <a:endParaRPr kumimoji="0" lang="en-GB" sz="1800" b="0" i="0" u="none" strike="noStrike" cap="none" normalizeH="0" baseline="0" dirty="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Focus</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D0ECF0"/>
                          </a:solidFill>
                          <a:effectLst/>
                          <a:latin typeface="Arial" charset="0"/>
                          <a:ea typeface="ＭＳ Ｐゴシック" pitchFamily="34" charset="-128"/>
                          <a:cs typeface="Times New Roman" pitchFamily="18" charset="0"/>
                        </a:rPr>
                        <a:t>Number of Parts</a:t>
                      </a:r>
                      <a:endParaRPr kumimoji="0" lang="en-GB" sz="1800" b="0" i="0" u="none" strike="noStrike" cap="none" normalizeH="0" baseline="0" dirty="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Number of questions</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Timing</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r>
              <a:tr h="1028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Arial" charset="0"/>
                          <a:ea typeface="ＭＳ Ｐゴシック" pitchFamily="34" charset="-128"/>
                          <a:cs typeface="Times New Roman" pitchFamily="18" charset="0"/>
                        </a:rPr>
                        <a:t>1</a:t>
                      </a:r>
                      <a:endParaRPr kumimoji="0" lang="en-GB" sz="1800" b="0" i="0" u="none" strike="noStrike" cap="none" normalizeH="0" baseline="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Reading  and Writing</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8 parts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42</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1 hour</a:t>
                      </a:r>
                      <a:b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b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30 minutes</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Arial" charset="0"/>
                          <a:ea typeface="ＭＳ Ｐゴシック" pitchFamily="34" charset="-128"/>
                          <a:cs typeface="Times New Roman" pitchFamily="18" charset="0"/>
                        </a:rPr>
                        <a:t>2</a:t>
                      </a:r>
                      <a:endParaRPr kumimoji="0" lang="en-GB" sz="1800" b="0" i="0" u="none" strike="noStrike" cap="none" normalizeH="0" baseline="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Listening</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4 parts</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25</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approx.</a:t>
                      </a:r>
                      <a:b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b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30 minutes</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Arial" charset="0"/>
                          <a:ea typeface="ＭＳ Ｐゴシック" pitchFamily="34" charset="-128"/>
                          <a:cs typeface="Times New Roman" pitchFamily="18" charset="0"/>
                        </a:rPr>
                        <a:t>3</a:t>
                      </a:r>
                      <a:endParaRPr kumimoji="0" lang="en-GB" sz="1800" b="0" i="0" u="none" strike="noStrike" cap="none" normalizeH="0" baseline="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Speaking</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4parts</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35000"/>
                        <a:buFont typeface="Wingdings" charset="2"/>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10–12 minutes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Рисунок 1"/>
          <p:cNvPicPr>
            <a:picLocks noChangeAspect="1"/>
          </p:cNvPicPr>
          <p:nvPr/>
        </p:nvPicPr>
        <p:blipFill>
          <a:blip r:embed="rId3" cstate="email"/>
          <a:srcRect/>
          <a:stretch>
            <a:fillRect/>
          </a:stretch>
        </p:blipFill>
        <p:spPr bwMode="auto">
          <a:xfrm>
            <a:off x="5976938" y="188913"/>
            <a:ext cx="2736850" cy="942975"/>
          </a:xfrm>
          <a:prstGeom prst="rect">
            <a:avLst/>
          </a:prstGeom>
          <a:noFill/>
          <a:ln w="9525">
            <a:noFill/>
            <a:miter lim="800000"/>
            <a:headEnd/>
            <a:tailEnd/>
          </a:ln>
        </p:spPr>
      </p:pic>
    </p:spTree>
    <p:extLst>
      <p:ext uri="{BB962C8B-B14F-4D97-AF65-F5344CB8AC3E}">
        <p14:creationId xmlns:p14="http://schemas.microsoft.com/office/powerpoint/2010/main" xmlns="" val="167092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052736"/>
            <a:ext cx="8229600" cy="792088"/>
          </a:xfrm>
        </p:spPr>
        <p:txBody>
          <a:bodyPr anchor="t"/>
          <a:lstStyle/>
          <a:p>
            <a:pPr eaLnBrk="1" hangingPunct="1">
              <a:defRPr/>
            </a:pPr>
            <a:r>
              <a:rPr lang="en-US" sz="3600" dirty="0" smtClean="0"/>
              <a:t>Overview of Cambridge English: First </a:t>
            </a:r>
          </a:p>
        </p:txBody>
      </p:sp>
      <p:graphicFrame>
        <p:nvGraphicFramePr>
          <p:cNvPr id="4" name="Group 44"/>
          <p:cNvGraphicFramePr>
            <a:graphicFrameLocks noGrp="1"/>
          </p:cNvGraphicFramePr>
          <p:nvPr>
            <p:extLst>
              <p:ext uri="{D42A27DB-BD31-4B8C-83A1-F6EECF244321}">
                <p14:modId xmlns:p14="http://schemas.microsoft.com/office/powerpoint/2010/main" xmlns="" val="1881615600"/>
              </p:ext>
            </p:extLst>
          </p:nvPr>
        </p:nvGraphicFramePr>
        <p:xfrm>
          <a:off x="827584" y="1844824"/>
          <a:ext cx="7632700" cy="4243388"/>
        </p:xfrm>
        <a:graphic>
          <a:graphicData uri="http://schemas.openxmlformats.org/drawingml/2006/table">
            <a:tbl>
              <a:tblPr/>
              <a:tblGrid>
                <a:gridCol w="1223963"/>
                <a:gridCol w="1584325"/>
                <a:gridCol w="1439862"/>
                <a:gridCol w="1728788"/>
                <a:gridCol w="1655762"/>
              </a:tblGrid>
              <a:tr h="671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D0ECF0"/>
                          </a:solidFill>
                          <a:effectLst/>
                          <a:latin typeface="Arial" charset="0"/>
                          <a:ea typeface="ＭＳ Ｐゴシック" pitchFamily="34" charset="-128"/>
                          <a:cs typeface="Times New Roman" pitchFamily="18" charset="0"/>
                        </a:rPr>
                        <a:t>Paper</a:t>
                      </a:r>
                      <a:endParaRPr kumimoji="0" lang="en-GB" sz="1800" b="0" i="0" u="none" strike="noStrike" cap="none" normalizeH="0" baseline="0" dirty="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Focus</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D0ECF0"/>
                          </a:solidFill>
                          <a:effectLst/>
                          <a:latin typeface="Arial" charset="0"/>
                          <a:ea typeface="ＭＳ Ｐゴシック" pitchFamily="34" charset="-128"/>
                          <a:cs typeface="Times New Roman" pitchFamily="18" charset="0"/>
                        </a:rPr>
                        <a:t>Number of Parts</a:t>
                      </a:r>
                      <a:endParaRPr kumimoji="0" lang="en-GB" sz="1800" b="0" i="0" u="none" strike="noStrike" cap="none" normalizeH="0" baseline="0" dirty="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Number of questions</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D0ECF0"/>
                          </a:solidFill>
                          <a:effectLst/>
                          <a:latin typeface="Arial" charset="0"/>
                          <a:ea typeface="ＭＳ Ｐゴシック" pitchFamily="34" charset="-128"/>
                          <a:cs typeface="Times New Roman" pitchFamily="18" charset="0"/>
                        </a:rPr>
                        <a:t>Timing</a:t>
                      </a:r>
                      <a:endParaRPr kumimoji="0" lang="en-GB" sz="1800" b="0" i="0" u="none" strike="noStrike" cap="none" normalizeH="0" baseline="0" smtClean="0">
                        <a:ln>
                          <a:noFill/>
                        </a:ln>
                        <a:solidFill>
                          <a:srgbClr val="D0ECF0"/>
                        </a:solidFill>
                        <a:effectLst/>
                        <a:latin typeface="Times New Roman" pitchFamily="18" charset="0"/>
                        <a:ea typeface="ＭＳ Ｐゴシック" pitchFamily="34" charset="-128"/>
                        <a:cs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9999"/>
                    </a:solidFill>
                  </a:tcPr>
                </a:tc>
              </a:tr>
              <a:tr h="1028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hlink"/>
                          </a:solidFill>
                          <a:effectLst/>
                          <a:latin typeface="Arial" charset="0"/>
                          <a:ea typeface="ＭＳ Ｐゴシック" pitchFamily="34" charset="-128"/>
                          <a:cs typeface="Times New Roman" pitchFamily="18" charset="0"/>
                        </a:rPr>
                        <a:t>1</a:t>
                      </a:r>
                      <a:endParaRPr kumimoji="0" lang="en-GB" sz="1800" b="0" i="0" u="none" strike="noStrike" cap="none" normalizeH="0" baseline="0" dirty="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Reading  and Use of English</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7 parts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52</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1 hour</a:t>
                      </a:r>
                      <a:b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b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15 minutes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hlink"/>
                          </a:solidFill>
                          <a:effectLst/>
                          <a:latin typeface="Times New Roman" pitchFamily="18" charset="0"/>
                          <a:ea typeface="ＭＳ Ｐゴシック" pitchFamily="34" charset="-128"/>
                          <a:cs typeface="Times New Roman" pitchFamily="18" charset="0"/>
                        </a:rPr>
                        <a:t>2</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Writing</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2 parts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1 hour</a:t>
                      </a:r>
                      <a:b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b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20 minutes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hlink"/>
                          </a:solidFill>
                          <a:effectLst/>
                          <a:latin typeface="Arial" charset="0"/>
                          <a:ea typeface="ＭＳ Ｐゴシック" pitchFamily="34" charset="-128"/>
                          <a:cs typeface="Times New Roman" pitchFamily="18" charset="0"/>
                        </a:rPr>
                        <a:t>2</a:t>
                      </a:r>
                      <a:endParaRPr kumimoji="0" lang="en-GB" sz="1800" b="0" i="0" u="none" strike="noStrike" cap="none" normalizeH="0" baseline="0" dirty="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Listening</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4 parts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30</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approx.</a:t>
                      </a:r>
                      <a:b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b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40 minutes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Arial" charset="0"/>
                          <a:ea typeface="ＭＳ Ｐゴシック" pitchFamily="34" charset="-128"/>
                          <a:cs typeface="Times New Roman" pitchFamily="18" charset="0"/>
                        </a:rPr>
                        <a:t>3</a:t>
                      </a:r>
                      <a:endParaRPr kumimoji="0" lang="en-GB" sz="1800" b="0" i="0" u="none" strike="noStrike" cap="none" normalizeH="0" baseline="0" smtClean="0">
                        <a:ln>
                          <a:noFill/>
                        </a:ln>
                        <a:solidFill>
                          <a:schemeClr val="hlink"/>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ea typeface="ＭＳ Ｐゴシック" pitchFamily="34" charset="-128"/>
                          <a:cs typeface="Times New Roman" pitchFamily="18" charset="0"/>
                        </a:rPr>
                        <a:t>Speaking</a:t>
                      </a:r>
                      <a:endParaRPr kumimoji="0" lang="en-GB"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4parts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35000"/>
                        <a:buFont typeface="Wingdings" charset="2"/>
                        <a:buNone/>
                        <a:tabLst/>
                      </a:pPr>
                      <a:endParaRPr kumimoji="0" lang="en-US" sz="18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14 minutes</a:t>
                      </a:r>
                      <a:endParaRPr kumimoji="0" lang="en-GB"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Рисунок 1"/>
          <p:cNvPicPr>
            <a:picLocks noChangeAspect="1"/>
          </p:cNvPicPr>
          <p:nvPr/>
        </p:nvPicPr>
        <p:blipFill>
          <a:blip r:embed="rId3" cstate="email"/>
          <a:srcRect/>
          <a:stretch>
            <a:fillRect/>
          </a:stretch>
        </p:blipFill>
        <p:spPr bwMode="auto">
          <a:xfrm>
            <a:off x="5976938" y="188913"/>
            <a:ext cx="2736850" cy="942975"/>
          </a:xfrm>
          <a:prstGeom prst="rect">
            <a:avLst/>
          </a:prstGeom>
          <a:noFill/>
          <a:ln w="9525">
            <a:noFill/>
            <a:miter lim="800000"/>
            <a:headEnd/>
            <a:tailEnd/>
          </a:ln>
        </p:spPr>
      </p:pic>
    </p:spTree>
    <p:extLst>
      <p:ext uri="{BB962C8B-B14F-4D97-AF65-F5344CB8AC3E}">
        <p14:creationId xmlns:p14="http://schemas.microsoft.com/office/powerpoint/2010/main" xmlns="" val="800460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PET for Schools</a:t>
            </a:r>
            <a:br>
              <a:rPr lang="en-US" dirty="0" smtClean="0"/>
            </a:br>
            <a:r>
              <a:rPr lang="en-US" dirty="0" smtClean="0"/>
              <a:t>Writing</a:t>
            </a:r>
            <a:endParaRPr lang="ru-RU" dirty="0"/>
          </a:p>
        </p:txBody>
      </p:sp>
      <p:sp>
        <p:nvSpPr>
          <p:cNvPr id="3" name="Содержимое 2"/>
          <p:cNvSpPr>
            <a:spLocks noGrp="1"/>
          </p:cNvSpPr>
          <p:nvPr>
            <p:ph idx="1"/>
          </p:nvPr>
        </p:nvSpPr>
        <p:spPr/>
        <p:txBody>
          <a:bodyPr/>
          <a:lstStyle/>
          <a:p>
            <a:r>
              <a:rPr lang="en-US" sz="2400" dirty="0" smtClean="0"/>
              <a:t>This is a part of a letter you receive from an English friend.</a:t>
            </a:r>
          </a:p>
          <a:p>
            <a:r>
              <a:rPr lang="en-US" sz="2400" dirty="0" smtClean="0"/>
              <a:t>“</a:t>
            </a:r>
            <a:r>
              <a:rPr lang="en-US" sz="2400" i="1" dirty="0" smtClean="0"/>
              <a:t>For my homework project I have to write about a special day that people celebrate in your country.</a:t>
            </a:r>
          </a:p>
          <a:p>
            <a:r>
              <a:rPr lang="en-US" sz="2400" i="1" dirty="0" smtClean="0"/>
              <a:t>Which special day should I write about? What information should I include?”</a:t>
            </a:r>
          </a:p>
          <a:p>
            <a:endParaRPr lang="en-US" sz="2400" dirty="0" smtClean="0"/>
          </a:p>
          <a:p>
            <a:r>
              <a:rPr lang="en-US" sz="2400" dirty="0" smtClean="0"/>
              <a:t>Now write a letter to your friend in about </a:t>
            </a:r>
            <a:r>
              <a:rPr lang="en-US" sz="2400" b="1" dirty="0" smtClean="0"/>
              <a:t>100 words</a:t>
            </a:r>
            <a:r>
              <a:rPr lang="en-US" sz="2400" dirty="0" smtClean="0"/>
              <a:t>.</a:t>
            </a:r>
            <a:endParaRPr lang="ru-RU" sz="2400" dirty="0"/>
          </a:p>
        </p:txBody>
      </p:sp>
    </p:spTree>
    <p:extLst>
      <p:ext uri="{BB962C8B-B14F-4D97-AF65-F5344CB8AC3E}">
        <p14:creationId xmlns:p14="http://schemas.microsoft.com/office/powerpoint/2010/main" xmlns="" val="451787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2" descr="Screen Clipping"/>
          <p:cNvPicPr>
            <a:picLocks noGrp="1" noChangeAspect="1"/>
          </p:cNvPicPr>
          <p:nvPr>
            <p:ph idx="1"/>
          </p:nvPr>
        </p:nvPicPr>
        <p:blipFill>
          <a:blip r:embed="rId3" cstate="print"/>
          <a:srcRect/>
          <a:stretch>
            <a:fillRect/>
          </a:stretch>
        </p:blipFill>
        <p:spPr>
          <a:xfrm>
            <a:off x="468312" y="863600"/>
            <a:ext cx="8280151" cy="5445719"/>
          </a:xfrm>
        </p:spPr>
      </p:pic>
    </p:spTree>
    <p:extLst>
      <p:ext uri="{BB962C8B-B14F-4D97-AF65-F5344CB8AC3E}">
        <p14:creationId xmlns:p14="http://schemas.microsoft.com/office/powerpoint/2010/main" xmlns="" val="3377660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584176"/>
          </a:xfrm>
        </p:spPr>
        <p:txBody>
          <a:bodyPr/>
          <a:lstStyle/>
          <a:p>
            <a:r>
              <a:rPr lang="en-US" altLang="ru-RU" sz="3600" dirty="0">
                <a:solidFill>
                  <a:srgbClr val="801431"/>
                </a:solidFill>
                <a:ea typeface="ＭＳ Ｐゴシック" charset="-128"/>
              </a:rPr>
              <a:t>How </a:t>
            </a:r>
            <a:r>
              <a:rPr lang="en-US" altLang="ru-RU" sz="3600" dirty="0" smtClean="0">
                <a:solidFill>
                  <a:srgbClr val="801431"/>
                </a:solidFill>
                <a:ea typeface="ＭＳ Ｐゴシック" charset="-128"/>
              </a:rPr>
              <a:t>Cambridge English Exams are graded?</a:t>
            </a:r>
            <a:endParaRPr lang="ru-RU" sz="3600" dirty="0"/>
          </a:p>
        </p:txBody>
      </p:sp>
      <p:sp>
        <p:nvSpPr>
          <p:cNvPr id="3" name="Текст 2"/>
          <p:cNvSpPr>
            <a:spLocks noGrp="1"/>
          </p:cNvSpPr>
          <p:nvPr>
            <p:ph type="body" sz="half" idx="1"/>
          </p:nvPr>
        </p:nvSpPr>
        <p:spPr>
          <a:xfrm>
            <a:off x="457200" y="2060848"/>
            <a:ext cx="8229600" cy="4248471"/>
          </a:xfrm>
        </p:spPr>
        <p:txBody>
          <a:bodyPr/>
          <a:lstStyle/>
          <a:p>
            <a:pPr marL="0" lvl="0" indent="0" eaLnBrk="1" hangingPunct="1">
              <a:buNone/>
            </a:pPr>
            <a:endParaRPr lang="en-US" sz="4000" dirty="0"/>
          </a:p>
          <a:p>
            <a:pPr lvl="0" eaLnBrk="1" hangingPunct="1">
              <a:buFont typeface="Wingdings" panose="05000000000000000000" pitchFamily="2" charset="2"/>
              <a:buChar char="ü"/>
            </a:pPr>
            <a:r>
              <a:rPr lang="en-US" sz="4000" dirty="0" smtClean="0"/>
              <a:t>one </a:t>
            </a:r>
            <a:r>
              <a:rPr lang="en-US" sz="4000" dirty="0"/>
              <a:t>overall </a:t>
            </a:r>
            <a:r>
              <a:rPr lang="en-US" sz="4000" dirty="0" smtClean="0"/>
              <a:t>grade</a:t>
            </a:r>
          </a:p>
          <a:p>
            <a:pPr lvl="0" eaLnBrk="1" hangingPunct="1">
              <a:buFont typeface="Wingdings" panose="05000000000000000000" pitchFamily="2" charset="2"/>
              <a:buChar char="ü"/>
            </a:pPr>
            <a:r>
              <a:rPr lang="en-US" sz="4000" dirty="0" smtClean="0"/>
              <a:t>each </a:t>
            </a:r>
            <a:r>
              <a:rPr lang="en-US" sz="4000" dirty="0"/>
              <a:t>skill counts for </a:t>
            </a:r>
            <a:r>
              <a:rPr lang="en-US" sz="4000" dirty="0" smtClean="0"/>
              <a:t>25%</a:t>
            </a:r>
          </a:p>
          <a:p>
            <a:pPr lvl="0" eaLnBrk="1" hangingPunct="1">
              <a:buFont typeface="Wingdings" panose="05000000000000000000" pitchFamily="2" charset="2"/>
              <a:buChar char="ü"/>
            </a:pPr>
            <a:r>
              <a:rPr lang="en-US" sz="4000" dirty="0" smtClean="0"/>
              <a:t>three </a:t>
            </a:r>
            <a:r>
              <a:rPr lang="en-US" sz="4000" dirty="0"/>
              <a:t>pass </a:t>
            </a:r>
            <a:r>
              <a:rPr lang="en-US" sz="4000" dirty="0" smtClean="0"/>
              <a:t>grades</a:t>
            </a:r>
          </a:p>
          <a:p>
            <a:pPr lvl="0" eaLnBrk="1" hangingPunct="1">
              <a:buFont typeface="Wingdings" panose="05000000000000000000" pitchFamily="2" charset="2"/>
              <a:buChar char="ü"/>
            </a:pPr>
            <a:r>
              <a:rPr lang="en-US" sz="4000" dirty="0" smtClean="0"/>
              <a:t>performance </a:t>
            </a:r>
            <a:r>
              <a:rPr lang="en-US" sz="4000" dirty="0"/>
              <a:t>profile</a:t>
            </a:r>
          </a:p>
          <a:p>
            <a:pPr lvl="0" eaLnBrk="1" hangingPunct="1">
              <a:buNone/>
            </a:pPr>
            <a:endParaRPr lang="ru-RU" dirty="0"/>
          </a:p>
        </p:txBody>
      </p:sp>
      <p:pic>
        <p:nvPicPr>
          <p:cNvPr id="5" name="Рисунок 1"/>
          <p:cNvPicPr>
            <a:picLocks noChangeAspect="1"/>
          </p:cNvPicPr>
          <p:nvPr/>
        </p:nvPicPr>
        <p:blipFill>
          <a:blip r:embed="rId2" cstate="email"/>
          <a:srcRect/>
          <a:stretch>
            <a:fillRect/>
          </a:stretch>
        </p:blipFill>
        <p:spPr bwMode="auto">
          <a:xfrm>
            <a:off x="5976938" y="188913"/>
            <a:ext cx="2736850" cy="942975"/>
          </a:xfrm>
          <a:prstGeom prst="rect">
            <a:avLst/>
          </a:prstGeom>
          <a:noFill/>
          <a:ln w="9525">
            <a:noFill/>
            <a:miter lim="800000"/>
            <a:headEnd/>
            <a:tailEnd/>
          </a:ln>
        </p:spPr>
      </p:pic>
    </p:spTree>
    <p:extLst>
      <p:ext uri="{BB962C8B-B14F-4D97-AF65-F5344CB8AC3E}">
        <p14:creationId xmlns:p14="http://schemas.microsoft.com/office/powerpoint/2010/main" xmlns="" val="407667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algn="ctr"/>
            <a:r>
              <a:rPr lang="en-US" altLang="ru-RU" b="1" smtClean="0"/>
              <a:t>Cambridge University</a:t>
            </a:r>
            <a:endParaRPr lang="ru-RU" altLang="ru-RU" b="1" smtClean="0"/>
          </a:p>
        </p:txBody>
      </p:sp>
      <p:sp>
        <p:nvSpPr>
          <p:cNvPr id="19459" name="Объект 2"/>
          <p:cNvSpPr>
            <a:spLocks noGrp="1"/>
          </p:cNvSpPr>
          <p:nvPr>
            <p:ph idx="1"/>
          </p:nvPr>
        </p:nvSpPr>
        <p:spPr/>
        <p:txBody>
          <a:bodyPr/>
          <a:lstStyle/>
          <a:p>
            <a:pPr marL="457200" indent="-457200">
              <a:buFontTx/>
              <a:buChar char="•"/>
            </a:pPr>
            <a:endParaRPr lang="en-US" altLang="ru-RU" dirty="0" smtClean="0"/>
          </a:p>
          <a:p>
            <a:pPr marL="457200" indent="-457200">
              <a:buFontTx/>
              <a:buChar char="•"/>
            </a:pPr>
            <a:r>
              <a:rPr lang="ru-RU" altLang="ru-RU" dirty="0" smtClean="0"/>
              <a:t>Основан в 1209 – один из самых влиятельных университетов,</a:t>
            </a:r>
            <a:endParaRPr lang="en-US" altLang="ru-RU" dirty="0" smtClean="0"/>
          </a:p>
          <a:p>
            <a:pPr marL="457200" indent="-457200">
              <a:buFontTx/>
              <a:buChar char="•"/>
            </a:pPr>
            <a:endParaRPr lang="en-US" altLang="ru-RU" dirty="0" smtClean="0"/>
          </a:p>
          <a:p>
            <a:pPr marL="457200" indent="-457200">
              <a:buFontTx/>
              <a:buChar char="•"/>
            </a:pPr>
            <a:r>
              <a:rPr lang="ru-RU" altLang="ru-RU" dirty="0" smtClean="0"/>
              <a:t>31 колледж и 150 институтов</a:t>
            </a:r>
          </a:p>
        </p:txBody>
      </p:sp>
      <p:pic>
        <p:nvPicPr>
          <p:cNvPr id="19460"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5181600"/>
            <a:ext cx="9144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325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908050"/>
            <a:ext cx="8229600" cy="1296814"/>
          </a:xfrm>
        </p:spPr>
        <p:txBody>
          <a:bodyPr/>
          <a:lstStyle/>
          <a:p>
            <a:pPr algn="ctr"/>
            <a:r>
              <a:rPr lang="en-US" altLang="ru-RU" b="1" dirty="0" smtClean="0"/>
              <a:t>Cambridge English Language Assessment</a:t>
            </a:r>
            <a:endParaRPr lang="ru-RU" altLang="ru-RU" b="1" dirty="0" smtClean="0"/>
          </a:p>
        </p:txBody>
      </p:sp>
      <p:sp>
        <p:nvSpPr>
          <p:cNvPr id="19459" name="Объект 2"/>
          <p:cNvSpPr>
            <a:spLocks noGrp="1"/>
          </p:cNvSpPr>
          <p:nvPr>
            <p:ph idx="1"/>
          </p:nvPr>
        </p:nvSpPr>
        <p:spPr/>
        <p:txBody>
          <a:bodyPr/>
          <a:lstStyle/>
          <a:p>
            <a:pPr marL="457200" indent="-457200">
              <a:buFont typeface="Arial" panose="020B0604020202020204" pitchFamily="34" charset="0"/>
              <a:buChar char="•"/>
            </a:pPr>
            <a:r>
              <a:rPr lang="ru-RU" altLang="ru-RU" dirty="0" smtClean="0"/>
              <a:t>Департамент экзаменов по английскому языку Кембриджского университета</a:t>
            </a:r>
            <a:endParaRPr lang="en-US" altLang="ru-RU" dirty="0" smtClean="0"/>
          </a:p>
          <a:p>
            <a:pPr marL="457200" indent="-457200">
              <a:buFontTx/>
              <a:buChar char="•"/>
            </a:pPr>
            <a:r>
              <a:rPr lang="ru-RU" altLang="ru-RU" dirty="0" smtClean="0"/>
              <a:t>Экзамены на знание английского языка – с 1913 года </a:t>
            </a:r>
          </a:p>
          <a:p>
            <a:pPr marL="457200" indent="-457200">
              <a:buFontTx/>
              <a:buChar char="•"/>
            </a:pPr>
            <a:r>
              <a:rPr lang="ru-RU" altLang="ru-RU" dirty="0" smtClean="0"/>
              <a:t>Более 4 млн. сдающих по всему миру</a:t>
            </a:r>
          </a:p>
          <a:p>
            <a:pPr marL="457200" indent="-457200">
              <a:buFontTx/>
              <a:buChar char="•"/>
            </a:pPr>
            <a:endParaRPr lang="ru-RU" altLang="ru-RU" dirty="0" smtClean="0"/>
          </a:p>
        </p:txBody>
      </p:sp>
      <p:pic>
        <p:nvPicPr>
          <p:cNvPr id="19460"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5181600"/>
            <a:ext cx="9144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159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
          <p:cNvSpPr>
            <a:spLocks noGrp="1" noChangeArrowheads="1"/>
          </p:cNvSpPr>
          <p:nvPr>
            <p:ph type="title"/>
          </p:nvPr>
        </p:nvSpPr>
        <p:spPr>
          <a:xfrm>
            <a:off x="3851275" y="261938"/>
            <a:ext cx="5400675" cy="719137"/>
          </a:xfrm>
        </p:spPr>
        <p:txBody>
          <a:bodyPr/>
          <a:lstStyle/>
          <a:p>
            <a:pPr algn="l" eaLnBrk="1" hangingPunct="1"/>
            <a:r>
              <a:rPr lang="ru-RU" sz="2400" b="1" smtClean="0">
                <a:solidFill>
                  <a:srgbClr val="EB1E32"/>
                </a:solidFill>
              </a:rPr>
              <a:t> </a:t>
            </a:r>
          </a:p>
        </p:txBody>
      </p:sp>
      <p:pic>
        <p:nvPicPr>
          <p:cNvPr id="18434" name="Рисунок 1"/>
          <p:cNvPicPr>
            <a:picLocks noChangeAspect="1"/>
          </p:cNvPicPr>
          <p:nvPr/>
        </p:nvPicPr>
        <p:blipFill>
          <a:blip r:embed="rId3" cstate="email"/>
          <a:srcRect/>
          <a:stretch>
            <a:fillRect/>
          </a:stretch>
        </p:blipFill>
        <p:spPr bwMode="auto">
          <a:xfrm>
            <a:off x="5976938" y="188913"/>
            <a:ext cx="2736850" cy="942975"/>
          </a:xfrm>
          <a:prstGeom prst="rect">
            <a:avLst/>
          </a:prstGeom>
          <a:noFill/>
          <a:ln w="9525">
            <a:noFill/>
            <a:miter lim="800000"/>
            <a:headEnd/>
            <a:tailEnd/>
          </a:ln>
        </p:spPr>
      </p:pic>
      <p:pic>
        <p:nvPicPr>
          <p:cNvPr id="18435" name="Рисунок 2"/>
          <p:cNvPicPr>
            <a:picLocks noChangeAspect="1"/>
          </p:cNvPicPr>
          <p:nvPr/>
        </p:nvPicPr>
        <p:blipFill>
          <a:blip r:embed="rId4" cstate="email"/>
          <a:srcRect/>
          <a:stretch>
            <a:fillRect/>
          </a:stretch>
        </p:blipFill>
        <p:spPr bwMode="auto">
          <a:xfrm>
            <a:off x="611188" y="1412911"/>
            <a:ext cx="7812087" cy="483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864096"/>
          </a:xfrm>
        </p:spPr>
        <p:txBody>
          <a:bodyPr/>
          <a:lstStyle/>
          <a:p>
            <a:r>
              <a:rPr lang="ru-RU" sz="3600" b="1" dirty="0" smtClean="0">
                <a:solidFill>
                  <a:srgbClr val="801431"/>
                </a:solidFill>
              </a:rPr>
              <a:t/>
            </a:r>
            <a:br>
              <a:rPr lang="ru-RU" sz="3600" b="1" dirty="0" smtClean="0">
                <a:solidFill>
                  <a:srgbClr val="801431"/>
                </a:solidFill>
              </a:rPr>
            </a:br>
            <a:r>
              <a:rPr lang="en-US" sz="3600" b="1" dirty="0" smtClean="0">
                <a:solidFill>
                  <a:srgbClr val="801431"/>
                </a:solidFill>
              </a:rPr>
              <a:t>What </a:t>
            </a:r>
            <a:r>
              <a:rPr lang="en-US" sz="3600" b="1" dirty="0">
                <a:solidFill>
                  <a:srgbClr val="801431"/>
                </a:solidFill>
              </a:rPr>
              <a:t>makes a good </a:t>
            </a:r>
            <a:r>
              <a:rPr lang="en-US" sz="3600" b="1" dirty="0" smtClean="0">
                <a:solidFill>
                  <a:srgbClr val="801431"/>
                </a:solidFill>
              </a:rPr>
              <a:t>language </a:t>
            </a:r>
            <a:r>
              <a:rPr lang="en-US" sz="3600" b="1" dirty="0">
                <a:solidFill>
                  <a:srgbClr val="801431"/>
                </a:solidFill>
              </a:rPr>
              <a:t>test?</a:t>
            </a:r>
            <a:r>
              <a:rPr lang="ru-RU" sz="3600" b="1" dirty="0"/>
              <a:t/>
            </a:r>
            <a:br>
              <a:rPr lang="ru-RU" sz="3600" b="1" dirty="0"/>
            </a:br>
            <a:endParaRPr lang="ru-RU" sz="3600" b="1" dirty="0"/>
          </a:p>
        </p:txBody>
      </p:sp>
      <p:sp>
        <p:nvSpPr>
          <p:cNvPr id="3" name="Текст 2"/>
          <p:cNvSpPr>
            <a:spLocks noGrp="1"/>
          </p:cNvSpPr>
          <p:nvPr>
            <p:ph type="body" sz="half" idx="1"/>
          </p:nvPr>
        </p:nvSpPr>
        <p:spPr>
          <a:xfrm>
            <a:off x="467544" y="2060848"/>
            <a:ext cx="8208912" cy="4176464"/>
          </a:xfrm>
        </p:spPr>
        <p:txBody>
          <a:bodyPr/>
          <a:lstStyle/>
          <a:p>
            <a:pPr eaLnBrk="1" hangingPunct="1">
              <a:defRPr/>
            </a:pPr>
            <a:r>
              <a:rPr lang="en-US" dirty="0"/>
              <a:t>tests all four skills</a:t>
            </a:r>
          </a:p>
          <a:p>
            <a:pPr eaLnBrk="1" hangingPunct="1">
              <a:defRPr/>
            </a:pPr>
            <a:r>
              <a:rPr lang="en-US" dirty="0"/>
              <a:t>has positive washback effect</a:t>
            </a:r>
          </a:p>
          <a:p>
            <a:pPr eaLnBrk="1" hangingPunct="1">
              <a:defRPr/>
            </a:pPr>
            <a:r>
              <a:rPr lang="en-US" dirty="0"/>
              <a:t>easy to integrate into curriculum</a:t>
            </a:r>
          </a:p>
          <a:p>
            <a:pPr eaLnBrk="1" hangingPunct="1">
              <a:defRPr/>
            </a:pPr>
            <a:r>
              <a:rPr lang="en-US" dirty="0"/>
              <a:t>widely recognized</a:t>
            </a:r>
          </a:p>
          <a:p>
            <a:pPr eaLnBrk="1" hangingPunct="1">
              <a:defRPr/>
            </a:pPr>
            <a:r>
              <a:rPr lang="en-US" dirty="0"/>
              <a:t>motivating</a:t>
            </a:r>
          </a:p>
          <a:p>
            <a:pPr eaLnBrk="1" hangingPunct="1">
              <a:defRPr/>
            </a:pPr>
            <a:r>
              <a:rPr lang="en-US" dirty="0"/>
              <a:t>relates to real life</a:t>
            </a:r>
          </a:p>
          <a:p>
            <a:pPr eaLnBrk="1" hangingPunct="1">
              <a:defRPr/>
            </a:pPr>
            <a:r>
              <a:rPr lang="en-US" dirty="0"/>
              <a:t>FAIR and USEFUL</a:t>
            </a:r>
          </a:p>
          <a:p>
            <a:pPr marL="0" indent="0" algn="just">
              <a:buNone/>
            </a:pPr>
            <a:endParaRPr lang="ru-RU" dirty="0"/>
          </a:p>
        </p:txBody>
      </p:sp>
      <p:pic>
        <p:nvPicPr>
          <p:cNvPr id="6" name="Рисунок 1"/>
          <p:cNvPicPr>
            <a:picLocks noChangeAspect="1"/>
          </p:cNvPicPr>
          <p:nvPr/>
        </p:nvPicPr>
        <p:blipFill>
          <a:blip r:embed="rId2" cstate="email"/>
          <a:srcRect/>
          <a:stretch>
            <a:fillRect/>
          </a:stretch>
        </p:blipFill>
        <p:spPr bwMode="auto">
          <a:xfrm>
            <a:off x="5976938" y="188913"/>
            <a:ext cx="2736850" cy="942975"/>
          </a:xfrm>
          <a:prstGeom prst="rect">
            <a:avLst/>
          </a:prstGeom>
          <a:noFill/>
          <a:ln w="9525">
            <a:noFill/>
            <a:miter lim="800000"/>
            <a:headEnd/>
            <a:tailEnd/>
          </a:ln>
        </p:spPr>
      </p:pic>
    </p:spTree>
    <p:extLst>
      <p:ext uri="{BB962C8B-B14F-4D97-AF65-F5344CB8AC3E}">
        <p14:creationId xmlns:p14="http://schemas.microsoft.com/office/powerpoint/2010/main" xmlns="" val="188524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76064"/>
          </a:xfrm>
        </p:spPr>
        <p:txBody>
          <a:bodyPr/>
          <a:lstStyle/>
          <a:p>
            <a:r>
              <a:rPr lang="en-US" dirty="0" smtClean="0"/>
              <a:t>CEFR Levels</a:t>
            </a:r>
            <a:endParaRPr lang="ru-RU"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xmlns="" val="2125892515"/>
              </p:ext>
            </p:extLst>
          </p:nvPr>
        </p:nvGraphicFramePr>
        <p:xfrm>
          <a:off x="457200" y="1557338"/>
          <a:ext cx="7355160" cy="4480560"/>
        </p:xfrm>
        <a:graphic>
          <a:graphicData uri="http://schemas.openxmlformats.org/drawingml/2006/table">
            <a:tbl>
              <a:tblPr firstRow="1" bandRow="1">
                <a:tableStyleId>{5C22544A-7EE6-4342-B048-85BDC9FD1C3A}</a:tableStyleId>
              </a:tblPr>
              <a:tblGrid>
                <a:gridCol w="7355160"/>
              </a:tblGrid>
              <a:tr h="370840">
                <a:tc>
                  <a:txBody>
                    <a:bodyPr/>
                    <a:lstStyle/>
                    <a:p>
                      <a:pPr algn="just"/>
                      <a:r>
                        <a:rPr lang="en-US" sz="1100" dirty="0" smtClean="0">
                          <a:solidFill>
                            <a:schemeClr val="tx1"/>
                          </a:solidFill>
                          <a:latin typeface="+mj-lt"/>
                        </a:rPr>
                        <a:t>Can understand and use </a:t>
                      </a:r>
                      <a:r>
                        <a:rPr lang="en-US" sz="1100" dirty="0" smtClean="0">
                          <a:solidFill>
                            <a:srgbClr val="FF0000"/>
                          </a:solidFill>
                          <a:latin typeface="+mj-lt"/>
                        </a:rPr>
                        <a:t>familiar everyday </a:t>
                      </a:r>
                      <a:r>
                        <a:rPr lang="en-US" sz="1100" dirty="0" smtClean="0">
                          <a:solidFill>
                            <a:schemeClr val="tx1"/>
                          </a:solidFill>
                          <a:latin typeface="+mj-lt"/>
                        </a:rPr>
                        <a:t>expressions and </a:t>
                      </a:r>
                      <a:r>
                        <a:rPr lang="en-US" sz="1100" dirty="0" smtClean="0">
                          <a:solidFill>
                            <a:srgbClr val="FF0000"/>
                          </a:solidFill>
                          <a:latin typeface="+mj-lt"/>
                        </a:rPr>
                        <a:t>very basic</a:t>
                      </a:r>
                      <a:r>
                        <a:rPr lang="en-US" sz="1100" dirty="0" smtClean="0">
                          <a:solidFill>
                            <a:schemeClr val="tx1"/>
                          </a:solidFill>
                          <a:latin typeface="+mj-lt"/>
                        </a:rPr>
                        <a:t> phrases</a:t>
                      </a:r>
                      <a:r>
                        <a:rPr lang="ru-RU" sz="1100" baseline="0" dirty="0" smtClean="0">
                          <a:solidFill>
                            <a:schemeClr val="tx1"/>
                          </a:solidFill>
                          <a:latin typeface="+mj-lt"/>
                        </a:rPr>
                        <a:t> </a:t>
                      </a:r>
                      <a:r>
                        <a:rPr lang="en-US" sz="1100" dirty="0" smtClean="0">
                          <a:solidFill>
                            <a:schemeClr val="tx1"/>
                          </a:solidFill>
                          <a:latin typeface="+mj-lt"/>
                        </a:rPr>
                        <a:t>aimed at the satisfaction of needs of a concrete type. Can introduce</a:t>
                      </a:r>
                      <a:r>
                        <a:rPr lang="ru-RU" sz="1100" baseline="0" dirty="0" smtClean="0">
                          <a:solidFill>
                            <a:schemeClr val="tx1"/>
                          </a:solidFill>
                          <a:latin typeface="+mj-lt"/>
                        </a:rPr>
                        <a:t> </a:t>
                      </a:r>
                      <a:r>
                        <a:rPr lang="en-US" sz="1100" dirty="0" smtClean="0">
                          <a:solidFill>
                            <a:schemeClr val="tx1"/>
                          </a:solidFill>
                          <a:latin typeface="+mj-lt"/>
                        </a:rPr>
                        <a:t>him/herself and others and can ask and answer questions about personal</a:t>
                      </a:r>
                      <a:r>
                        <a:rPr lang="ru-RU" sz="1100" baseline="0" dirty="0" smtClean="0">
                          <a:solidFill>
                            <a:schemeClr val="tx1"/>
                          </a:solidFill>
                          <a:latin typeface="+mj-lt"/>
                        </a:rPr>
                        <a:t> </a:t>
                      </a:r>
                      <a:r>
                        <a:rPr lang="en-US" sz="1100" dirty="0" smtClean="0">
                          <a:solidFill>
                            <a:schemeClr val="tx1"/>
                          </a:solidFill>
                          <a:latin typeface="+mj-lt"/>
                        </a:rPr>
                        <a:t>details such as where he/she lives, people he/she knows and things he/she</a:t>
                      </a:r>
                      <a:r>
                        <a:rPr lang="ru-RU" sz="1100" baseline="0" dirty="0" smtClean="0">
                          <a:solidFill>
                            <a:schemeClr val="tx1"/>
                          </a:solidFill>
                          <a:latin typeface="+mj-lt"/>
                        </a:rPr>
                        <a:t> </a:t>
                      </a:r>
                      <a:r>
                        <a:rPr lang="en-US" sz="1100" dirty="0" smtClean="0">
                          <a:solidFill>
                            <a:schemeClr val="tx1"/>
                          </a:solidFill>
                          <a:latin typeface="+mj-lt"/>
                        </a:rPr>
                        <a:t>has. Can interact in a </a:t>
                      </a:r>
                      <a:r>
                        <a:rPr lang="en-US" sz="1100" dirty="0" smtClean="0">
                          <a:solidFill>
                            <a:srgbClr val="FF0000"/>
                          </a:solidFill>
                          <a:latin typeface="+mj-lt"/>
                        </a:rPr>
                        <a:t>simple way </a:t>
                      </a:r>
                      <a:r>
                        <a:rPr lang="en-US" sz="1100" dirty="0" smtClean="0">
                          <a:solidFill>
                            <a:schemeClr val="tx1"/>
                          </a:solidFill>
                          <a:latin typeface="+mj-lt"/>
                        </a:rPr>
                        <a:t>provided the other person talks </a:t>
                      </a:r>
                      <a:r>
                        <a:rPr lang="en-US" sz="1100" dirty="0" smtClean="0">
                          <a:solidFill>
                            <a:srgbClr val="FF0000"/>
                          </a:solidFill>
                          <a:latin typeface="+mj-lt"/>
                        </a:rPr>
                        <a:t>slowly</a:t>
                      </a:r>
                      <a:r>
                        <a:rPr lang="en-US" sz="1100" dirty="0" smtClean="0">
                          <a:solidFill>
                            <a:schemeClr val="tx1"/>
                          </a:solidFill>
                          <a:latin typeface="+mj-lt"/>
                        </a:rPr>
                        <a:t> and</a:t>
                      </a:r>
                      <a:r>
                        <a:rPr lang="ru-RU" sz="1100" baseline="0" dirty="0" smtClean="0">
                          <a:solidFill>
                            <a:schemeClr val="tx1"/>
                          </a:solidFill>
                          <a:latin typeface="+mj-lt"/>
                        </a:rPr>
                        <a:t> </a:t>
                      </a:r>
                      <a:r>
                        <a:rPr lang="en-US" sz="1100" dirty="0" smtClean="0">
                          <a:solidFill>
                            <a:srgbClr val="FF0000"/>
                          </a:solidFill>
                          <a:latin typeface="+mj-lt"/>
                        </a:rPr>
                        <a:t>clearly</a:t>
                      </a:r>
                      <a:r>
                        <a:rPr lang="en-US" sz="1100" dirty="0" smtClean="0">
                          <a:solidFill>
                            <a:schemeClr val="tx1"/>
                          </a:solidFill>
                          <a:latin typeface="+mj-lt"/>
                        </a:rPr>
                        <a:t> and </a:t>
                      </a:r>
                      <a:r>
                        <a:rPr lang="en-US" sz="1100" dirty="0" smtClean="0">
                          <a:solidFill>
                            <a:srgbClr val="FF0000"/>
                          </a:solidFill>
                          <a:latin typeface="+mj-lt"/>
                        </a:rPr>
                        <a:t>is prepared to help</a:t>
                      </a:r>
                      <a:r>
                        <a:rPr lang="en-US" sz="1100" dirty="0" smtClean="0">
                          <a:solidFill>
                            <a:schemeClr val="tx1"/>
                          </a:solidFill>
                          <a:latin typeface="+mj-lt"/>
                        </a:rPr>
                        <a:t>.</a:t>
                      </a:r>
                      <a:endParaRPr lang="ru-RU" sz="1100" dirty="0">
                        <a:solidFill>
                          <a:schemeClr val="tx1"/>
                        </a:solidFill>
                        <a:latin typeface="+mj-lt"/>
                      </a:endParaRPr>
                    </a:p>
                  </a:txBody>
                  <a:tcPr/>
                </a:tc>
              </a:tr>
              <a:tr h="370840">
                <a:tc>
                  <a:txBody>
                    <a:bodyPr/>
                    <a:lstStyle/>
                    <a:p>
                      <a:pPr algn="just"/>
                      <a:r>
                        <a:rPr lang="en-US" sz="1100" b="1" dirty="0" smtClean="0">
                          <a:solidFill>
                            <a:schemeClr val="tx1"/>
                          </a:solidFill>
                          <a:latin typeface="+mj-lt"/>
                        </a:rPr>
                        <a:t> Can understand the main ideas of </a:t>
                      </a:r>
                      <a:r>
                        <a:rPr lang="en-US" sz="1100" b="1" dirty="0" smtClean="0">
                          <a:solidFill>
                            <a:srgbClr val="FF0000"/>
                          </a:solidFill>
                          <a:latin typeface="+mj-lt"/>
                        </a:rPr>
                        <a:t>complex</a:t>
                      </a:r>
                      <a:r>
                        <a:rPr lang="en-US" sz="1100" b="1" dirty="0" smtClean="0">
                          <a:solidFill>
                            <a:schemeClr val="tx1"/>
                          </a:solidFill>
                          <a:latin typeface="+mj-lt"/>
                        </a:rPr>
                        <a:t> text on both concrete and</a:t>
                      </a:r>
                      <a:r>
                        <a:rPr lang="en-US" sz="1100" b="1" baseline="0" dirty="0" smtClean="0">
                          <a:solidFill>
                            <a:schemeClr val="tx1"/>
                          </a:solidFill>
                          <a:latin typeface="+mj-lt"/>
                        </a:rPr>
                        <a:t> </a:t>
                      </a:r>
                      <a:r>
                        <a:rPr lang="en-US" sz="1100" b="1" dirty="0" smtClean="0">
                          <a:solidFill>
                            <a:schemeClr val="tx1"/>
                          </a:solidFill>
                          <a:latin typeface="+mj-lt"/>
                        </a:rPr>
                        <a:t>abstract topics, including technical discussions in his/her field of</a:t>
                      </a:r>
                      <a:r>
                        <a:rPr lang="en-US" sz="1100" b="1" baseline="0" dirty="0" smtClean="0">
                          <a:solidFill>
                            <a:schemeClr val="tx1"/>
                          </a:solidFill>
                          <a:latin typeface="+mj-lt"/>
                        </a:rPr>
                        <a:t> </a:t>
                      </a:r>
                      <a:r>
                        <a:rPr lang="en-US" sz="1100" b="1" dirty="0" smtClean="0">
                          <a:solidFill>
                            <a:schemeClr val="tx1"/>
                          </a:solidFill>
                          <a:latin typeface="+mj-lt"/>
                        </a:rPr>
                        <a:t>specialization. Can interact with a </a:t>
                      </a:r>
                      <a:r>
                        <a:rPr lang="en-US" sz="1100" b="1" dirty="0" smtClean="0">
                          <a:solidFill>
                            <a:srgbClr val="FF0000"/>
                          </a:solidFill>
                          <a:latin typeface="+mj-lt"/>
                        </a:rPr>
                        <a:t>degree of fluency </a:t>
                      </a:r>
                      <a:r>
                        <a:rPr lang="en-US" sz="1100" b="1" dirty="0" smtClean="0">
                          <a:solidFill>
                            <a:schemeClr val="tx1"/>
                          </a:solidFill>
                          <a:latin typeface="+mj-lt"/>
                        </a:rPr>
                        <a:t>and </a:t>
                      </a:r>
                      <a:r>
                        <a:rPr lang="en-US" sz="1100" b="1" dirty="0" smtClean="0">
                          <a:solidFill>
                            <a:srgbClr val="FF0000"/>
                          </a:solidFill>
                          <a:latin typeface="+mj-lt"/>
                        </a:rPr>
                        <a:t>spontaneity</a:t>
                      </a:r>
                      <a:r>
                        <a:rPr lang="en-US" sz="1100" b="1" dirty="0" smtClean="0">
                          <a:solidFill>
                            <a:schemeClr val="tx1"/>
                          </a:solidFill>
                          <a:latin typeface="+mj-lt"/>
                        </a:rPr>
                        <a:t> that</a:t>
                      </a:r>
                      <a:r>
                        <a:rPr lang="en-US" sz="1100" b="1" baseline="0" dirty="0" smtClean="0">
                          <a:solidFill>
                            <a:schemeClr val="tx1"/>
                          </a:solidFill>
                          <a:latin typeface="+mj-lt"/>
                        </a:rPr>
                        <a:t> </a:t>
                      </a:r>
                      <a:r>
                        <a:rPr lang="en-US" sz="1100" b="1" dirty="0" smtClean="0">
                          <a:solidFill>
                            <a:schemeClr val="tx1"/>
                          </a:solidFill>
                          <a:latin typeface="+mj-lt"/>
                        </a:rPr>
                        <a:t>makes regular interaction with native speakers quite possible without strain</a:t>
                      </a:r>
                      <a:r>
                        <a:rPr lang="en-US" sz="1100" b="1" baseline="0" dirty="0" smtClean="0">
                          <a:solidFill>
                            <a:schemeClr val="tx1"/>
                          </a:solidFill>
                          <a:latin typeface="+mj-lt"/>
                        </a:rPr>
                        <a:t> </a:t>
                      </a:r>
                      <a:r>
                        <a:rPr lang="en-US" sz="1100" b="1" dirty="0" smtClean="0">
                          <a:solidFill>
                            <a:schemeClr val="tx1"/>
                          </a:solidFill>
                          <a:latin typeface="+mj-lt"/>
                        </a:rPr>
                        <a:t>for either party. Can produce clear, detailed text on a </a:t>
                      </a:r>
                      <a:r>
                        <a:rPr lang="en-US" sz="1100" b="1" dirty="0" smtClean="0">
                          <a:solidFill>
                            <a:srgbClr val="FF0000"/>
                          </a:solidFill>
                          <a:latin typeface="+mj-lt"/>
                        </a:rPr>
                        <a:t>wide range of subjects</a:t>
                      </a:r>
                      <a:r>
                        <a:rPr lang="en-US" sz="1100" b="1" baseline="0" dirty="0" smtClean="0">
                          <a:solidFill>
                            <a:srgbClr val="FF0000"/>
                          </a:solidFill>
                          <a:latin typeface="+mj-lt"/>
                        </a:rPr>
                        <a:t> </a:t>
                      </a:r>
                      <a:r>
                        <a:rPr lang="en-US" sz="1100" b="1" dirty="0" smtClean="0">
                          <a:solidFill>
                            <a:schemeClr val="tx1"/>
                          </a:solidFill>
                          <a:latin typeface="+mj-lt"/>
                        </a:rPr>
                        <a:t>and explain a viewpoint on a topical issue giving the advantages and</a:t>
                      </a:r>
                      <a:r>
                        <a:rPr lang="en-US" sz="1100" b="1" baseline="0" dirty="0" smtClean="0">
                          <a:solidFill>
                            <a:schemeClr val="tx1"/>
                          </a:solidFill>
                          <a:latin typeface="+mj-lt"/>
                        </a:rPr>
                        <a:t> </a:t>
                      </a:r>
                      <a:r>
                        <a:rPr lang="en-US" sz="1100" b="1" dirty="0" smtClean="0">
                          <a:solidFill>
                            <a:schemeClr val="tx1"/>
                          </a:solidFill>
                          <a:latin typeface="+mj-lt"/>
                        </a:rPr>
                        <a:t>disadvantages of various options.</a:t>
                      </a:r>
                      <a:endParaRPr lang="ru-RU" sz="1100" b="1" dirty="0">
                        <a:solidFill>
                          <a:schemeClr val="tx1"/>
                        </a:solidFill>
                        <a:latin typeface="+mj-lt"/>
                      </a:endParaRPr>
                    </a:p>
                  </a:txBody>
                  <a:tcPr/>
                </a:tc>
              </a:tr>
              <a:tr h="370840">
                <a:tc>
                  <a:txBody>
                    <a:bodyPr/>
                    <a:lstStyle/>
                    <a:p>
                      <a:pPr algn="just"/>
                      <a:r>
                        <a:rPr lang="en-US" sz="1100" dirty="0" smtClean="0">
                          <a:solidFill>
                            <a:schemeClr val="tx1"/>
                          </a:solidFill>
                        </a:rPr>
                        <a:t> </a:t>
                      </a:r>
                      <a:r>
                        <a:rPr lang="en-US" sz="1100" b="1" dirty="0" smtClean="0">
                          <a:solidFill>
                            <a:schemeClr val="tx1"/>
                          </a:solidFill>
                          <a:latin typeface="+mj-lt"/>
                        </a:rPr>
                        <a:t>Can understand the main points of </a:t>
                      </a:r>
                      <a:r>
                        <a:rPr lang="en-US" sz="1100" b="1" dirty="0" smtClean="0">
                          <a:solidFill>
                            <a:srgbClr val="FF0000"/>
                          </a:solidFill>
                          <a:latin typeface="+mj-lt"/>
                        </a:rPr>
                        <a:t>clear standard </a:t>
                      </a:r>
                      <a:r>
                        <a:rPr lang="en-US" sz="1100" b="1" dirty="0" smtClean="0">
                          <a:solidFill>
                            <a:schemeClr val="tx1"/>
                          </a:solidFill>
                          <a:latin typeface="+mj-lt"/>
                        </a:rPr>
                        <a:t>input on </a:t>
                      </a:r>
                      <a:r>
                        <a:rPr lang="en-US" sz="1100" b="1" dirty="0" smtClean="0">
                          <a:solidFill>
                            <a:srgbClr val="FF0000"/>
                          </a:solidFill>
                          <a:latin typeface="+mj-lt"/>
                        </a:rPr>
                        <a:t>familiar </a:t>
                      </a:r>
                      <a:r>
                        <a:rPr lang="en-US" sz="1100" b="1" dirty="0" smtClean="0">
                          <a:solidFill>
                            <a:schemeClr val="tx1"/>
                          </a:solidFill>
                          <a:latin typeface="+mj-lt"/>
                        </a:rPr>
                        <a:t>matters</a:t>
                      </a:r>
                      <a:r>
                        <a:rPr lang="en-US" sz="1100" b="1" baseline="0" dirty="0" smtClean="0">
                          <a:solidFill>
                            <a:srgbClr val="FF0000"/>
                          </a:solidFill>
                          <a:latin typeface="+mj-lt"/>
                        </a:rPr>
                        <a:t> </a:t>
                      </a:r>
                      <a:r>
                        <a:rPr lang="en-US" sz="1100" b="1" dirty="0" smtClean="0">
                          <a:solidFill>
                            <a:schemeClr val="tx1"/>
                          </a:solidFill>
                          <a:latin typeface="+mj-lt"/>
                        </a:rPr>
                        <a:t>regularly encountered in work, school, leisure, etc. Can deal with </a:t>
                      </a:r>
                      <a:r>
                        <a:rPr lang="en-US" sz="1100" b="1" dirty="0" smtClean="0">
                          <a:solidFill>
                            <a:srgbClr val="FF0000"/>
                          </a:solidFill>
                          <a:latin typeface="+mj-lt"/>
                        </a:rPr>
                        <a:t>most</a:t>
                      </a:r>
                      <a:r>
                        <a:rPr lang="en-US" sz="1100" b="1" baseline="0" dirty="0" smtClean="0">
                          <a:solidFill>
                            <a:schemeClr val="tx1"/>
                          </a:solidFill>
                          <a:latin typeface="+mj-lt"/>
                        </a:rPr>
                        <a:t> </a:t>
                      </a:r>
                      <a:r>
                        <a:rPr lang="en-US" sz="1100" b="1" dirty="0" smtClean="0">
                          <a:solidFill>
                            <a:schemeClr val="tx1"/>
                          </a:solidFill>
                          <a:latin typeface="+mj-lt"/>
                        </a:rPr>
                        <a:t>situations likely to arise whilst travelling in an area where the language is</a:t>
                      </a:r>
                      <a:r>
                        <a:rPr lang="en-US" sz="1100" b="1" baseline="0" dirty="0" smtClean="0">
                          <a:solidFill>
                            <a:schemeClr val="tx1"/>
                          </a:solidFill>
                          <a:latin typeface="+mj-lt"/>
                        </a:rPr>
                        <a:t> </a:t>
                      </a:r>
                      <a:r>
                        <a:rPr lang="en-US" sz="1100" b="1" dirty="0" smtClean="0">
                          <a:solidFill>
                            <a:schemeClr val="tx1"/>
                          </a:solidFill>
                          <a:latin typeface="+mj-lt"/>
                        </a:rPr>
                        <a:t>spoken. Can produce </a:t>
                      </a:r>
                      <a:r>
                        <a:rPr lang="en-US" sz="1100" b="1" dirty="0" smtClean="0">
                          <a:solidFill>
                            <a:srgbClr val="FF0000"/>
                          </a:solidFill>
                          <a:latin typeface="+mj-lt"/>
                        </a:rPr>
                        <a:t>simple connected </a:t>
                      </a:r>
                      <a:r>
                        <a:rPr lang="en-US" sz="1100" b="1" dirty="0" smtClean="0">
                          <a:solidFill>
                            <a:schemeClr val="tx1"/>
                          </a:solidFill>
                          <a:latin typeface="+mj-lt"/>
                        </a:rPr>
                        <a:t>text on topics which are </a:t>
                      </a:r>
                      <a:r>
                        <a:rPr lang="en-US" sz="1100" b="1" dirty="0" smtClean="0">
                          <a:solidFill>
                            <a:srgbClr val="FF0000"/>
                          </a:solidFill>
                          <a:latin typeface="+mj-lt"/>
                        </a:rPr>
                        <a:t>familiar</a:t>
                      </a:r>
                      <a:r>
                        <a:rPr lang="en-US" sz="1100" b="1" dirty="0" smtClean="0">
                          <a:solidFill>
                            <a:schemeClr val="tx1"/>
                          </a:solidFill>
                          <a:latin typeface="+mj-lt"/>
                        </a:rPr>
                        <a:t> or of</a:t>
                      </a:r>
                      <a:r>
                        <a:rPr lang="en-US" sz="1100" b="1" baseline="0" dirty="0" smtClean="0">
                          <a:solidFill>
                            <a:schemeClr val="tx1"/>
                          </a:solidFill>
                          <a:latin typeface="+mj-lt"/>
                        </a:rPr>
                        <a:t> </a:t>
                      </a:r>
                      <a:r>
                        <a:rPr lang="en-US" sz="1100" b="1" dirty="0" smtClean="0">
                          <a:solidFill>
                            <a:srgbClr val="FF0000"/>
                          </a:solidFill>
                          <a:latin typeface="+mj-lt"/>
                        </a:rPr>
                        <a:t>personal interest</a:t>
                      </a:r>
                      <a:r>
                        <a:rPr lang="en-US" sz="1100" b="1" dirty="0" smtClean="0">
                          <a:solidFill>
                            <a:schemeClr val="tx1"/>
                          </a:solidFill>
                          <a:latin typeface="+mj-lt"/>
                        </a:rPr>
                        <a:t>. Can describe experiences and events, dreams, hopes and</a:t>
                      </a:r>
                      <a:r>
                        <a:rPr lang="en-US" sz="1100" b="1" baseline="0" dirty="0" smtClean="0">
                          <a:solidFill>
                            <a:schemeClr val="tx1"/>
                          </a:solidFill>
                          <a:latin typeface="+mj-lt"/>
                        </a:rPr>
                        <a:t> </a:t>
                      </a:r>
                      <a:r>
                        <a:rPr lang="en-US" sz="1100" b="1" dirty="0" smtClean="0">
                          <a:solidFill>
                            <a:schemeClr val="tx1"/>
                          </a:solidFill>
                          <a:latin typeface="+mj-lt"/>
                        </a:rPr>
                        <a:t>ambitions and briefly give reasons and explanations for opinions and plans.</a:t>
                      </a:r>
                      <a:endParaRPr lang="ru-RU" sz="1100" b="1" dirty="0">
                        <a:solidFill>
                          <a:schemeClr val="tx1"/>
                        </a:solidFill>
                        <a:latin typeface="+mj-lt"/>
                      </a:endParaRPr>
                    </a:p>
                  </a:txBody>
                  <a:tcPr/>
                </a:tc>
              </a:tr>
              <a:tr h="370840">
                <a:tc>
                  <a:txBody>
                    <a:bodyPr/>
                    <a:lstStyle/>
                    <a:p>
                      <a:pPr algn="just"/>
                      <a:r>
                        <a:rPr lang="en-US" sz="1100" b="1" dirty="0" smtClean="0">
                          <a:solidFill>
                            <a:schemeClr val="tx1"/>
                          </a:solidFill>
                          <a:latin typeface="+mj-lt"/>
                        </a:rPr>
                        <a:t>Can understand sentences and frequently used expressions related to areas of</a:t>
                      </a:r>
                      <a:r>
                        <a:rPr lang="en-US" sz="1100" b="1" baseline="0" dirty="0" smtClean="0">
                          <a:solidFill>
                            <a:schemeClr val="tx1"/>
                          </a:solidFill>
                          <a:latin typeface="+mj-lt"/>
                        </a:rPr>
                        <a:t> </a:t>
                      </a:r>
                      <a:r>
                        <a:rPr lang="en-US" sz="1100" b="1" dirty="0" smtClean="0">
                          <a:solidFill>
                            <a:srgbClr val="FF0000"/>
                          </a:solidFill>
                          <a:latin typeface="+mj-lt"/>
                        </a:rPr>
                        <a:t>most immediate relevance </a:t>
                      </a:r>
                      <a:r>
                        <a:rPr lang="en-US" sz="1100" b="1" dirty="0" smtClean="0">
                          <a:solidFill>
                            <a:schemeClr val="tx1"/>
                          </a:solidFill>
                          <a:latin typeface="+mj-lt"/>
                        </a:rPr>
                        <a:t>(e.g. very basic personal and family information,</a:t>
                      </a:r>
                      <a:r>
                        <a:rPr lang="en-US" sz="1100" b="1" baseline="0" dirty="0" smtClean="0">
                          <a:solidFill>
                            <a:schemeClr val="tx1"/>
                          </a:solidFill>
                          <a:latin typeface="+mj-lt"/>
                        </a:rPr>
                        <a:t> </a:t>
                      </a:r>
                      <a:r>
                        <a:rPr lang="en-US" sz="1100" b="1" dirty="0" smtClean="0">
                          <a:solidFill>
                            <a:schemeClr val="tx1"/>
                          </a:solidFill>
                          <a:latin typeface="+mj-lt"/>
                        </a:rPr>
                        <a:t>shopping, local geography, employment). Can communicate in </a:t>
                      </a:r>
                      <a:r>
                        <a:rPr lang="en-US" sz="1100" b="1" dirty="0" smtClean="0">
                          <a:solidFill>
                            <a:srgbClr val="FF0000"/>
                          </a:solidFill>
                          <a:latin typeface="+mj-lt"/>
                        </a:rPr>
                        <a:t>simple </a:t>
                      </a:r>
                      <a:r>
                        <a:rPr lang="en-US" sz="1100" b="1" dirty="0" smtClean="0">
                          <a:solidFill>
                            <a:schemeClr val="tx1"/>
                          </a:solidFill>
                          <a:latin typeface="+mj-lt"/>
                        </a:rPr>
                        <a:t>and</a:t>
                      </a:r>
                      <a:r>
                        <a:rPr lang="en-US" sz="1100" b="1" baseline="0" dirty="0" smtClean="0">
                          <a:solidFill>
                            <a:schemeClr val="tx1"/>
                          </a:solidFill>
                          <a:latin typeface="+mj-lt"/>
                        </a:rPr>
                        <a:t> </a:t>
                      </a:r>
                      <a:r>
                        <a:rPr lang="en-US" sz="1100" b="1" dirty="0" smtClean="0">
                          <a:solidFill>
                            <a:srgbClr val="FF0000"/>
                          </a:solidFill>
                          <a:latin typeface="+mj-lt"/>
                        </a:rPr>
                        <a:t>routine</a:t>
                      </a:r>
                      <a:r>
                        <a:rPr lang="en-US" sz="1100" b="1" dirty="0" smtClean="0">
                          <a:solidFill>
                            <a:schemeClr val="tx1"/>
                          </a:solidFill>
                          <a:latin typeface="+mj-lt"/>
                        </a:rPr>
                        <a:t> tasks requiring a </a:t>
                      </a:r>
                      <a:r>
                        <a:rPr lang="en-US" sz="1100" b="1" dirty="0" smtClean="0">
                          <a:solidFill>
                            <a:srgbClr val="FF0000"/>
                          </a:solidFill>
                          <a:latin typeface="+mj-lt"/>
                        </a:rPr>
                        <a:t>simple</a:t>
                      </a:r>
                      <a:r>
                        <a:rPr lang="en-US" sz="1100" b="1" dirty="0" smtClean="0">
                          <a:solidFill>
                            <a:schemeClr val="tx1"/>
                          </a:solidFill>
                          <a:latin typeface="+mj-lt"/>
                        </a:rPr>
                        <a:t> and </a:t>
                      </a:r>
                      <a:r>
                        <a:rPr lang="en-US" sz="1100" b="1" dirty="0" smtClean="0">
                          <a:solidFill>
                            <a:srgbClr val="FF0000"/>
                          </a:solidFill>
                          <a:latin typeface="+mj-lt"/>
                        </a:rPr>
                        <a:t>direct</a:t>
                      </a:r>
                      <a:r>
                        <a:rPr lang="en-US" sz="1100" b="1" dirty="0" smtClean="0">
                          <a:solidFill>
                            <a:schemeClr val="tx1"/>
                          </a:solidFill>
                          <a:latin typeface="+mj-lt"/>
                        </a:rPr>
                        <a:t> exchange of information on</a:t>
                      </a:r>
                      <a:r>
                        <a:rPr lang="en-US" sz="1100" b="1" baseline="0" dirty="0" smtClean="0">
                          <a:solidFill>
                            <a:schemeClr val="tx1"/>
                          </a:solidFill>
                          <a:latin typeface="+mj-lt"/>
                        </a:rPr>
                        <a:t> </a:t>
                      </a:r>
                      <a:r>
                        <a:rPr lang="en-US" sz="1100" b="1" dirty="0" smtClean="0">
                          <a:solidFill>
                            <a:srgbClr val="FF0000"/>
                          </a:solidFill>
                          <a:latin typeface="+mj-lt"/>
                        </a:rPr>
                        <a:t>familiar</a:t>
                      </a:r>
                      <a:r>
                        <a:rPr lang="en-US" sz="1100" b="1" dirty="0" smtClean="0">
                          <a:solidFill>
                            <a:schemeClr val="tx1"/>
                          </a:solidFill>
                          <a:latin typeface="+mj-lt"/>
                        </a:rPr>
                        <a:t> and </a:t>
                      </a:r>
                      <a:r>
                        <a:rPr lang="en-US" sz="1100" b="1" dirty="0" smtClean="0">
                          <a:solidFill>
                            <a:srgbClr val="FF0000"/>
                          </a:solidFill>
                          <a:latin typeface="+mj-lt"/>
                        </a:rPr>
                        <a:t>routine</a:t>
                      </a:r>
                      <a:r>
                        <a:rPr lang="en-US" sz="1100" b="1" dirty="0" smtClean="0">
                          <a:solidFill>
                            <a:schemeClr val="tx1"/>
                          </a:solidFill>
                          <a:latin typeface="+mj-lt"/>
                        </a:rPr>
                        <a:t> matters. Can describe </a:t>
                      </a:r>
                      <a:r>
                        <a:rPr lang="en-US" sz="1100" b="1" dirty="0" smtClean="0">
                          <a:solidFill>
                            <a:srgbClr val="FF0000"/>
                          </a:solidFill>
                          <a:latin typeface="+mj-lt"/>
                        </a:rPr>
                        <a:t>in simple terms</a:t>
                      </a:r>
                      <a:r>
                        <a:rPr lang="en-US" sz="1100" b="1" dirty="0" smtClean="0">
                          <a:solidFill>
                            <a:schemeClr val="tx1"/>
                          </a:solidFill>
                          <a:latin typeface="+mj-lt"/>
                        </a:rPr>
                        <a:t> aspects of his/her</a:t>
                      </a:r>
                      <a:r>
                        <a:rPr lang="en-US" sz="1100" b="1" baseline="0" dirty="0" smtClean="0">
                          <a:solidFill>
                            <a:schemeClr val="tx1"/>
                          </a:solidFill>
                          <a:latin typeface="+mj-lt"/>
                        </a:rPr>
                        <a:t> </a:t>
                      </a:r>
                      <a:r>
                        <a:rPr lang="en-US" sz="1100" b="1" dirty="0" smtClean="0">
                          <a:solidFill>
                            <a:schemeClr val="tx1"/>
                          </a:solidFill>
                          <a:latin typeface="+mj-lt"/>
                        </a:rPr>
                        <a:t>background, immediate environment and matters in areas </a:t>
                      </a:r>
                      <a:r>
                        <a:rPr lang="en-US" sz="1100" b="1" dirty="0" smtClean="0">
                          <a:solidFill>
                            <a:srgbClr val="FF0000"/>
                          </a:solidFill>
                          <a:latin typeface="+mj-lt"/>
                        </a:rPr>
                        <a:t>of immediate  need</a:t>
                      </a:r>
                      <a:r>
                        <a:rPr lang="en-US" sz="1100" b="1" dirty="0" smtClean="0">
                          <a:solidFill>
                            <a:schemeClr val="tx1"/>
                          </a:solidFill>
                          <a:latin typeface="+mj-lt"/>
                        </a:rPr>
                        <a:t>.</a:t>
                      </a:r>
                    </a:p>
                  </a:txBody>
                  <a:tcPr/>
                </a:tc>
              </a:tr>
              <a:tr h="370840">
                <a:tc>
                  <a:txBody>
                    <a:bodyPr/>
                    <a:lstStyle/>
                    <a:p>
                      <a:pPr algn="just"/>
                      <a:r>
                        <a:rPr lang="en-US" sz="1100" b="1" dirty="0" smtClean="0">
                          <a:solidFill>
                            <a:schemeClr val="tx1"/>
                          </a:solidFill>
                          <a:latin typeface="+mj-lt"/>
                        </a:rPr>
                        <a:t>Can understand a </a:t>
                      </a:r>
                      <a:r>
                        <a:rPr lang="en-US" sz="1100" b="1" dirty="0" smtClean="0">
                          <a:solidFill>
                            <a:srgbClr val="FF0000"/>
                          </a:solidFill>
                          <a:latin typeface="+mj-lt"/>
                        </a:rPr>
                        <a:t>wide range</a:t>
                      </a:r>
                      <a:r>
                        <a:rPr lang="en-US" sz="1100" b="1" dirty="0" smtClean="0">
                          <a:solidFill>
                            <a:schemeClr val="tx1"/>
                          </a:solidFill>
                          <a:latin typeface="+mj-lt"/>
                        </a:rPr>
                        <a:t> of </a:t>
                      </a:r>
                      <a:r>
                        <a:rPr lang="en-US" sz="1100" b="1" dirty="0" smtClean="0">
                          <a:solidFill>
                            <a:srgbClr val="FF0000"/>
                          </a:solidFill>
                          <a:latin typeface="+mj-lt"/>
                        </a:rPr>
                        <a:t>demanding</a:t>
                      </a:r>
                      <a:r>
                        <a:rPr lang="en-US" sz="1100" b="1" dirty="0" smtClean="0">
                          <a:solidFill>
                            <a:schemeClr val="tx1"/>
                          </a:solidFill>
                          <a:latin typeface="+mj-lt"/>
                        </a:rPr>
                        <a:t>, longer texts, and recognize</a:t>
                      </a:r>
                      <a:r>
                        <a:rPr lang="en-US" sz="1100" b="1" baseline="0" dirty="0" smtClean="0">
                          <a:solidFill>
                            <a:schemeClr val="tx1"/>
                          </a:solidFill>
                          <a:latin typeface="+mj-lt"/>
                        </a:rPr>
                        <a:t> </a:t>
                      </a:r>
                      <a:r>
                        <a:rPr lang="en-US" sz="1100" b="1" baseline="0" dirty="0" smtClean="0">
                          <a:solidFill>
                            <a:srgbClr val="FF0000"/>
                          </a:solidFill>
                          <a:latin typeface="+mj-lt"/>
                        </a:rPr>
                        <a:t>i</a:t>
                      </a:r>
                      <a:r>
                        <a:rPr lang="en-US" sz="1100" b="1" dirty="0" smtClean="0">
                          <a:solidFill>
                            <a:srgbClr val="FF0000"/>
                          </a:solidFill>
                          <a:latin typeface="+mj-lt"/>
                        </a:rPr>
                        <a:t>mplicit</a:t>
                      </a:r>
                      <a:r>
                        <a:rPr lang="en-US" sz="1100" b="1" dirty="0" smtClean="0">
                          <a:solidFill>
                            <a:schemeClr val="tx1"/>
                          </a:solidFill>
                          <a:latin typeface="+mj-lt"/>
                        </a:rPr>
                        <a:t> meaning. Can express him/herself </a:t>
                      </a:r>
                      <a:r>
                        <a:rPr lang="en-US" sz="1100" b="1" dirty="0" smtClean="0">
                          <a:solidFill>
                            <a:srgbClr val="FF0000"/>
                          </a:solidFill>
                          <a:latin typeface="+mj-lt"/>
                        </a:rPr>
                        <a:t>fluently</a:t>
                      </a:r>
                      <a:r>
                        <a:rPr lang="en-US" sz="1100" b="1" dirty="0" smtClean="0">
                          <a:solidFill>
                            <a:schemeClr val="tx1"/>
                          </a:solidFill>
                          <a:latin typeface="+mj-lt"/>
                        </a:rPr>
                        <a:t> and </a:t>
                      </a:r>
                      <a:r>
                        <a:rPr lang="en-US" sz="1100" b="1" dirty="0" smtClean="0">
                          <a:solidFill>
                            <a:srgbClr val="FF0000"/>
                          </a:solidFill>
                          <a:latin typeface="+mj-lt"/>
                        </a:rPr>
                        <a:t>spontaneously</a:t>
                      </a:r>
                      <a:r>
                        <a:rPr lang="en-US" sz="1100" b="1" baseline="0" dirty="0" smtClean="0">
                          <a:solidFill>
                            <a:schemeClr val="tx1"/>
                          </a:solidFill>
                          <a:latin typeface="+mj-lt"/>
                        </a:rPr>
                        <a:t> </a:t>
                      </a:r>
                      <a:r>
                        <a:rPr lang="en-US" sz="1100" b="1" dirty="0" smtClean="0">
                          <a:solidFill>
                            <a:schemeClr val="tx1"/>
                          </a:solidFill>
                          <a:latin typeface="+mj-lt"/>
                        </a:rPr>
                        <a:t>without much obvious searching for expressions. Can use language </a:t>
                      </a:r>
                      <a:r>
                        <a:rPr lang="en-US" sz="1100" b="1" dirty="0" smtClean="0">
                          <a:solidFill>
                            <a:srgbClr val="FF0000"/>
                          </a:solidFill>
                          <a:latin typeface="+mj-lt"/>
                        </a:rPr>
                        <a:t>flexibly</a:t>
                      </a:r>
                      <a:r>
                        <a:rPr lang="en-US" sz="1100" b="1" baseline="0" dirty="0" smtClean="0">
                          <a:solidFill>
                            <a:schemeClr val="tx1"/>
                          </a:solidFill>
                          <a:latin typeface="+mj-lt"/>
                        </a:rPr>
                        <a:t> </a:t>
                      </a:r>
                      <a:r>
                        <a:rPr lang="en-US" sz="1100" b="1" dirty="0" smtClean="0">
                          <a:solidFill>
                            <a:schemeClr val="tx1"/>
                          </a:solidFill>
                          <a:latin typeface="+mj-lt"/>
                        </a:rPr>
                        <a:t>and </a:t>
                      </a:r>
                      <a:r>
                        <a:rPr lang="en-US" sz="1100" b="1" dirty="0" smtClean="0">
                          <a:solidFill>
                            <a:srgbClr val="FF0000"/>
                          </a:solidFill>
                          <a:latin typeface="+mj-lt"/>
                        </a:rPr>
                        <a:t>effectively</a:t>
                      </a:r>
                      <a:r>
                        <a:rPr lang="en-US" sz="1100" b="1" dirty="0" smtClean="0">
                          <a:solidFill>
                            <a:schemeClr val="tx1"/>
                          </a:solidFill>
                          <a:latin typeface="+mj-lt"/>
                        </a:rPr>
                        <a:t> for social, academic and professional purposes. Can produce</a:t>
                      </a:r>
                      <a:r>
                        <a:rPr lang="en-US" sz="1100" b="1" baseline="0" dirty="0" smtClean="0">
                          <a:solidFill>
                            <a:schemeClr val="tx1"/>
                          </a:solidFill>
                          <a:latin typeface="+mj-lt"/>
                        </a:rPr>
                        <a:t> </a:t>
                      </a:r>
                      <a:r>
                        <a:rPr lang="en-US" sz="1100" b="1" dirty="0" smtClean="0">
                          <a:solidFill>
                            <a:schemeClr val="tx1"/>
                          </a:solidFill>
                          <a:latin typeface="+mj-lt"/>
                        </a:rPr>
                        <a:t>clear, well-structured, detailed text on </a:t>
                      </a:r>
                      <a:r>
                        <a:rPr lang="en-US" sz="1100" b="1" dirty="0" smtClean="0">
                          <a:solidFill>
                            <a:srgbClr val="FF0000"/>
                          </a:solidFill>
                          <a:latin typeface="+mj-lt"/>
                        </a:rPr>
                        <a:t>complex</a:t>
                      </a:r>
                      <a:r>
                        <a:rPr lang="en-US" sz="1100" b="1" dirty="0" smtClean="0">
                          <a:solidFill>
                            <a:schemeClr val="tx1"/>
                          </a:solidFill>
                          <a:latin typeface="+mj-lt"/>
                        </a:rPr>
                        <a:t> subjects, showing </a:t>
                      </a:r>
                      <a:r>
                        <a:rPr lang="en-US" sz="1100" b="1" dirty="0" smtClean="0">
                          <a:solidFill>
                            <a:srgbClr val="FF0000"/>
                          </a:solidFill>
                          <a:latin typeface="+mj-lt"/>
                        </a:rPr>
                        <a:t>controlled</a:t>
                      </a:r>
                      <a:r>
                        <a:rPr lang="en-US" sz="1100" b="1" baseline="0" dirty="0" smtClean="0">
                          <a:solidFill>
                            <a:schemeClr val="tx1"/>
                          </a:solidFill>
                          <a:latin typeface="+mj-lt"/>
                        </a:rPr>
                        <a:t> </a:t>
                      </a:r>
                      <a:r>
                        <a:rPr lang="en-US" sz="1100" b="1" dirty="0" smtClean="0">
                          <a:solidFill>
                            <a:schemeClr val="tx1"/>
                          </a:solidFill>
                          <a:latin typeface="+mj-lt"/>
                        </a:rPr>
                        <a:t>use of organizational patterns, connectors and cohesive devices.</a:t>
                      </a:r>
                      <a:endParaRPr lang="ru-RU" sz="1100" b="1" dirty="0">
                        <a:solidFill>
                          <a:schemeClr val="tx1"/>
                        </a:solidFill>
                        <a:latin typeface="+mj-lt"/>
                      </a:endParaRPr>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3540885985"/>
              </p:ext>
            </p:extLst>
          </p:nvPr>
        </p:nvGraphicFramePr>
        <p:xfrm>
          <a:off x="7884368" y="1556792"/>
          <a:ext cx="720080" cy="4442792"/>
        </p:xfrm>
        <a:graphic>
          <a:graphicData uri="http://schemas.openxmlformats.org/drawingml/2006/table">
            <a:tbl>
              <a:tblPr firstRow="1" bandRow="1">
                <a:tableStyleId>{5C22544A-7EE6-4342-B048-85BDC9FD1C3A}</a:tableStyleId>
              </a:tblPr>
              <a:tblGrid>
                <a:gridCol w="720080"/>
              </a:tblGrid>
              <a:tr h="720080">
                <a:tc>
                  <a:txBody>
                    <a:bodyPr/>
                    <a:lstStyle/>
                    <a:p>
                      <a:pPr algn="ctr"/>
                      <a:endParaRPr lang="en-US" dirty="0" smtClean="0">
                        <a:solidFill>
                          <a:schemeClr val="tx1"/>
                        </a:solidFill>
                      </a:endParaRPr>
                    </a:p>
                    <a:p>
                      <a:pPr algn="ctr"/>
                      <a:r>
                        <a:rPr lang="en-US" dirty="0" smtClean="0">
                          <a:solidFill>
                            <a:schemeClr val="tx1"/>
                          </a:solidFill>
                        </a:rPr>
                        <a:t>A1</a:t>
                      </a:r>
                      <a:endParaRPr lang="ru-RU" dirty="0">
                        <a:solidFill>
                          <a:schemeClr val="tx1"/>
                        </a:solidFill>
                      </a:endParaRPr>
                    </a:p>
                  </a:txBody>
                  <a:tcPr/>
                </a:tc>
              </a:tr>
              <a:tr h="936104">
                <a:tc>
                  <a:txBody>
                    <a:bodyPr/>
                    <a:lstStyle/>
                    <a:p>
                      <a:pPr algn="ctr"/>
                      <a:endParaRPr lang="en-US" b="1" dirty="0" smtClean="0"/>
                    </a:p>
                    <a:p>
                      <a:pPr algn="ctr"/>
                      <a:r>
                        <a:rPr lang="en-US" b="1" dirty="0" smtClean="0"/>
                        <a:t>B2</a:t>
                      </a:r>
                      <a:endParaRPr lang="ru-RU" b="1" dirty="0"/>
                    </a:p>
                  </a:txBody>
                  <a:tcPr/>
                </a:tc>
              </a:tr>
              <a:tr h="1008112">
                <a:tc>
                  <a:txBody>
                    <a:bodyPr/>
                    <a:lstStyle/>
                    <a:p>
                      <a:pPr algn="ctr"/>
                      <a:endParaRPr lang="en-US" b="1" dirty="0" smtClean="0"/>
                    </a:p>
                    <a:p>
                      <a:pPr algn="ctr"/>
                      <a:r>
                        <a:rPr lang="en-US" b="1" dirty="0" smtClean="0"/>
                        <a:t>B1</a:t>
                      </a:r>
                      <a:endParaRPr lang="ru-RU" b="1" dirty="0"/>
                    </a:p>
                  </a:txBody>
                  <a:tcPr/>
                </a:tc>
              </a:tr>
              <a:tr h="864096">
                <a:tc>
                  <a:txBody>
                    <a:bodyPr/>
                    <a:lstStyle/>
                    <a:p>
                      <a:pPr algn="ctr"/>
                      <a:endParaRPr lang="en-US" b="1" dirty="0" smtClean="0"/>
                    </a:p>
                    <a:p>
                      <a:pPr algn="ctr"/>
                      <a:r>
                        <a:rPr lang="en-US" b="1" dirty="0" smtClean="0"/>
                        <a:t>A2</a:t>
                      </a:r>
                      <a:endParaRPr lang="ru-RU" b="1" dirty="0"/>
                    </a:p>
                  </a:txBody>
                  <a:tcPr/>
                </a:tc>
              </a:tr>
              <a:tr h="411675">
                <a:tc>
                  <a:txBody>
                    <a:bodyPr/>
                    <a:lstStyle/>
                    <a:p>
                      <a:endParaRPr lang="en-US" dirty="0" smtClean="0"/>
                    </a:p>
                    <a:p>
                      <a:pPr algn="ctr"/>
                      <a:r>
                        <a:rPr lang="en-US" b="1" dirty="0" smtClean="0"/>
                        <a:t>C1</a:t>
                      </a:r>
                    </a:p>
                    <a:p>
                      <a:pPr algn="ctr"/>
                      <a:endParaRPr lang="ru-RU" b="1" dirty="0"/>
                    </a:p>
                  </a:txBody>
                  <a:tcPr/>
                </a:tc>
              </a:tr>
            </a:tbl>
          </a:graphicData>
        </a:graphic>
      </p:graphicFrame>
    </p:spTree>
    <p:extLst>
      <p:ext uri="{BB962C8B-B14F-4D97-AF65-F5344CB8AC3E}">
        <p14:creationId xmlns:p14="http://schemas.microsoft.com/office/powerpoint/2010/main" xmlns="" val="22952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endParaRPr lang="ru-RU" dirty="0"/>
          </a:p>
        </p:txBody>
      </p:sp>
      <p:pic>
        <p:nvPicPr>
          <p:cNvPr id="5" name="Picture 8"/>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3485998" y="2661569"/>
            <a:ext cx="2172003" cy="20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31640" y="1268760"/>
            <a:ext cx="6883400" cy="134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6144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50825" y="1401763"/>
            <a:ext cx="3735388"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ru-RU" altLang="ru-RU" sz="2400" b="1">
                <a:solidFill>
                  <a:srgbClr val="00A0DE"/>
                </a:solidFill>
              </a:rPr>
              <a:t>Аудирование</a:t>
            </a:r>
            <a:r>
              <a:rPr lang="ru-RU" altLang="ru-RU" sz="2400" b="1">
                <a:solidFill>
                  <a:srgbClr val="FF00FF"/>
                </a:solidFill>
              </a:rPr>
              <a:t> </a:t>
            </a:r>
            <a:endParaRPr lang="en-US" altLang="ru-RU" sz="2400" b="1">
              <a:solidFill>
                <a:srgbClr val="FF00FF"/>
              </a:solidFill>
            </a:endParaRPr>
          </a:p>
          <a:p>
            <a:r>
              <a:rPr lang="ru-RU" altLang="ru-RU" sz="2400">
                <a:solidFill>
                  <a:srgbClr val="333300"/>
                </a:solidFill>
              </a:rPr>
              <a:t>состоит из 4 частей </a:t>
            </a:r>
            <a:endParaRPr lang="en-US" altLang="ru-RU" sz="2400">
              <a:solidFill>
                <a:srgbClr val="333300"/>
              </a:solidFill>
            </a:endParaRPr>
          </a:p>
          <a:p>
            <a:r>
              <a:rPr lang="ru-RU" altLang="ru-RU" sz="2400">
                <a:solidFill>
                  <a:srgbClr val="333300"/>
                </a:solidFill>
              </a:rPr>
              <a:t>и длится 20 минут</a:t>
            </a:r>
            <a:r>
              <a:rPr lang="en-US" altLang="ru-RU" sz="2400">
                <a:solidFill>
                  <a:srgbClr val="333300"/>
                </a:solidFill>
              </a:rPr>
              <a:t>.</a:t>
            </a:r>
          </a:p>
          <a:p>
            <a:r>
              <a:rPr lang="ru-RU" altLang="ru-RU" sz="2400">
                <a:solidFill>
                  <a:srgbClr val="333300"/>
                </a:solidFill>
              </a:rPr>
              <a:t>Все тексты </a:t>
            </a:r>
            <a:endParaRPr lang="en-US" altLang="ru-RU" sz="2400">
              <a:solidFill>
                <a:srgbClr val="333300"/>
              </a:solidFill>
            </a:endParaRPr>
          </a:p>
          <a:p>
            <a:r>
              <a:rPr lang="ru-RU" altLang="ru-RU" sz="2400">
                <a:solidFill>
                  <a:srgbClr val="333300"/>
                </a:solidFill>
              </a:rPr>
              <a:t>проигрываются дважды</a:t>
            </a:r>
            <a:r>
              <a:rPr lang="en-US" altLang="ru-RU" sz="2400">
                <a:solidFill>
                  <a:srgbClr val="333300"/>
                </a:solidFill>
              </a:rPr>
              <a:t>.</a:t>
            </a:r>
            <a:r>
              <a:rPr lang="ru-RU" altLang="ru-RU"/>
              <a:t> </a:t>
            </a:r>
          </a:p>
        </p:txBody>
      </p:sp>
      <p:pic>
        <p:nvPicPr>
          <p:cNvPr id="6150" name="Picture 6"/>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00562" y="692696"/>
            <a:ext cx="4256087" cy="56165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152" name="Text Box 8"/>
          <p:cNvSpPr txBox="1">
            <a:spLocks noChangeArrowheads="1"/>
          </p:cNvSpPr>
          <p:nvPr/>
        </p:nvSpPr>
        <p:spPr bwMode="auto">
          <a:xfrm>
            <a:off x="250825" y="3860800"/>
            <a:ext cx="4033838" cy="21717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ru-RU" sz="2400">
                <a:solidFill>
                  <a:srgbClr val="00A0DE"/>
                </a:solidFill>
                <a:cs typeface="Arial" pitchFamily="34" charset="0"/>
              </a:rPr>
              <a:t>Starters listening</a:t>
            </a:r>
          </a:p>
          <a:p>
            <a:pPr eaLnBrk="1" hangingPunct="1"/>
            <a:r>
              <a:rPr lang="ru-RU" altLang="ru-RU" sz="1600" i="1">
                <a:solidFill>
                  <a:srgbClr val="333300"/>
                </a:solidFill>
                <a:cs typeface="Arial" pitchFamily="34" charset="0"/>
              </a:rPr>
              <a:t>Пример задания 1</a:t>
            </a:r>
            <a:r>
              <a:rPr lang="en-US" altLang="ru-RU" sz="1600" i="1">
                <a:solidFill>
                  <a:srgbClr val="333300"/>
                </a:solidFill>
                <a:cs typeface="Arial" pitchFamily="34" charset="0"/>
              </a:rPr>
              <a:t>:</a:t>
            </a:r>
          </a:p>
          <a:p>
            <a:pPr eaLnBrk="1" hangingPunct="1"/>
            <a:r>
              <a:rPr lang="ru-RU" altLang="ru-RU" sz="2400" i="1">
                <a:solidFill>
                  <a:srgbClr val="0000FF"/>
                </a:solidFill>
                <a:cs typeface="Arial" pitchFamily="34" charset="0"/>
              </a:rPr>
              <a:t>Прочертить линию </a:t>
            </a:r>
            <a:endParaRPr lang="en-US" altLang="ru-RU" sz="2400" i="1">
              <a:solidFill>
                <a:srgbClr val="0000FF"/>
              </a:solidFill>
              <a:cs typeface="Arial" pitchFamily="34" charset="0"/>
            </a:endParaRPr>
          </a:p>
          <a:p>
            <a:pPr eaLnBrk="1" hangingPunct="1"/>
            <a:r>
              <a:rPr lang="ru-RU" altLang="ru-RU" sz="2400" i="1">
                <a:solidFill>
                  <a:srgbClr val="0000FF"/>
                </a:solidFill>
                <a:cs typeface="Arial" pitchFamily="34" charset="0"/>
              </a:rPr>
              <a:t>от названного предмета </a:t>
            </a:r>
            <a:endParaRPr lang="en-US" altLang="ru-RU" sz="2400" i="1">
              <a:solidFill>
                <a:srgbClr val="0000FF"/>
              </a:solidFill>
              <a:cs typeface="Arial" pitchFamily="34" charset="0"/>
            </a:endParaRPr>
          </a:p>
          <a:p>
            <a:pPr eaLnBrk="1" hangingPunct="1"/>
            <a:r>
              <a:rPr lang="ru-RU" altLang="ru-RU" sz="2400" i="1">
                <a:solidFill>
                  <a:srgbClr val="0000FF"/>
                </a:solidFill>
                <a:cs typeface="Arial" pitchFamily="34" charset="0"/>
              </a:rPr>
              <a:t>к его расположению </a:t>
            </a:r>
            <a:endParaRPr lang="en-US" altLang="ru-RU" sz="2400" i="1">
              <a:solidFill>
                <a:srgbClr val="0000FF"/>
              </a:solidFill>
              <a:cs typeface="Arial" pitchFamily="34" charset="0"/>
            </a:endParaRPr>
          </a:p>
          <a:p>
            <a:pPr eaLnBrk="1" hangingPunct="1"/>
            <a:r>
              <a:rPr lang="ru-RU" altLang="ru-RU" sz="2400" i="1">
                <a:solidFill>
                  <a:srgbClr val="0000FF"/>
                </a:solidFill>
                <a:cs typeface="Arial" pitchFamily="34" charset="0"/>
              </a:rPr>
              <a:t>на картинке </a:t>
            </a:r>
          </a:p>
        </p:txBody>
      </p:sp>
    </p:spTree>
    <p:extLst>
      <p:ext uri="{BB962C8B-B14F-4D97-AF65-F5344CB8AC3E}">
        <p14:creationId xmlns:p14="http://schemas.microsoft.com/office/powerpoint/2010/main" xmlns="" val="4284541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heckerboard(across)">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2"/>
          <p:cNvSpPr>
            <a:spLocks noChangeArrowheads="1"/>
          </p:cNvSpPr>
          <p:nvPr/>
        </p:nvSpPr>
        <p:spPr bwMode="auto">
          <a:xfrm>
            <a:off x="468313" y="1700213"/>
            <a:ext cx="3167062" cy="2592387"/>
          </a:xfrm>
          <a:prstGeom prst="rect">
            <a:avLst/>
          </a:prstGeom>
          <a:solidFill>
            <a:schemeClr val="bg1"/>
          </a:solidFill>
          <a:ln w="9525" algn="ctr">
            <a:solidFill>
              <a:schemeClr val="tx1"/>
            </a:solidFill>
            <a:round/>
            <a:headEnd/>
            <a:tailEnd/>
          </a:ln>
        </p:spPr>
        <p:txBody>
          <a:bodyPr/>
          <a:lstStyle/>
          <a:p>
            <a:r>
              <a:rPr lang="en-US" altLang="ru-RU" sz="2400">
                <a:solidFill>
                  <a:srgbClr val="00A0DE"/>
                </a:solidFill>
                <a:cs typeface="Arial" pitchFamily="34" charset="0"/>
              </a:rPr>
              <a:t>Starters listening</a:t>
            </a:r>
          </a:p>
          <a:p>
            <a:r>
              <a:rPr lang="ru-RU" altLang="ru-RU" sz="1600" i="1">
                <a:cs typeface="Arial" pitchFamily="34" charset="0"/>
              </a:rPr>
              <a:t>Пример задания 5:</a:t>
            </a:r>
          </a:p>
          <a:p>
            <a:endParaRPr lang="ru-RU" altLang="ru-RU" sz="1600" i="1">
              <a:cs typeface="Arial" pitchFamily="34" charset="0"/>
            </a:endParaRPr>
          </a:p>
          <a:p>
            <a:r>
              <a:rPr lang="ru-RU" altLang="ru-RU" sz="2400" i="1">
                <a:solidFill>
                  <a:srgbClr val="0000FF"/>
                </a:solidFill>
                <a:cs typeface="Arial" pitchFamily="34" charset="0"/>
              </a:rPr>
              <a:t>Найти предмет </a:t>
            </a:r>
          </a:p>
          <a:p>
            <a:r>
              <a:rPr lang="ru-RU" altLang="ru-RU" sz="2400" i="1">
                <a:solidFill>
                  <a:srgbClr val="0000FF"/>
                </a:solidFill>
                <a:cs typeface="Arial" pitchFamily="34" charset="0"/>
              </a:rPr>
              <a:t>и раскрасить в соответствующий цвет</a:t>
            </a:r>
            <a:endParaRPr lang="ru-RU" altLang="ru-RU" sz="2400">
              <a:cs typeface="Arial" pitchFamily="34" charset="0"/>
            </a:endParaRPr>
          </a:p>
        </p:txBody>
      </p:sp>
      <p:pic>
        <p:nvPicPr>
          <p:cNvPr id="12291" name="Picture 2" descr="C:\Users\Лили\Desktop\CCF15032013_0000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27538" y="1196975"/>
            <a:ext cx="4243387" cy="47418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4967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mbridge2">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12423</TotalTime>
  <Words>928</Words>
  <Application>Microsoft Office PowerPoint</Application>
  <PresentationFormat>Экран (4:3)</PresentationFormat>
  <Paragraphs>183</Paragraphs>
  <Slides>18</Slides>
  <Notes>7</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18</vt:i4>
      </vt:variant>
    </vt:vector>
  </HeadingPairs>
  <TitlesOfParts>
    <vt:vector size="25" baseType="lpstr">
      <vt:lpstr>Оформление по умолчанию</vt:lpstr>
      <vt:lpstr>Cambridge2</vt:lpstr>
      <vt:lpstr>Custom Design</vt:lpstr>
      <vt:lpstr>1_Оформление по умолчанию</vt:lpstr>
      <vt:lpstr>2_Оформление по умолчанию</vt:lpstr>
      <vt:lpstr>3_Оформление по умолчанию</vt:lpstr>
      <vt:lpstr>Photo Editor Photo</vt:lpstr>
      <vt:lpstr> </vt:lpstr>
      <vt:lpstr>Cambridge University</vt:lpstr>
      <vt:lpstr>Cambridge English Language Assessment</vt:lpstr>
      <vt:lpstr> </vt:lpstr>
      <vt:lpstr> What makes a good language test? </vt:lpstr>
      <vt:lpstr>CEFR Levels</vt:lpstr>
      <vt:lpstr>Слайд 7</vt:lpstr>
      <vt:lpstr>Слайд 8</vt:lpstr>
      <vt:lpstr>Слайд 9</vt:lpstr>
      <vt:lpstr>Слайд 10</vt:lpstr>
      <vt:lpstr>Слайд 11</vt:lpstr>
      <vt:lpstr>Слайд 12</vt:lpstr>
      <vt:lpstr>Overview of Cambridge English: Key for Schools</vt:lpstr>
      <vt:lpstr>Overview of Cambridge English: Preliminary for Schools</vt:lpstr>
      <vt:lpstr>Overview of Cambridge English: First </vt:lpstr>
      <vt:lpstr>PET for Schools Writing</vt:lpstr>
      <vt:lpstr>Слайд 17</vt:lpstr>
      <vt:lpstr>How Cambridge English Exams are graded?</vt:lpstr>
    </vt:vector>
  </TitlesOfParts>
  <Company>cidi.ru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Денис</dc:creator>
  <cp:lastModifiedBy>User</cp:lastModifiedBy>
  <cp:revision>1289</cp:revision>
  <cp:lastPrinted>2013-10-17T13:26:05Z</cp:lastPrinted>
  <dcterms:created xsi:type="dcterms:W3CDTF">2007-11-19T11:32:44Z</dcterms:created>
  <dcterms:modified xsi:type="dcterms:W3CDTF">2016-05-24T14:23:00Z</dcterms:modified>
</cp:coreProperties>
</file>