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1" r:id="rId3"/>
    <p:sldMasterId id="2147483694" r:id="rId4"/>
  </p:sldMasterIdLst>
  <p:notesMasterIdLst>
    <p:notesMasterId r:id="rId32"/>
  </p:notesMasterIdLst>
  <p:sldIdLst>
    <p:sldId id="256" r:id="rId5"/>
    <p:sldId id="289" r:id="rId6"/>
    <p:sldId id="332" r:id="rId7"/>
    <p:sldId id="333" r:id="rId8"/>
    <p:sldId id="296" r:id="rId9"/>
    <p:sldId id="302" r:id="rId10"/>
    <p:sldId id="303" r:id="rId11"/>
    <p:sldId id="304" r:id="rId12"/>
    <p:sldId id="301" r:id="rId13"/>
    <p:sldId id="336" r:id="rId14"/>
    <p:sldId id="325" r:id="rId15"/>
    <p:sldId id="326" r:id="rId16"/>
    <p:sldId id="337" r:id="rId17"/>
    <p:sldId id="321" r:id="rId18"/>
    <p:sldId id="338" r:id="rId19"/>
    <p:sldId id="341" r:id="rId20"/>
    <p:sldId id="345" r:id="rId21"/>
    <p:sldId id="343" r:id="rId22"/>
    <p:sldId id="329" r:id="rId23"/>
    <p:sldId id="310" r:id="rId24"/>
    <p:sldId id="344" r:id="rId25"/>
    <p:sldId id="328" r:id="rId26"/>
    <p:sldId id="340" r:id="rId27"/>
    <p:sldId id="342" r:id="rId28"/>
    <p:sldId id="309" r:id="rId29"/>
    <p:sldId id="330" r:id="rId30"/>
    <p:sldId id="27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6B3"/>
    <a:srgbClr val="000000"/>
    <a:srgbClr val="99CC00"/>
    <a:srgbClr val="DDDDDD"/>
    <a:srgbClr val="C1D1D3"/>
    <a:srgbClr val="5AABCC"/>
    <a:srgbClr val="BD9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>
        <p:scale>
          <a:sx n="110" d="100"/>
          <a:sy n="110" d="100"/>
        </p:scale>
        <p:origin x="-68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CBF72-7ABA-47D1-857F-3B937F2C77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75BD3-1A67-4960-99EA-3B84E22C9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7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>
                <a:latin typeface="Verdana" panose="020B0604030504040204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340B11-C4AA-4565-951A-13A77ADAEC4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699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F89609-797E-4139-ADEE-7167437AE32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0611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F35D833-92DB-4259-8005-C2239817D1E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9173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pPr defTabSz="685800"/>
            <a:fld id="{8ABFDEE3-3E05-4A66-9B60-0A20B037DF6B}" type="slidenum">
              <a:rPr lang="es-ES" smtClean="0">
                <a:solidFill>
                  <a:srgbClr val="000000"/>
                </a:solidFill>
              </a:rPr>
              <a:pPr defTabSz="685800"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3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8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8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2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9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B99737-372A-42F6-A96C-2419859B262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38299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1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80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54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49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 fontAlgn="auto"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effectLst/>
                <a:latin typeface="Century Gothic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fontAlgn="auto"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effectLst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507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20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6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00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0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E0205D-A115-4B4D-B5D9-EAF822CD98F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6027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25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25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836775-AEF3-4D19-8052-5E4D077AE6A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31115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0FD7DDD2-CD40-464E-BCB3-223DDAD687FC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69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21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EE95704-1695-47AA-B80E-9AD234717ACE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30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4D9B-80DB-4168-98AD-CF532CE9DD46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35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C5D-3868-449B-A89D-35D5F006D205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42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A53E-7788-4B9E-A619-779A1A7F0982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74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4EAE-C510-4E95-9824-ED2845C26861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7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1DB5CB-DBF9-4A77-BB13-13039D5680E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95196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BF5D-FBBB-4877-AB97-E56DA4929B78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41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4DD-FB7A-4E34-9B72-0CF1C8253FA4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6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BFDEE3-3E05-4A66-9B60-0A20B037DF6B}" type="slidenum">
              <a:rPr lang="es-ES" smtClean="0">
                <a:solidFill>
                  <a:srgbClr val="000000"/>
                </a:solidFill>
              </a:rPr>
              <a:pPr defTabSz="685800"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45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pPr defTabSz="685800"/>
            <a:fld id="{8ABFDEE3-3E05-4A66-9B60-0A20B037DF6B}" type="slidenum">
              <a:rPr lang="es-ES" smtClean="0">
                <a:solidFill>
                  <a:srgbClr val="000000"/>
                </a:solidFill>
              </a:rPr>
              <a:pPr defTabSz="685800"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82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pPr defTabSz="685800"/>
            <a:fld id="{8ABFDEE3-3E05-4A66-9B60-0A20B037DF6B}" type="slidenum">
              <a:rPr lang="es-ES" smtClean="0">
                <a:solidFill>
                  <a:srgbClr val="000000"/>
                </a:solidFill>
              </a:rPr>
              <a:pPr defTabSz="685800"/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 fontAlgn="auto"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effectLst/>
                <a:latin typeface="Century Gothic" panose="020B0502020202020204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fontAlgn="auto"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effectLst/>
                <a:latin typeface="Century Gothic" panose="020B050202020202020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496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pPr defTabSz="685800"/>
            <a:fld id="{8ABFDEE3-3E05-4A66-9B60-0A20B037DF6B}" type="slidenum">
              <a:rPr lang="es-ES" smtClean="0">
                <a:solidFill>
                  <a:srgbClr val="000000"/>
                </a:solidFill>
              </a:rPr>
              <a:pPr defTabSz="685800"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73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BFDEE3-3E05-4A66-9B60-0A20B037DF6B}" type="slidenum">
              <a:rPr lang="es-ES" smtClean="0">
                <a:solidFill>
                  <a:srgbClr val="000000"/>
                </a:solidFill>
              </a:rPr>
              <a:pPr defTabSz="685800"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95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BFDEE3-3E05-4A66-9B60-0A20B037DF6B}" type="slidenum">
              <a:rPr lang="es-ES" smtClean="0">
                <a:solidFill>
                  <a:srgbClr val="000000"/>
                </a:solidFill>
              </a:rPr>
              <a:pPr defTabSz="685800"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4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24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6FB6DA0-3AE5-4C8A-B167-7F67B5E46D0A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8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C39685-E1DC-47BD-A792-B10B6936785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6207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37794-522A-42A6-8805-168E565FACC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541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B8B04-908B-43FD-BC8B-5440AF99CEA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526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64402A-BA03-4619-BB30-9637E00CC56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3820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7B3346-04ED-42CA-8F0A-386C8BA0FAA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3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337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8ABFDEE3-3E05-4A66-9B60-0A20B037DF6B}" type="slidenum">
              <a:rPr lang="es-E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13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C48ED7C-D9A5-4EA8-B309-6E368BFA8F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62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052736"/>
            <a:ext cx="8280920" cy="2952328"/>
          </a:xfrm>
          <a:scene3d>
            <a:camera prst="perspectiveFront"/>
            <a:lightRig rig="threePt" dir="t"/>
          </a:scene3d>
        </p:spPr>
        <p:txBody>
          <a:bodyPr/>
          <a:lstStyle/>
          <a:p>
            <a:r>
              <a:rPr lang="ru-RU" alt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движение: эффект активности</a:t>
            </a:r>
            <a:endParaRPr lang="en-US" altLang="ru-RU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2484" y="4566847"/>
            <a:ext cx="6223248" cy="720080"/>
          </a:xfrm>
        </p:spPr>
        <p:txBody>
          <a:bodyPr/>
          <a:lstStyle/>
          <a:p>
            <a:pPr algn="r"/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Куратор по детскому движению 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г.Казани</a:t>
            </a: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/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Токинова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 Марина Игоревна</a:t>
            </a:r>
          </a:p>
          <a:p>
            <a:pPr algn="r"/>
            <a:endParaRPr lang="en-US" altLang="ru-RU" sz="20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5301208"/>
            <a:ext cx="2232248" cy="12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68" y="1826557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abic Typesetting" panose="03020402040406030203" pitchFamily="66" charset="-78"/>
              </a:rPr>
              <a:t>Детские и молодежные общественные объединения Республики Татарстан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abic Typesetting" panose="03020402040406030203" pitchFamily="66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293" y="-1859"/>
            <a:ext cx="1665615" cy="1729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7" y="4941168"/>
            <a:ext cx="2115822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781" y="-59007"/>
            <a:ext cx="2016157" cy="1786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639" y="4821975"/>
            <a:ext cx="1945201" cy="1913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13177"/>
            <a:ext cx="2915817" cy="1844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-1860"/>
            <a:ext cx="1331641" cy="1898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684" y="149673"/>
            <a:ext cx="1512168" cy="1480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540" y="-46877"/>
            <a:ext cx="2817144" cy="14653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840" y="4653136"/>
            <a:ext cx="2168140" cy="21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v4.vk.me/c423323/u1238178/docs/e72d10df426b/logo_sdo_obnovlennoe_papka_copy.png?extra=WmlASvPOvz1PggCSYj3PkxboVB2sq21JZ-NeDGNrP_x4IeiaHxVEZPYbRn2T9x6QJ2RViND9zwJS3Fg0lSayqGxIx-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72" y="1789298"/>
            <a:ext cx="7677974" cy="2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052736"/>
            <a:ext cx="6705600" cy="5635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Совет детских организаций Республики Татарстан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844824"/>
            <a:ext cx="8306122" cy="44644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Создан 3 октября 2006 года при поддержке </a:t>
            </a:r>
            <a:r>
              <a:rPr lang="ru-RU" sz="1600" b="1" dirty="0" err="1" smtClean="0">
                <a:solidFill>
                  <a:srgbClr val="002060"/>
                </a:solidFill>
              </a:rPr>
              <a:t>Р.Н.Минниханова</a:t>
            </a:r>
            <a:r>
              <a:rPr lang="ru-RU" sz="1600" b="1" dirty="0" smtClean="0">
                <a:solidFill>
                  <a:srgbClr val="002060"/>
                </a:solidFill>
              </a:rPr>
              <a:t> на Форуме юных граждан Республики Татарстан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Ежеквартально на протяжении 10 лет проводит заседания Совета детских организаций Республики Татарстан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В состав Совета входят представители всех муниципальных образований Республики Татарстан и региональных общественных объединений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Ежегодно проводит образовательную программу для активистов и лидеров детского движения Республики Татарстан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Координирует детское движение Республики Татарстан (согласно Уставу)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" y="10683"/>
            <a:ext cx="2185442" cy="709419"/>
          </a:xfrm>
          <a:prstGeom prst="rect">
            <a:avLst/>
          </a:prstGeom>
        </p:spPr>
      </p:pic>
      <p:pic>
        <p:nvPicPr>
          <p:cNvPr id="5" name="Picture 6" descr="http://cs625620.vk.me/v625620403/5472/4fviLP_uQx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5778534"/>
            <a:ext cx="2148525" cy="11296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5293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Татарстанские региональные отделения общероссийских объединений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12" y="0"/>
            <a:ext cx="5230184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509120"/>
            <a:ext cx="6228184" cy="24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15300" cy="592728"/>
          </a:xfrm>
        </p:spPr>
        <p:txBody>
          <a:bodyPr/>
          <a:lstStyle/>
          <a:p>
            <a:r>
              <a:rPr lang="ru-RU" dirty="0" smtClean="0"/>
              <a:t>Российское движение школьников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908720"/>
            <a:ext cx="7128792" cy="4392488"/>
          </a:xfrm>
        </p:spPr>
      </p:pic>
      <p:sp>
        <p:nvSpPr>
          <p:cNvPr id="3" name="TextBox 2"/>
          <p:cNvSpPr txBox="1"/>
          <p:nvPr/>
        </p:nvSpPr>
        <p:spPr>
          <a:xfrm>
            <a:off x="899592" y="594928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5AABCC"/>
              </a:buClr>
            </a:pPr>
            <a:r>
              <a:rPr lang="ru-RU" sz="2400" b="1" dirty="0">
                <a:solidFill>
                  <a:srgbClr val="113F71"/>
                </a:solidFill>
                <a:latin typeface="Monotype Corsiva" panose="03010101010201010101" pitchFamily="66" charset="0"/>
              </a:rPr>
              <a:t>День единых действий </a:t>
            </a:r>
            <a:r>
              <a:rPr lang="ru-RU" sz="2400" dirty="0" smtClean="0">
                <a:solidFill>
                  <a:srgbClr val="113F71"/>
                </a:solidFill>
                <a:latin typeface="Monotype Corsiva" panose="03010101010201010101" pitchFamily="66" charset="0"/>
              </a:rPr>
              <a:t>– форма работы  </a:t>
            </a:r>
            <a:endParaRPr lang="ru-RU" sz="2400" dirty="0">
              <a:solidFill>
                <a:srgbClr val="113F7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3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1999" cy="32129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695" y="0"/>
            <a:ext cx="4702305" cy="3140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2976"/>
            <a:ext cx="4571999" cy="3645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114" y="3109110"/>
            <a:ext cx="4701886" cy="37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3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9"/>
          <a:stretch/>
        </p:blipFill>
        <p:spPr>
          <a:xfrm>
            <a:off x="2599852" y="3212976"/>
            <a:ext cx="3487095" cy="3384377"/>
          </a:xfrm>
        </p:spPr>
      </p:pic>
      <p:sp>
        <p:nvSpPr>
          <p:cNvPr id="7" name="TextBox 6"/>
          <p:cNvSpPr txBox="1"/>
          <p:nvPr/>
        </p:nvSpPr>
        <p:spPr>
          <a:xfrm>
            <a:off x="1259632" y="1124744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cap="all" dirty="0">
                <a:ln>
                  <a:solidFill>
                    <a:prstClr val="black"/>
                  </a:solidFill>
                </a:ln>
                <a:solidFill>
                  <a:srgbClr val="EE8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  <a:ea typeface="+mj-ea"/>
                <a:cs typeface="+mj-cs"/>
              </a:rPr>
              <a:t>Детское движение </a:t>
            </a:r>
            <a:r>
              <a:rPr lang="ru-RU" sz="6000" b="1" cap="all" dirty="0" smtClean="0">
                <a:ln>
                  <a:solidFill>
                    <a:prstClr val="black"/>
                  </a:solidFill>
                </a:ln>
                <a:solidFill>
                  <a:srgbClr val="EE8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  <a:ea typeface="+mj-ea"/>
                <a:cs typeface="+mj-cs"/>
              </a:rPr>
              <a:t>города Казани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6849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502"/>
            <a:ext cx="9180512" cy="6855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974" y="30418"/>
            <a:ext cx="3671667" cy="196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77073"/>
            <a:ext cx="4323375" cy="2780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313" y="30418"/>
            <a:ext cx="2789683" cy="187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94"/>
          <a:stretch/>
        </p:blipFill>
        <p:spPr>
          <a:xfrm>
            <a:off x="-1" y="0"/>
            <a:ext cx="292151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66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940" y="4285965"/>
            <a:ext cx="2402447" cy="220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"/>
          <a:stretch/>
        </p:blipFill>
        <p:spPr>
          <a:xfrm>
            <a:off x="-150679" y="-18325"/>
            <a:ext cx="3098840" cy="241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391" y="2405222"/>
            <a:ext cx="2893259" cy="212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999" y="4501586"/>
            <a:ext cx="2567061" cy="212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391" y="4552227"/>
            <a:ext cx="2281312" cy="194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85" y="19168"/>
            <a:ext cx="2605626" cy="211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1"/>
          <a:stretch/>
        </p:blipFill>
        <p:spPr>
          <a:xfrm>
            <a:off x="4152208" y="-95641"/>
            <a:ext cx="2734042" cy="223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733" y="2282702"/>
            <a:ext cx="1942165" cy="195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46" y="4237119"/>
            <a:ext cx="2387698" cy="208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616" y="2178994"/>
            <a:ext cx="2411588" cy="211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589" y="-18325"/>
            <a:ext cx="1785494" cy="233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446" y="2114794"/>
            <a:ext cx="2694526" cy="221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2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932"/>
            <a:ext cx="9144000" cy="68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864096"/>
          </a:xfrm>
        </p:spPr>
        <p:txBody>
          <a:bodyPr/>
          <a:lstStyle/>
          <a:p>
            <a:pPr algn="ctr"/>
            <a:r>
              <a:rPr lang="ru-RU" sz="2400" dirty="0"/>
              <a:t>Нормативно-правовое обеспечение деятельности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688632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Конституция Российской Федерации</a:t>
            </a:r>
          </a:p>
          <a:p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Глава 2, статья 30: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«1. Каждый </a:t>
            </a:r>
            <a:r>
              <a:rPr lang="ru-RU" sz="2000" dirty="0">
                <a:solidFill>
                  <a:srgbClr val="002060"/>
                </a:solidFill>
                <a:cs typeface="Arabic Typesetting" panose="03020402040406030203" pitchFamily="66" charset="-78"/>
              </a:rPr>
              <a:t>имеет право на объединение, включая право создавать профессиональные союзы для защиты своих интересов. Свобода деятельности общественных объединений гарантируется</a:t>
            </a: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.»</a:t>
            </a:r>
            <a:endParaRPr lang="ru-RU" sz="2000" dirty="0">
              <a:solidFill>
                <a:srgbClr val="002060"/>
              </a:solidFill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«2. Никто </a:t>
            </a:r>
            <a:r>
              <a:rPr lang="ru-RU" sz="2000" dirty="0">
                <a:solidFill>
                  <a:srgbClr val="002060"/>
                </a:solidFill>
                <a:cs typeface="Arabic Typesetting" panose="03020402040406030203" pitchFamily="66" charset="-78"/>
              </a:rPr>
              <a:t>не может быть принужден к вступлению в какое-либо объединение или пребыванию в </a:t>
            </a: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нем.»</a:t>
            </a:r>
            <a:endParaRPr lang="ru-RU" sz="2000" dirty="0">
              <a:solidFill>
                <a:srgbClr val="002060"/>
              </a:solidFill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cs typeface="Arabic Typesetting" panose="03020402040406030203" pitchFamily="66" charset="-78"/>
            </a:endParaRPr>
          </a:p>
          <a:p>
            <a:pPr marL="514350" indent="-514350">
              <a:buFont typeface="+mj-lt"/>
              <a:buAutoNum type="romanUcPeriod" startAt="2"/>
            </a:pP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Конвенция о правах ребенка (20.11.1989 г.)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Статья 15: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«Государства-участники </a:t>
            </a:r>
            <a:r>
              <a:rPr lang="ru-RU" sz="2000" dirty="0">
                <a:solidFill>
                  <a:srgbClr val="002060"/>
                </a:solidFill>
                <a:cs typeface="Arabic Typesetting" panose="03020402040406030203" pitchFamily="66" charset="-78"/>
              </a:rPr>
              <a:t>признают право ребенка на свободу ассоциации и свободу мирных собраний</a:t>
            </a: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.»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«В </a:t>
            </a:r>
            <a:r>
              <a:rPr lang="ru-RU" sz="2000" dirty="0">
                <a:solidFill>
                  <a:srgbClr val="002060"/>
                </a:solidFill>
                <a:cs typeface="Arabic Typesetting" panose="03020402040406030203" pitchFamily="66" charset="-78"/>
              </a:rPr>
              <a:t>отношении осуществления данного права не могут применяться какие-либо </a:t>
            </a:r>
            <a:r>
              <a:rPr lang="ru-RU" sz="20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ограничения…»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7903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09663" cy="6858000"/>
          </a:xfrm>
        </p:spPr>
      </p:pic>
    </p:spTree>
    <p:extLst>
      <p:ext uri="{BB962C8B-B14F-4D97-AF65-F5344CB8AC3E}">
        <p14:creationId xmlns:p14="http://schemas.microsoft.com/office/powerpoint/2010/main" val="3202197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154" y="5661248"/>
            <a:ext cx="7997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114 698 учащихся, в детском движении города 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задействовано 89 026 детей и подростков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2199" y="-64060"/>
            <a:ext cx="2771801" cy="1934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2" y="1196752"/>
            <a:ext cx="73359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098" y="668167"/>
            <a:ext cx="1581817" cy="443133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Лидер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5712" y="1177055"/>
            <a:ext cx="1888587" cy="39241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rgbClr val="00B050"/>
                </a:solidFill>
                <a:latin typeface="Arial"/>
              </a:rPr>
              <a:t>Содружество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435" y="2169635"/>
            <a:ext cx="28017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Куратор по детскому движению </a:t>
            </a:r>
            <a:r>
              <a:rPr lang="ru-RU" sz="2000" dirty="0" err="1" smtClean="0">
                <a:latin typeface="Comic Sans MS" panose="030F0702030302020204" pitchFamily="66" charset="0"/>
              </a:rPr>
              <a:t>Вахитовского</a:t>
            </a:r>
            <a:r>
              <a:rPr lang="ru-RU" sz="2000" dirty="0" smtClean="0">
                <a:latin typeface="Comic Sans MS" panose="030F0702030302020204" pitchFamily="66" charset="0"/>
              </a:rPr>
              <a:t> района – Фоменко Людмила Михайловна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592831"/>
            <a:ext cx="2612363" cy="97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186836" y="2214256"/>
            <a:ext cx="3089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Куратор по детскому </a:t>
            </a:r>
            <a:r>
              <a:rPr lang="ru-RU" sz="2000" dirty="0" smtClean="0">
                <a:latin typeface="Comic Sans MS" panose="030F0702030302020204" pitchFamily="66" charset="0"/>
              </a:rPr>
              <a:t>движению Приволжского района – </a:t>
            </a:r>
            <a:r>
              <a:rPr lang="ru-RU" sz="2000" dirty="0" err="1" smtClean="0">
                <a:latin typeface="Comic Sans MS" panose="030F0702030302020204" pitchFamily="66" charset="0"/>
              </a:rPr>
              <a:t>Гатина</a:t>
            </a:r>
            <a:r>
              <a:rPr lang="ru-RU" sz="2000" dirty="0" smtClean="0">
                <a:latin typeface="Comic Sans MS" panose="030F0702030302020204" pitchFamily="66" charset="0"/>
              </a:rPr>
              <a:t> Наиля </a:t>
            </a:r>
            <a:r>
              <a:rPr lang="ru-RU" sz="2000" dirty="0" err="1" smtClean="0">
                <a:latin typeface="Comic Sans MS" panose="030F0702030302020204" pitchFamily="66" charset="0"/>
              </a:rPr>
              <a:t>Гайсовна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32656"/>
            <a:ext cx="1781766" cy="192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228184" y="2258514"/>
            <a:ext cx="25202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Куратор по детскому движению Советского района – </a:t>
            </a:r>
            <a:r>
              <a:rPr lang="ru-RU" sz="2000" dirty="0" err="1" smtClean="0">
                <a:latin typeface="Comic Sans MS" panose="030F0702030302020204" pitchFamily="66" charset="0"/>
              </a:rPr>
              <a:t>Зиганшина</a:t>
            </a:r>
            <a:r>
              <a:rPr lang="ru-RU" sz="2000" dirty="0" smtClean="0">
                <a:latin typeface="Comic Sans MS" panose="030F0702030302020204" pitchFamily="66" charset="0"/>
              </a:rPr>
              <a:t> Динара </a:t>
            </a:r>
            <a:r>
              <a:rPr lang="ru-RU" sz="2000" dirty="0" err="1" smtClean="0">
                <a:latin typeface="Comic Sans MS" panose="030F0702030302020204" pitchFamily="66" charset="0"/>
              </a:rPr>
              <a:t>Рафаеловна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189"/>
    </mc:Choice>
    <mc:Fallback xmlns="">
      <p:transition spd="slow" advClick="0" advTm="1518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60648"/>
            <a:ext cx="2315015" cy="231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878903" y="908720"/>
            <a:ext cx="2797553" cy="814681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4050" b="1" i="1" dirty="0" smtClean="0">
                <a:ln w="0">
                  <a:solidFill>
                    <a:srgbClr val="BBE0E3">
                      <a:lumMod val="75000"/>
                    </a:srgbClr>
                  </a:solidFill>
                </a:ln>
                <a:solidFill>
                  <a:srgbClr val="333399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АДМОО «Моё заречье»</a:t>
            </a:r>
            <a:endParaRPr lang="ru-RU" sz="4050" b="1" i="1" dirty="0">
              <a:ln w="0">
                <a:solidFill>
                  <a:srgbClr val="BBE0E3">
                    <a:lumMod val="75000"/>
                  </a:srgbClr>
                </a:solidFill>
              </a:ln>
              <a:solidFill>
                <a:srgbClr val="333399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852936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Куратор по детскому движению Московского района – Ибрагимова Альбина </a:t>
            </a:r>
            <a:r>
              <a:rPr lang="ru-RU" sz="2000" dirty="0" err="1" smtClean="0">
                <a:latin typeface="Comic Sans MS" panose="030F0702030302020204" pitchFamily="66" charset="0"/>
              </a:rPr>
              <a:t>Ринатовна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9090" y="2852936"/>
            <a:ext cx="2807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Куратор по детскому движению Кировского района – Калинкина Ирина Юрьевна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189"/>
    </mc:Choice>
    <mc:Fallback xmlns="">
      <p:transition spd="slow" advClick="0" advTm="1518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2448272" cy="2119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78092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Куратор Авиастроительного района – Фатьянова Ирина Андреевна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04664"/>
            <a:ext cx="1837209" cy="1837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273476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Куратор Ново-Савиновского района – Алсу </a:t>
            </a:r>
            <a:r>
              <a:rPr lang="ru-RU" sz="2000" dirty="0" err="1" smtClean="0">
                <a:latin typeface="Comic Sans MS" panose="030F0702030302020204" pitchFamily="66" charset="0"/>
              </a:rPr>
              <a:t>Наильевна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321" y="569142"/>
            <a:ext cx="2683272" cy="17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Полезные ссылки: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http://sdo-rt.ru/</a:t>
            </a:r>
            <a:endParaRPr lang="ru-RU" sz="5400" dirty="0" smtClean="0"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https://vk.com/clubsdort</a:t>
            </a:r>
            <a:endParaRPr lang="ru-RU" sz="5400" dirty="0" smtClean="0"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https://vk.com/skm_rus</a:t>
            </a:r>
            <a:endParaRPr lang="ru-RU" sz="5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https://vk.com/rdshrt</a:t>
            </a:r>
            <a:endParaRPr lang="ru-RU" sz="5400" dirty="0" smtClean="0"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711" y="-5456"/>
            <a:ext cx="2467289" cy="1850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711" y="5048250"/>
            <a:ext cx="2524125" cy="180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08520" y="4972490"/>
            <a:ext cx="2605338" cy="19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79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0411" y="487625"/>
            <a:ext cx="5844597" cy="833444"/>
          </a:xfrm>
        </p:spPr>
        <p:txBody>
          <a:bodyPr>
            <a:normAutofit fontScale="70000" lnSpcReduction="20000"/>
          </a:bodyPr>
          <a:lstStyle/>
          <a:p>
            <a:r>
              <a:rPr lang="en-US" sz="3825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</a:rPr>
              <a:t>#</a:t>
            </a:r>
            <a:r>
              <a:rPr lang="ru-RU" sz="3825" dirty="0" err="1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</a:rPr>
              <a:t>детиказани</a:t>
            </a:r>
            <a:endParaRPr lang="ru-RU" sz="3825" dirty="0">
              <a:ln>
                <a:solidFill>
                  <a:schemeClr val="accent1"/>
                </a:solidFill>
              </a:ln>
              <a:solidFill>
                <a:srgbClr val="002060"/>
              </a:solidFill>
            </a:endParaRPr>
          </a:p>
          <a:p>
            <a:r>
              <a:rPr lang="en-US" sz="3825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</a:rPr>
              <a:t>#</a:t>
            </a:r>
            <a:r>
              <a:rPr lang="ru-RU" sz="3825" dirty="0" err="1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</a:rPr>
              <a:t>доодк</a:t>
            </a:r>
            <a:r>
              <a:rPr lang="ru-RU" sz="3825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endParaRPr lang="ru-RU" sz="2400" dirty="0">
              <a:ln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877429"/>
            <a:ext cx="722107" cy="722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047" y="3308693"/>
            <a:ext cx="686853" cy="6893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5689" y="1877429"/>
            <a:ext cx="3986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https://vk.com/doodk</a:t>
            </a:r>
            <a:endParaRPr lang="ru-RU" sz="4800" b="1" u="sng" dirty="0">
              <a:cs typeface="Arabic Typesetting" panose="03020402040406030203" pitchFamily="66" charset="-7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6242" y="3427523"/>
            <a:ext cx="4370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http://instagram.com/doodetikazani</a:t>
            </a:r>
            <a:endParaRPr lang="ru-RU" sz="3200" b="1" dirty="0">
              <a:cs typeface="Arabic Typesetting" panose="03020402040406030203" pitchFamily="66" charset="-78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0890">
            <a:off x="756428" y="609885"/>
            <a:ext cx="2391705" cy="23917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21556" y="3609840"/>
            <a:ext cx="4055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324" y="4701581"/>
            <a:ext cx="2626176" cy="181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64" y="4608083"/>
            <a:ext cx="2744160" cy="18197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982" y="4608083"/>
            <a:ext cx="2915816" cy="194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5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>
            <a:off x="631289" y="2060848"/>
            <a:ext cx="7920880" cy="169924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 panose="020B0604020202020204" pitchFamily="34" charset="0"/>
              </a:rPr>
              <a:t>Спасибо за внимание</a:t>
            </a:r>
            <a:r>
              <a:rPr lang="en-US" sz="3600" b="1" kern="1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 panose="020B0604020202020204" pitchFamily="34" charset="0"/>
              </a:rPr>
              <a:t>!</a:t>
            </a:r>
            <a:endParaRPr lang="ru-RU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315070">
            <a:off x="1619672" y="3605105"/>
            <a:ext cx="5944115" cy="325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864096"/>
          </a:xfrm>
        </p:spPr>
        <p:txBody>
          <a:bodyPr/>
          <a:lstStyle/>
          <a:p>
            <a:pPr algn="ctr"/>
            <a:r>
              <a:rPr lang="ru-RU" sz="2400" dirty="0"/>
              <a:t>Нормативно-правовое обеспечение деятельности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5688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200" u="sng" dirty="0" smtClean="0">
                <a:solidFill>
                  <a:srgbClr val="002060"/>
                </a:solidFill>
              </a:rPr>
              <a:t>Федеральный закон РФ от 19.05.1995 №82-ФЗ «Об общественных объединениях»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Федеральный закон </a:t>
            </a:r>
            <a:r>
              <a:rPr lang="ru-RU" sz="2200" dirty="0">
                <a:solidFill>
                  <a:srgbClr val="002060"/>
                </a:solidFill>
              </a:rPr>
              <a:t>от 29.12.2012 N 273-ФЗ </a:t>
            </a:r>
            <a:r>
              <a:rPr lang="ru-RU" sz="2200" dirty="0" smtClean="0">
                <a:solidFill>
                  <a:srgbClr val="002060"/>
                </a:solidFill>
              </a:rPr>
              <a:t>«Об образовании в Российской Федерации»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Федеральным законом от 01.02.2000 «О государственной поддержке молодежных и детских общественных объединений в образовательных учреждениях»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Закон Республики Татарстан от 19 октября 1993 № 1983-XII «О молодежи и государственной молодежной политике в Республике Татарстан»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</a:rPr>
              <a:t>Федеральный </a:t>
            </a:r>
            <a:r>
              <a:rPr lang="ru-RU" sz="2200" dirty="0">
                <a:solidFill>
                  <a:srgbClr val="002060"/>
                </a:solidFill>
              </a:rPr>
              <a:t>закон от 24.07.1998 N 124-ФЗ </a:t>
            </a:r>
            <a:r>
              <a:rPr lang="ru-RU" sz="2200" dirty="0" smtClean="0">
                <a:solidFill>
                  <a:srgbClr val="002060"/>
                </a:solidFill>
              </a:rPr>
              <a:t>«Об </a:t>
            </a:r>
            <a:r>
              <a:rPr lang="ru-RU" sz="2200" dirty="0">
                <a:solidFill>
                  <a:srgbClr val="002060"/>
                </a:solidFill>
              </a:rPr>
              <a:t>основных гарантиях прав ребенка в Российской </a:t>
            </a:r>
            <a:r>
              <a:rPr lang="ru-RU" sz="2200" dirty="0" smtClean="0">
                <a:solidFill>
                  <a:srgbClr val="002060"/>
                </a:solidFill>
              </a:rPr>
              <a:t>Федерации»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930" y="5445224"/>
            <a:ext cx="2114408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159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6864" cy="569168"/>
          </a:xfrm>
        </p:spPr>
        <p:txBody>
          <a:bodyPr/>
          <a:lstStyle/>
          <a:p>
            <a:pPr algn="ctr"/>
            <a:r>
              <a:rPr lang="ru-RU" sz="2400" dirty="0" smtClean="0"/>
              <a:t>Детская общественная организация и </a:t>
            </a:r>
            <a:br>
              <a:rPr lang="ru-RU" sz="2400" dirty="0" smtClean="0"/>
            </a:br>
            <a:r>
              <a:rPr lang="ru-RU" sz="2400" dirty="0" smtClean="0"/>
              <a:t>школьное ученическое самоуправление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908720"/>
            <a:ext cx="8280920" cy="5688631"/>
          </a:xfrm>
        </p:spPr>
      </p:pic>
    </p:spTree>
    <p:extLst>
      <p:ext uri="{BB962C8B-B14F-4D97-AF65-F5344CB8AC3E}">
        <p14:creationId xmlns:p14="http://schemas.microsoft.com/office/powerpoint/2010/main" val="19025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29872" cy="563562"/>
          </a:xfrm>
        </p:spPr>
        <p:txBody>
          <a:bodyPr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бщественное объединение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2736"/>
            <a:ext cx="8023225" cy="509723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Под </a:t>
            </a:r>
            <a:r>
              <a:rPr lang="ru-RU" sz="3200" dirty="0"/>
              <a:t>общественным объединением понимается добровольное, самоуправляемое, некоммерческое формирование, созданное по инициативе граждан, объединившихся на основе общности интересов для реализации </a:t>
            </a:r>
            <a:r>
              <a:rPr lang="ru-RU" sz="3200" dirty="0" smtClean="0"/>
              <a:t>уставных целей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824" y="5013367"/>
            <a:ext cx="2128776" cy="18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4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16632"/>
            <a:ext cx="6705600" cy="432048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Организационно-правовые формы: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96752"/>
            <a:ext cx="8023225" cy="49532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</a:rPr>
              <a:t>общественная организация;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</a:rPr>
              <a:t>общественное движение;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</a:rPr>
              <a:t>общественный </a:t>
            </a:r>
            <a:r>
              <a:rPr lang="ru-RU" sz="2600" dirty="0">
                <a:solidFill>
                  <a:srgbClr val="002060"/>
                </a:solidFill>
              </a:rPr>
              <a:t>фонд;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</a:rPr>
              <a:t>общественное учреждение;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</a:rPr>
              <a:t>орган общественной самодеятельности;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</a:rPr>
              <a:t>политическая </a:t>
            </a:r>
            <a:r>
              <a:rPr lang="ru-RU" sz="2600" dirty="0" smtClean="0">
                <a:solidFill>
                  <a:srgbClr val="002060"/>
                </a:solidFill>
              </a:rPr>
              <a:t>партия</a:t>
            </a:r>
            <a:endParaRPr lang="ru-RU" sz="26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802" y="4273130"/>
            <a:ext cx="3643198" cy="261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5" y="4273130"/>
            <a:ext cx="3674226" cy="266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5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827" y="-2098"/>
            <a:ext cx="7200800" cy="969771"/>
          </a:xfrm>
        </p:spPr>
        <p:txBody>
          <a:bodyPr/>
          <a:lstStyle/>
          <a:p>
            <a:pPr algn="ctr"/>
            <a:r>
              <a:rPr lang="ru-RU" sz="2400" dirty="0"/>
              <a:t>Детская общественная организация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3" y="1132768"/>
            <a:ext cx="8115300" cy="33454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добровольное самодеятельное и самоуправляемое общественное объединение, </a:t>
            </a:r>
            <a:r>
              <a:rPr lang="ru-RU" u="sng" dirty="0">
                <a:solidFill>
                  <a:srgbClr val="002060"/>
                </a:solidFill>
              </a:rPr>
              <a:t>основанное на членстве</a:t>
            </a:r>
            <a:r>
              <a:rPr lang="ru-RU" dirty="0">
                <a:solidFill>
                  <a:srgbClr val="002060"/>
                </a:solidFill>
              </a:rPr>
              <a:t>, созданное для совместной деятельности детей и взрослых для защиты общих целей и интересов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Picture 6" descr="http://cs625428.vk.me/v625428306/16268/sC8WTeQbi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19459"/>
            <a:ext cx="2775771" cy="183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cs625428.vk.me/v625428306/1623b/YIFA5wGFwz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40510" y="5092454"/>
            <a:ext cx="2803490" cy="185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37952" y="4363326"/>
            <a:ext cx="3898331" cy="2598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98"/>
            <a:ext cx="1128713" cy="1128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474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5369" y="64802"/>
            <a:ext cx="6705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>
                <a:solidFill>
                  <a:srgbClr val="113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 деятельности детских общественных организаций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80832"/>
            <a:ext cx="5735727" cy="5044512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/>
              <a:t>детский </a:t>
            </a:r>
            <a:r>
              <a:rPr lang="ru-RU" sz="2000" b="1" dirty="0"/>
              <a:t>спорт и туризм</a:t>
            </a:r>
            <a:endParaRPr lang="ru-RU" sz="20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/>
              <a:t>детское </a:t>
            </a:r>
            <a:r>
              <a:rPr lang="ru-RU" sz="2000" b="1" dirty="0"/>
              <a:t>предпринимательство и трудоустройство</a:t>
            </a:r>
            <a:endParaRPr lang="ru-RU" sz="20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/>
              <a:t>социальная </a:t>
            </a:r>
            <a:r>
              <a:rPr lang="ru-RU" sz="2000" b="1" dirty="0"/>
              <a:t>защита и волонтерская деятельность</a:t>
            </a:r>
            <a:endParaRPr lang="ru-RU" sz="20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/>
              <a:t>патриотическое </a:t>
            </a:r>
            <a:r>
              <a:rPr lang="ru-RU" sz="2000" b="1" dirty="0"/>
              <a:t>воспитание</a:t>
            </a:r>
            <a:endParaRPr lang="ru-RU" sz="20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/>
              <a:t>детские </a:t>
            </a:r>
            <a:r>
              <a:rPr lang="ru-RU" sz="2000" b="1" dirty="0"/>
              <a:t>средства массовой информации</a:t>
            </a:r>
            <a:endParaRPr lang="ru-RU" sz="20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/>
              <a:t>культура </a:t>
            </a:r>
            <a:r>
              <a:rPr lang="ru-RU" sz="2000" b="1" dirty="0"/>
              <a:t>и творческое развитие подростков</a:t>
            </a:r>
            <a:endParaRPr lang="ru-RU" sz="20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/>
              <a:t>правовая </a:t>
            </a:r>
            <a:r>
              <a:rPr lang="ru-RU" sz="2000" b="1" dirty="0"/>
              <a:t>защита детей и молодежи, образование</a:t>
            </a:r>
            <a:endParaRPr lang="ru-RU" sz="20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b="1" dirty="0" smtClean="0"/>
              <a:t>экологическое </a:t>
            </a:r>
            <a:r>
              <a:rPr lang="ru-RU" sz="2000" b="1" dirty="0"/>
              <a:t>воспитание</a:t>
            </a: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8" y="-39115"/>
            <a:ext cx="2278034" cy="151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122" y="1875811"/>
            <a:ext cx="1269976" cy="952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489" y="1850129"/>
            <a:ext cx="1060350" cy="1060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605" y="2840585"/>
            <a:ext cx="1328650" cy="1121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255" y="3019350"/>
            <a:ext cx="1350500" cy="10392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328" y="4159413"/>
            <a:ext cx="1418378" cy="1108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706" y="4147792"/>
            <a:ext cx="1291917" cy="1156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507" y="5350307"/>
            <a:ext cx="1279157" cy="127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351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2238"/>
            <a:ext cx="7848872" cy="563562"/>
          </a:xfrm>
        </p:spPr>
        <p:txBody>
          <a:bodyPr/>
          <a:lstStyle/>
          <a:p>
            <a:r>
              <a:rPr lang="ru-RU" dirty="0"/>
              <a:t>Ученическое самоуправление</a:t>
            </a:r>
            <a:r>
              <a:rPr lang="ru-RU" dirty="0" smtClean="0">
                <a:effectLst/>
              </a:rPr>
              <a:t> —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215" y="1124744"/>
            <a:ext cx="8023225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effectLst/>
              </a:rPr>
              <a:t>форма реализации обучающимися права на участие в управлении образовательными организациями, предполагающее участие учеников в решении вопросов при организации учебно-воспитательного процесса совместно с педагогическим коллективом и администрацией учреждения;</a:t>
            </a:r>
          </a:p>
          <a:p>
            <a:pPr marL="0" indent="0">
              <a:buNone/>
            </a:pPr>
            <a:endParaRPr lang="ru-RU" sz="2400" dirty="0" smtClean="0">
              <a:effectLst/>
            </a:endParaRPr>
          </a:p>
          <a:p>
            <a:pPr marL="0" indent="0" algn="ctr">
              <a:buNone/>
            </a:pPr>
            <a:r>
              <a:rPr lang="ru-RU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право, которым обладают в школе ученики на учёт их мнения в управлении той образовательной организацией, где они обучаются.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6213217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269</TotalTime>
  <Words>516</Words>
  <Application>Microsoft Office PowerPoint</Application>
  <PresentationFormat>Экран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sample</vt:lpstr>
      <vt:lpstr>След самолета</vt:lpstr>
      <vt:lpstr>1_Diseño predeterminado</vt:lpstr>
      <vt:lpstr>1_След самолета</vt:lpstr>
      <vt:lpstr>Детское движение: эффект активности</vt:lpstr>
      <vt:lpstr>Нормативно-правовое обеспечение деятельности  </vt:lpstr>
      <vt:lpstr>Нормативно-правовое обеспечение деятельности  </vt:lpstr>
      <vt:lpstr>Детская общественная организация и  школьное ученическое самоуправление</vt:lpstr>
      <vt:lpstr>Общественное объединение</vt:lpstr>
      <vt:lpstr> Организационно-правовые формы: </vt:lpstr>
      <vt:lpstr>Детская общественная организация</vt:lpstr>
      <vt:lpstr>Направления деятельности детских общественных организаций</vt:lpstr>
      <vt:lpstr>Ученическое самоуправление —</vt:lpstr>
      <vt:lpstr>Презентация PowerPoint</vt:lpstr>
      <vt:lpstr>Презентация PowerPoint</vt:lpstr>
      <vt:lpstr>Совет детских организаций Республики Татарстан</vt:lpstr>
      <vt:lpstr>Презентация PowerPoint</vt:lpstr>
      <vt:lpstr>Российское движение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ссылки:</vt:lpstr>
      <vt:lpstr>Презентация PowerPoint</vt:lpstr>
      <vt:lpstr>Презентация PowerPoint</vt:lpstr>
    </vt:vector>
  </TitlesOfParts>
  <Company>nknh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движение</dc:title>
  <dc:creator>TokinovAI</dc:creator>
  <cp:lastModifiedBy>User</cp:lastModifiedBy>
  <cp:revision>33</cp:revision>
  <dcterms:created xsi:type="dcterms:W3CDTF">2017-03-17T08:25:33Z</dcterms:created>
  <dcterms:modified xsi:type="dcterms:W3CDTF">2017-09-21T14:20:08Z</dcterms:modified>
</cp:coreProperties>
</file>