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9" r:id="rId8"/>
    <p:sldId id="308" r:id="rId9"/>
  </p:sldIdLst>
  <p:sldSz cx="9144000" cy="5715000" type="screen16x10"/>
  <p:notesSz cx="9144000" cy="5715000"/>
  <p:embeddedFontLst>
    <p:embeddedFont>
      <p:font typeface="Segoe Script" panose="030B0504020000000003" pitchFamily="66" charset="0"/>
      <p:regular r:id="rId10"/>
      <p:bold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213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84369" y="4"/>
            <a:ext cx="1259631" cy="9852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41374"/>
            <a:ext cx="9144000" cy="215900"/>
          </a:xfrm>
          <a:custGeom>
            <a:avLst/>
            <a:gdLst/>
            <a:ahLst/>
            <a:cxnLst/>
            <a:rect l="l" t="t" r="r" b="b"/>
            <a:pathLst>
              <a:path w="9144000" h="215900">
                <a:moveTo>
                  <a:pt x="9144000" y="0"/>
                </a:moveTo>
                <a:lnTo>
                  <a:pt x="827087" y="0"/>
                </a:lnTo>
                <a:lnTo>
                  <a:pt x="0" y="0"/>
                </a:lnTo>
                <a:lnTo>
                  <a:pt x="0" y="46037"/>
                </a:lnTo>
                <a:lnTo>
                  <a:pt x="0" y="215900"/>
                </a:lnTo>
                <a:lnTo>
                  <a:pt x="827087" y="215900"/>
                </a:lnTo>
                <a:lnTo>
                  <a:pt x="827087" y="46037"/>
                </a:lnTo>
                <a:lnTo>
                  <a:pt x="9144000" y="46037"/>
                </a:lnTo>
                <a:lnTo>
                  <a:pt x="9144000" y="0"/>
                </a:lnTo>
                <a:close/>
              </a:path>
            </a:pathLst>
          </a:custGeom>
          <a:solidFill>
            <a:srgbClr val="416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60018" cy="9894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5586" y="0"/>
            <a:ext cx="864087" cy="8412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166" y="275399"/>
            <a:ext cx="597566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0020" y="1194815"/>
            <a:ext cx="4503420" cy="173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4565" y="5371780"/>
            <a:ext cx="1675129" cy="18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81AFB5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все</a:t>
            </a:r>
            <a:r>
              <a:rPr spc="-10" dirty="0"/>
              <a:t> </a:t>
            </a:r>
            <a:r>
              <a:rPr dirty="0"/>
              <a:t>права</a:t>
            </a:r>
            <a:r>
              <a:rPr spc="-25" dirty="0"/>
              <a:t> </a:t>
            </a:r>
            <a:r>
              <a:rPr spc="-10" dirty="0"/>
              <a:t>защищены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1971992"/>
            <a:ext cx="77444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/>
              <a:t>Спецификация </a:t>
            </a:r>
            <a:r>
              <a:rPr lang="ru-RU" sz="4400" dirty="0" smtClean="0"/>
              <a:t> КИМ</a:t>
            </a:r>
            <a:endParaRPr lang="ru-RU" sz="4400" dirty="0"/>
          </a:p>
          <a:p>
            <a:pPr algn="ctr"/>
            <a:r>
              <a:rPr lang="ru-RU" sz="4400" dirty="0"/>
              <a:t>для проведения в 2023 году </a:t>
            </a:r>
            <a:endParaRPr lang="ru-RU" sz="4400" dirty="0" smtClean="0"/>
          </a:p>
          <a:p>
            <a:pPr algn="ctr"/>
            <a:r>
              <a:rPr lang="ru-RU" sz="4400" dirty="0" err="1" smtClean="0"/>
              <a:t>ЕГЭпо</a:t>
            </a:r>
            <a:r>
              <a:rPr lang="ru-RU" sz="4400" dirty="0" smtClean="0"/>
              <a:t> </a:t>
            </a:r>
            <a:r>
              <a:rPr lang="ru-RU" sz="4400" dirty="0"/>
              <a:t>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59592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0460" y="1136720"/>
            <a:ext cx="7080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содержание экзаменационной работы включены все основные разделы школьного курса географии:</a:t>
            </a:r>
          </a:p>
          <a:p>
            <a:pPr algn="ctr"/>
            <a:r>
              <a:rPr lang="ru-RU" sz="2400" dirty="0" smtClean="0"/>
              <a:t>•источники географической информации; </a:t>
            </a:r>
          </a:p>
          <a:p>
            <a:pPr algn="ctr"/>
            <a:r>
              <a:rPr lang="ru-RU" sz="2400" dirty="0" smtClean="0"/>
              <a:t>•природа Земли и человек;</a:t>
            </a:r>
          </a:p>
          <a:p>
            <a:pPr algn="ctr"/>
            <a:r>
              <a:rPr lang="ru-RU" sz="2400" dirty="0" smtClean="0"/>
              <a:t>•население мира;</a:t>
            </a:r>
          </a:p>
          <a:p>
            <a:pPr algn="ctr"/>
            <a:r>
              <a:rPr lang="ru-RU" sz="2400" dirty="0" smtClean="0"/>
              <a:t>•мировое хозяйство;</a:t>
            </a:r>
          </a:p>
          <a:p>
            <a:pPr algn="ctr"/>
            <a:r>
              <a:rPr lang="ru-RU" sz="2400" dirty="0" smtClean="0"/>
              <a:t>•природопользование и геоэкология;</a:t>
            </a:r>
          </a:p>
          <a:p>
            <a:pPr algn="ctr"/>
            <a:r>
              <a:rPr lang="ru-RU" sz="2400" dirty="0" smtClean="0"/>
              <a:t> •регионы и страны мира;</a:t>
            </a:r>
          </a:p>
          <a:p>
            <a:pPr algn="ctr"/>
            <a:r>
              <a:rPr lang="ru-RU" sz="2400" dirty="0" smtClean="0"/>
              <a:t>•география России.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40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807" y="985837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варианта КИМ ЕГЭ</a:t>
            </a:r>
          </a:p>
          <a:p>
            <a:pPr algn="l"/>
            <a:r>
              <a:rPr lang="ru-RU" sz="2400" dirty="0" smtClean="0"/>
              <a:t>Каждый вариант экзаменационной работы включает в себя </a:t>
            </a:r>
            <a:r>
              <a:rPr lang="ru-RU" sz="2400" b="1" dirty="0" smtClean="0"/>
              <a:t>31 задание</a:t>
            </a:r>
            <a:r>
              <a:rPr lang="ru-RU" sz="2400" dirty="0" smtClean="0"/>
              <a:t>, которые различаются формой и уровнем сложности.</a:t>
            </a:r>
          </a:p>
          <a:p>
            <a:pPr algn="l"/>
            <a:r>
              <a:rPr lang="ru-RU" sz="2400" dirty="0" smtClean="0"/>
              <a:t>Работа содержит </a:t>
            </a:r>
            <a:r>
              <a:rPr lang="ru-RU" sz="2400" b="1" dirty="0" smtClean="0"/>
              <a:t>22 задания с кратким ответом</a:t>
            </a:r>
            <a:r>
              <a:rPr lang="ru-RU" sz="2400" dirty="0" smtClean="0"/>
              <a:t>, ответами к которым являются число, последовательность цифр или слово (словосочетание)</a:t>
            </a:r>
          </a:p>
          <a:p>
            <a:pPr algn="l"/>
            <a:r>
              <a:rPr lang="ru-RU" sz="2400" dirty="0" smtClean="0"/>
              <a:t>Работа содержит </a:t>
            </a:r>
            <a:r>
              <a:rPr lang="ru-RU" sz="2400" b="1" dirty="0" smtClean="0"/>
              <a:t>9 заданий с развёрнутым ответом</a:t>
            </a:r>
            <a:r>
              <a:rPr lang="ru-RU" sz="2400" dirty="0" smtClean="0"/>
              <a:t>, в первом из</a:t>
            </a:r>
          </a:p>
          <a:p>
            <a:pPr algn="l"/>
            <a:r>
              <a:rPr lang="ru-RU" sz="2400" dirty="0" smtClean="0"/>
              <a:t>которых ответом должен быть рисунок, а в остальных требуется записать полный и обоснованный ответ на поставленный вопрос.</a:t>
            </a:r>
          </a:p>
          <a:p>
            <a:pPr algn="l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0824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807" y="985837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Дополнительные материалы и оборудование</a:t>
            </a:r>
          </a:p>
          <a:p>
            <a:pPr algn="l"/>
            <a:r>
              <a:rPr lang="ru-RU" sz="2400" dirty="0" smtClean="0"/>
              <a:t>При проведении ЕГЭ по географии разрешается использовать линейки, транспортиры и непрограммируемые калькуляторы. Используемые карты и статистические приложения включены в состав КИМ для каждого участника экзамена.</a:t>
            </a:r>
          </a:p>
          <a:p>
            <a:pPr algn="l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167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807" y="985837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Система оценивания</a:t>
            </a:r>
          </a:p>
          <a:p>
            <a:pPr algn="l"/>
            <a:r>
              <a:rPr lang="ru-RU" sz="2400" dirty="0" smtClean="0"/>
              <a:t>Правильное выполнение каждого из заданий </a:t>
            </a:r>
            <a:r>
              <a:rPr lang="ru-RU" sz="2400" b="1" dirty="0" smtClean="0"/>
              <a:t>1–4, 6–11, 13–21, 23 оценивается 1 баллом. </a:t>
            </a:r>
            <a:r>
              <a:rPr lang="ru-RU" sz="2400" dirty="0" smtClean="0"/>
              <a:t>Задание считается выполненным верно, если ответ записан в той форме, которая указана в инструкции по выполнению задания, и полностью совпадает с эталоном ответа</a:t>
            </a:r>
          </a:p>
          <a:p>
            <a:pPr algn="l"/>
            <a:r>
              <a:rPr lang="ru-RU" sz="2400" dirty="0" smtClean="0"/>
              <a:t> В ответах на </a:t>
            </a:r>
            <a:r>
              <a:rPr lang="ru-RU" sz="2400" b="1" dirty="0" smtClean="0"/>
              <a:t>задания 6, 9, 10 </a:t>
            </a:r>
            <a:r>
              <a:rPr lang="ru-RU" sz="2400" dirty="0" smtClean="0"/>
              <a:t>порядок записи символов значения не имеет.</a:t>
            </a:r>
          </a:p>
          <a:p>
            <a:pPr algn="l"/>
            <a:r>
              <a:rPr lang="ru-RU" sz="2400" dirty="0" smtClean="0"/>
              <a:t>Правильное выполнение </a:t>
            </a:r>
            <a:r>
              <a:rPr lang="ru-RU" sz="2400" b="1" dirty="0" smtClean="0"/>
              <a:t>задания 5 оценивается 2 баллами.</a:t>
            </a:r>
            <a:r>
              <a:rPr lang="ru-RU" sz="2400" dirty="0" smtClean="0"/>
              <a:t> Задание считается выполненным верно, если ответ записан в той форме, которая указана в инструкции по выполнению задания и полностью совпадает с эталоном ответа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l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7193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807" y="98583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Развёрнутые	ответы</a:t>
            </a:r>
          </a:p>
          <a:p>
            <a:pPr algn="ctr"/>
            <a:r>
              <a:rPr lang="ru-RU" sz="2400" b="1" dirty="0" smtClean="0"/>
              <a:t>	</a:t>
            </a:r>
          </a:p>
          <a:p>
            <a:pPr algn="l"/>
            <a:r>
              <a:rPr lang="ru-RU" sz="2400" dirty="0" smtClean="0"/>
              <a:t>проверяются	по	критериям	экспертами предметных комиссий субъектов Российской Федерации.</a:t>
            </a:r>
          </a:p>
          <a:p>
            <a:pPr algn="l"/>
            <a:endParaRPr lang="ru-RU" sz="2400" dirty="0" smtClean="0"/>
          </a:p>
          <a:p>
            <a:pPr algn="l"/>
            <a:r>
              <a:rPr lang="ru-RU" sz="2400" dirty="0" smtClean="0"/>
              <a:t>За выполнение каждого из заданий </a:t>
            </a:r>
            <a:r>
              <a:rPr lang="ru-RU" sz="2400" b="1" dirty="0" smtClean="0"/>
              <a:t>22, 26 и 31 выставляется от 0 до 3 баллов; </a:t>
            </a:r>
          </a:p>
          <a:p>
            <a:pPr algn="l"/>
            <a:r>
              <a:rPr lang="ru-RU" sz="2400" dirty="0" smtClean="0"/>
              <a:t>за выполнение заданий </a:t>
            </a:r>
            <a:r>
              <a:rPr lang="ru-RU" sz="2400" b="1" dirty="0" smtClean="0"/>
              <a:t>24 и 25 – от 0 до 1 балла; </a:t>
            </a:r>
          </a:p>
          <a:p>
            <a:pPr algn="l"/>
            <a:r>
              <a:rPr lang="ru-RU" sz="2400" dirty="0" smtClean="0"/>
              <a:t>за выполнение заданий </a:t>
            </a:r>
            <a:r>
              <a:rPr lang="ru-RU" sz="2400" b="1" dirty="0" smtClean="0"/>
              <a:t>27–30 – от 0 до 2 баллов</a:t>
            </a:r>
            <a:r>
              <a:rPr lang="ru-RU" sz="2400" dirty="0" smtClean="0"/>
              <a:t>.</a:t>
            </a:r>
          </a:p>
          <a:p>
            <a:pPr algn="l"/>
            <a:endParaRPr lang="ru-RU" sz="2400" dirty="0" smtClean="0"/>
          </a:p>
          <a:p>
            <a:pPr algn="ctr"/>
            <a:endParaRPr lang="ru-RU" sz="2400" b="1" dirty="0" smtClean="0"/>
          </a:p>
          <a:p>
            <a:pPr algn="l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542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7233" y="1476692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Всего заданий - 31</a:t>
            </a:r>
          </a:p>
          <a:p>
            <a:pPr algn="ctr"/>
            <a:r>
              <a:rPr lang="ru-RU" sz="2400" b="1" dirty="0" smtClean="0"/>
              <a:t>Заданий с кратким ответом - 21</a:t>
            </a:r>
          </a:p>
          <a:p>
            <a:pPr algn="ctr"/>
            <a:r>
              <a:rPr lang="ru-RU" sz="2400" b="1" dirty="0" smtClean="0"/>
              <a:t>Заданий с развернутым ответом – 10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По уровню сложности: </a:t>
            </a:r>
          </a:p>
          <a:p>
            <a:pPr algn="ctr"/>
            <a:r>
              <a:rPr lang="ru-RU" sz="2400" b="1" dirty="0"/>
              <a:t>б</a:t>
            </a:r>
            <a:r>
              <a:rPr lang="ru-RU" sz="2400" b="1" dirty="0" smtClean="0"/>
              <a:t>азовых - 18, повышенных - 7, высоких – 6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Максимальный первичный балл - 43</a:t>
            </a:r>
          </a:p>
          <a:p>
            <a:pPr algn="ctr"/>
            <a:r>
              <a:rPr lang="ru-RU" sz="2400" b="1" dirty="0" smtClean="0"/>
              <a:t>Продолжительность экзамена - </a:t>
            </a:r>
          </a:p>
          <a:p>
            <a:pPr algn="ctr"/>
            <a:r>
              <a:rPr lang="ru-RU" sz="2400" b="1" dirty="0" smtClean="0"/>
              <a:t>3 часа (180 минут).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/>
          </a:p>
          <a:p>
            <a:pPr algn="l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9324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04" y="86804"/>
            <a:ext cx="695705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Федеральная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служба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надзору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сфере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науки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Российской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Федерации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885"/>
              </a:spcBef>
            </a:pP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Федеральное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государственное</a:t>
            </a:r>
            <a:r>
              <a:rPr sz="1200" b="1" spc="-5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бюджетное</a:t>
            </a:r>
            <a:r>
              <a:rPr sz="1200" b="1" spc="-3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Tahoma"/>
                <a:cs typeface="Tahoma"/>
              </a:rPr>
              <a:t>научное</a:t>
            </a:r>
            <a:r>
              <a:rPr sz="12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Tahoma"/>
                <a:cs typeface="Tahoma"/>
              </a:rPr>
              <a:t>учреждение</a:t>
            </a:r>
            <a:endParaRPr sz="12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ФЕДЕРАЛЬНЫЙ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ИНСТИТУТ</a:t>
            </a:r>
            <a:r>
              <a:rPr sz="1400" b="1" spc="-30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Tahoma"/>
                <a:cs typeface="Tahoma"/>
              </a:rPr>
              <a:t>ПЕДАГОГИЧЕСКИХ</a:t>
            </a:r>
            <a:r>
              <a:rPr sz="1400" b="1" spc="-55" dirty="0">
                <a:solidFill>
                  <a:srgbClr val="00330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Tahoma"/>
                <a:cs typeface="Tahoma"/>
              </a:rPr>
              <a:t>ИЗМЕРЕНИЙ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49080" cy="1278255"/>
            <a:chOff x="-4762" y="0"/>
            <a:chExt cx="9149080" cy="1278255"/>
          </a:xfrm>
        </p:grpSpPr>
        <p:sp>
          <p:nvSpPr>
            <p:cNvPr id="4" name="object 4"/>
            <p:cNvSpPr/>
            <p:nvPr/>
          </p:nvSpPr>
          <p:spPr>
            <a:xfrm>
              <a:off x="0" y="985837"/>
              <a:ext cx="9144000" cy="287655"/>
            </a:xfrm>
            <a:custGeom>
              <a:avLst/>
              <a:gdLst/>
              <a:ahLst/>
              <a:cxnLst/>
              <a:rect l="l" t="t" r="r" b="b"/>
              <a:pathLst>
                <a:path w="9144000" h="287655">
                  <a:moveTo>
                    <a:pt x="9144000" y="0"/>
                  </a:moveTo>
                  <a:lnTo>
                    <a:pt x="900112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0" y="287337"/>
                  </a:lnTo>
                  <a:lnTo>
                    <a:pt x="900112" y="287337"/>
                  </a:lnTo>
                  <a:lnTo>
                    <a:pt x="900112" y="44450"/>
                  </a:lnTo>
                  <a:lnTo>
                    <a:pt x="9144000" y="444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16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0125" cy="12058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54075" cy="1206500"/>
            </a:xfrm>
            <a:custGeom>
              <a:avLst/>
              <a:gdLst/>
              <a:ahLst/>
              <a:cxnLst/>
              <a:rect l="l" t="t" r="r" b="b"/>
              <a:pathLst>
                <a:path w="854075" h="1206500">
                  <a:moveTo>
                    <a:pt x="854075" y="0"/>
                  </a:moveTo>
                  <a:lnTo>
                    <a:pt x="854075" y="1206500"/>
                  </a:lnTo>
                  <a:lnTo>
                    <a:pt x="0" y="12065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2450" y="0"/>
              <a:ext cx="971550" cy="986155"/>
            </a:xfrm>
            <a:custGeom>
              <a:avLst/>
              <a:gdLst/>
              <a:ahLst/>
              <a:cxnLst/>
              <a:rect l="l" t="t" r="r" b="b"/>
              <a:pathLst>
                <a:path w="971550" h="986155">
                  <a:moveTo>
                    <a:pt x="971550" y="696912"/>
                  </a:moveTo>
                  <a:lnTo>
                    <a:pt x="0" y="696912"/>
                  </a:lnTo>
                  <a:lnTo>
                    <a:pt x="0" y="985837"/>
                  </a:lnTo>
                  <a:lnTo>
                    <a:pt x="971550" y="985837"/>
                  </a:lnTo>
                  <a:lnTo>
                    <a:pt x="971550" y="696912"/>
                  </a:lnTo>
                  <a:close/>
                </a:path>
                <a:path w="971550" h="986155">
                  <a:moveTo>
                    <a:pt x="971550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971550" y="120650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0"/>
              <a:ext cx="971549" cy="78263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05771"/>
            <a:ext cx="9144000" cy="409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0125" y="2019300"/>
            <a:ext cx="6966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Изменения в КИМ ЕГЭ 2023 года </a:t>
            </a:r>
          </a:p>
          <a:p>
            <a:pPr algn="ctr"/>
            <a:r>
              <a:rPr lang="ru-RU" sz="3200" b="1" dirty="0" smtClean="0"/>
              <a:t>в сравнении с КИМ 2022 года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отсутствуют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03129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65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531</Words>
  <Application>Microsoft Office PowerPoint</Application>
  <PresentationFormat>Экран (16:10)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Segoe Script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User</cp:lastModifiedBy>
  <cp:revision>6</cp:revision>
  <dcterms:created xsi:type="dcterms:W3CDTF">2022-03-23T08:00:13Z</dcterms:created>
  <dcterms:modified xsi:type="dcterms:W3CDTF">2022-10-31T14:46:34Z</dcterms:modified>
</cp:coreProperties>
</file>