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22" r:id="rId3"/>
    <p:sldId id="521" r:id="rId4"/>
    <p:sldId id="524" r:id="rId5"/>
    <p:sldId id="578" r:id="rId6"/>
    <p:sldId id="579" r:id="rId7"/>
    <p:sldId id="536" r:id="rId8"/>
    <p:sldId id="550" r:id="rId9"/>
    <p:sldId id="540" r:id="rId10"/>
    <p:sldId id="549" r:id="rId11"/>
    <p:sldId id="539" r:id="rId12"/>
    <p:sldId id="537" r:id="rId13"/>
    <p:sldId id="538" r:id="rId14"/>
    <p:sldId id="554" r:id="rId15"/>
    <p:sldId id="563" r:id="rId16"/>
    <p:sldId id="571" r:id="rId17"/>
    <p:sldId id="562" r:id="rId18"/>
    <p:sldId id="556" r:id="rId19"/>
    <p:sldId id="557" r:id="rId20"/>
    <p:sldId id="558" r:id="rId21"/>
    <p:sldId id="559" r:id="rId22"/>
    <p:sldId id="560" r:id="rId23"/>
    <p:sldId id="541" r:id="rId24"/>
    <p:sldId id="576" r:id="rId25"/>
    <p:sldId id="575" r:id="rId26"/>
    <p:sldId id="574" r:id="rId27"/>
    <p:sldId id="573" r:id="rId28"/>
    <p:sldId id="552" r:id="rId29"/>
    <p:sldId id="564" r:id="rId30"/>
    <p:sldId id="565" r:id="rId31"/>
    <p:sldId id="567" r:id="rId32"/>
    <p:sldId id="542" r:id="rId33"/>
    <p:sldId id="543" r:id="rId34"/>
    <p:sldId id="544" r:id="rId35"/>
    <p:sldId id="551" r:id="rId36"/>
    <p:sldId id="449" r:id="rId37"/>
    <p:sldId id="547" r:id="rId38"/>
    <p:sldId id="548" r:id="rId39"/>
    <p:sldId id="451" r:id="rId40"/>
    <p:sldId id="561" r:id="rId41"/>
    <p:sldId id="577" r:id="rId42"/>
    <p:sldId id="569" r:id="rId43"/>
    <p:sldId id="523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0032D0"/>
    <a:srgbClr val="295CFF"/>
    <a:srgbClr val="66FF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81" autoAdjust="0"/>
    <p:restoredTop sz="99112" autoAdjust="0"/>
  </p:normalViewPr>
  <p:slideViewPr>
    <p:cSldViewPr>
      <p:cViewPr>
        <p:scale>
          <a:sx n="66" d="100"/>
          <a:sy n="66" d="100"/>
        </p:scale>
        <p:origin x="-2958" y="-15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B152-1BB6-48A6-837B-1A2D45DAB30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F961-28F9-44F1-9486-2DC9BB125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B5D1-BD89-4D33-88E4-8CAA4C2C254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4806-29B5-4CE2-A074-4B34814A7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E83D-1750-4D5E-96F9-3673497AD97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A482-A84A-42F8-A70B-BD36EFFF3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E4ED-2A4D-4E0A-B924-1789829C8787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A0C0-823D-429A-A246-4F2D4120B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9248-E5B2-495D-929E-7E46A3FC3907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FAE9-2DBC-4A3F-8172-48871F6FD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42EF-17BB-4B66-A408-06030F918F3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653B-8203-4772-9D3A-415C24D84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4CD1-38F4-41B7-BDC8-2ACE49C0AEE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C807-3C1D-4156-A152-C2A0F3F5D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E88E-7EEF-4A66-8D81-A4F90EC52EB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419A-857B-439F-88E1-B71270514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2D78-FD5F-423B-9203-B9A9AD875EA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1EEE-6D5E-47ED-B3EA-4DDD7CB78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2E6F-3F0D-4CDA-B5B4-F44CAA2AD15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DC5C-A49B-4A81-9A05-27EAE6BE1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6A6-4C06-4E0B-9659-9C619DE1404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8E54-0811-40D8-BE03-27B28BE10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F0161B-39E8-4957-ACEC-DB6D32D9D43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19A2A-F48A-4584-A279-585C2FE6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81" r:id="rId2"/>
    <p:sldLayoutId id="2147484090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91" r:id="rId9"/>
    <p:sldLayoutId id="2147484087" r:id="rId10"/>
    <p:sldLayoutId id="21474840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aerocomposit.ru/wp-content/uploads/2014/10/1-%D0%AD%D0%90%D0%9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0" y="1071546"/>
            <a:ext cx="9144000" cy="304698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МБОУ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«Средняя общеобразовательная школа № 35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с углубленным изучением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отдельных предметов»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Приволжского района г. Казани -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Центр аэрокосмического образования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D7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2012 год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79512" y="945824"/>
            <a:ext cx="8800909" cy="5867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2013 год</a:t>
            </a:r>
          </a:p>
        </p:txBody>
      </p:sp>
      <p:pic>
        <p:nvPicPr>
          <p:cNvPr id="10247" name="Picture 2" descr="G:\Фото школы\1378114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928688"/>
            <a:ext cx="8715375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2013 год</a:t>
            </a:r>
          </a:p>
        </p:txBody>
      </p:sp>
      <p:pic>
        <p:nvPicPr>
          <p:cNvPr id="16391" name="Picture 2" descr="G:\Фото школы\d3d3LnNkZWxhbm91bmFzLnJ1L3VwbG9hZHMvNS80LzU0MjEzNzgxMzE4MjMuanBlZw=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" y="928688"/>
            <a:ext cx="869473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2013 год</a:t>
            </a:r>
          </a:p>
        </p:txBody>
      </p:sp>
      <p:pic>
        <p:nvPicPr>
          <p:cNvPr id="9223" name="Picture 7" descr="G:\Фото школы\423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2713" y="1071563"/>
            <a:ext cx="8888412" cy="564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26988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3848329" y="3087020"/>
            <a:ext cx="5292156" cy="3514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79512" y="548680"/>
            <a:ext cx="5292589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E:\доп мероприятия\IMG_3889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258888" y="1649413"/>
            <a:ext cx="6154737" cy="461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9461" name="Заголовок 1"/>
          <p:cNvSpPr txBox="1">
            <a:spLocks/>
          </p:cNvSpPr>
          <p:nvPr/>
        </p:nvSpPr>
        <p:spPr bwMode="auto">
          <a:xfrm>
            <a:off x="261938" y="333375"/>
            <a:ext cx="84359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2800" b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2 место в районном конкурсе «Две звезды», </a:t>
            </a:r>
          </a:p>
          <a:p>
            <a:pPr algn="ctr"/>
            <a:r>
              <a:rPr lang="ru-RU" sz="2800" b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декабрь 2014 г</a:t>
            </a:r>
          </a:p>
        </p:txBody>
      </p:sp>
      <p:sp>
        <p:nvSpPr>
          <p:cNvPr id="19462" name="Заголовок 1"/>
          <p:cNvSpPr txBox="1">
            <a:spLocks/>
          </p:cNvSpPr>
          <p:nvPr/>
        </p:nvSpPr>
        <p:spPr bwMode="auto">
          <a:xfrm>
            <a:off x="192088" y="5445125"/>
            <a:ext cx="84359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24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Учитель музыки Габдулгаева Э.Р.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4" descr="C:\Users\Admin\Desktop\фотоотчет\IMG_02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76456" cy="578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26988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49250" y="54927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001D7A"/>
                </a:solidFill>
                <a:latin typeface="+mn-lt"/>
              </a:rPr>
              <a:t>Сборный эвакуационный пункт, 2014 г. </a:t>
            </a:r>
            <a:br>
              <a:rPr lang="ru-RU" sz="3200" b="1" dirty="0" smtClean="0">
                <a:solidFill>
                  <a:srgbClr val="001D7A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1D7A"/>
                </a:solidFill>
                <a:latin typeface="+mn-lt"/>
              </a:rPr>
              <a:t>1 место в городе  Казань</a:t>
            </a:r>
          </a:p>
        </p:txBody>
      </p:sp>
      <p:sp>
        <p:nvSpPr>
          <p:cNvPr id="215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 descr="C:\Users\PC1\Desktop\100CANON\IMG_0442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827088" y="1844675"/>
            <a:ext cx="7273925" cy="484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19351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214313" y="1052736"/>
            <a:ext cx="8568952" cy="503214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rIns="0" bIns="0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001D7A"/>
                </a:solidFill>
                <a:latin typeface="Georgia" pitchFamily="18" charset="0"/>
              </a:rPr>
              <a:t>Современный руководитель – это носитель организационных </a:t>
            </a:r>
            <a:r>
              <a:rPr lang="ru-RU" sz="3600" b="1" dirty="0">
                <a:solidFill>
                  <a:srgbClr val="001D7A"/>
                </a:solidFill>
                <a:latin typeface="Georgia" pitchFamily="18" charset="0"/>
              </a:rPr>
              <a:t>перемен, </a:t>
            </a:r>
            <a:r>
              <a:rPr lang="ru-RU" sz="3600" dirty="0">
                <a:solidFill>
                  <a:srgbClr val="001D7A"/>
                </a:solidFill>
                <a:latin typeface="Georgia" pitchFamily="18" charset="0"/>
              </a:rPr>
              <a:t>вырабатывающий </a:t>
            </a:r>
            <a:r>
              <a:rPr lang="ru-RU" sz="3600" b="1" dirty="0">
                <a:solidFill>
                  <a:srgbClr val="001D7A"/>
                </a:solidFill>
                <a:latin typeface="Georgia" pitchFamily="18" charset="0"/>
              </a:rPr>
              <a:t>новые подходы</a:t>
            </a:r>
            <a:r>
              <a:rPr lang="ru-RU" sz="3600" dirty="0">
                <a:solidFill>
                  <a:srgbClr val="001D7A"/>
                </a:solidFill>
                <a:latin typeface="Georgia" pitchFamily="18" charset="0"/>
              </a:rPr>
              <a:t> к решению проблем, пропагандирующий </a:t>
            </a:r>
            <a:r>
              <a:rPr lang="ru-RU" sz="3600" b="1" dirty="0">
                <a:solidFill>
                  <a:srgbClr val="001D7A"/>
                </a:solidFill>
                <a:latin typeface="Georgia" pitchFamily="18" charset="0"/>
              </a:rPr>
              <a:t>новые ценности среди сотрудников, </a:t>
            </a:r>
            <a:r>
              <a:rPr lang="ru-RU" sz="3600" dirty="0">
                <a:solidFill>
                  <a:srgbClr val="001D7A"/>
                </a:solidFill>
                <a:latin typeface="Georgia" pitchFamily="18" charset="0"/>
              </a:rPr>
              <a:t>одержимый </a:t>
            </a:r>
            <a:r>
              <a:rPr lang="ru-RU" sz="3600" b="1" dirty="0">
                <a:solidFill>
                  <a:srgbClr val="001D7A"/>
                </a:solidFill>
                <a:latin typeface="Georgia" pitchFamily="18" charset="0"/>
              </a:rPr>
              <a:t>идеей, </a:t>
            </a:r>
            <a:r>
              <a:rPr lang="ru-RU" sz="3600" dirty="0">
                <a:solidFill>
                  <a:srgbClr val="001D7A"/>
                </a:solidFill>
                <a:latin typeface="Georgia" pitchFamily="18" charset="0"/>
              </a:rPr>
              <a:t>готовый преодолевать ради ее воплощения в жизнь длительные </a:t>
            </a:r>
            <a:r>
              <a:rPr lang="ru-RU" sz="3600" b="1" dirty="0" smtClean="0">
                <a:solidFill>
                  <a:srgbClr val="001D7A"/>
                </a:solidFill>
                <a:latin typeface="Georgia" pitchFamily="18" charset="0"/>
              </a:rPr>
              <a:t>трудности.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2533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38" y="-31750"/>
            <a:ext cx="9274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3275" y="152400"/>
            <a:ext cx="19351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-139025" y="255097"/>
            <a:ext cx="8087267" cy="7232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rIns="0" bIns="0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Педагогический коллектив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6513" y="1052513"/>
          <a:ext cx="9001125" cy="566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4234"/>
                <a:gridCol w="2446891"/>
              </a:tblGrid>
              <a:tr h="502892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27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Количество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</a:tr>
              <a:tr h="502892">
                <a:tc>
                  <a:txBody>
                    <a:bodyPr/>
                    <a:lstStyle/>
                    <a:p>
                      <a:r>
                        <a:rPr lang="ru-RU" sz="2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7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77  человек</a:t>
                      </a:r>
                    </a:p>
                  </a:txBody>
                  <a:tcPr marL="91444" marR="91444" marT="45717" marB="45717"/>
                </a:tc>
              </a:tr>
              <a:tr h="502892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Педагоги дополнительного образования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25 человек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</a:tr>
              <a:tr h="914349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С высшей квалификационной категорией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15 человек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</a:tr>
              <a:tr h="914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С первой квалификационной категорией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19 человек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</a:tr>
              <a:tr h="914349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Получатели Гранта </a:t>
                      </a:r>
                    </a:p>
                    <a:p>
                      <a:r>
                        <a:rPr lang="ru-RU" sz="2700" dirty="0" smtClean="0"/>
                        <a:t>«Наш новый учитель»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15 человек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</a:tr>
              <a:tr h="914349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Победители Гранта</a:t>
                      </a:r>
                      <a:r>
                        <a:rPr lang="ru-RU" sz="2700" baseline="0" dirty="0" smtClean="0"/>
                        <a:t> </a:t>
                      </a:r>
                    </a:p>
                    <a:p>
                      <a:r>
                        <a:rPr lang="ru-RU" sz="2700" baseline="0" dirty="0" smtClean="0"/>
                        <a:t>«Наш лучший учитель»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4 человека</a:t>
                      </a:r>
                      <a:endParaRPr lang="ru-RU" sz="2700" dirty="0"/>
                    </a:p>
                  </a:txBody>
                  <a:tcPr marL="91444" marR="91444" marT="45717" marB="45717"/>
                </a:tc>
              </a:tr>
              <a:tr h="50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Молодые  специалисты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6 человек</a:t>
                      </a: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-357188"/>
            <a:ext cx="92090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1575" y="5349875"/>
            <a:ext cx="15986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250404" y="65530"/>
            <a:ext cx="8730158" cy="67710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eaLnBrk="1" hangingPunct="1">
              <a:defRPr/>
            </a:pPr>
            <a:r>
              <a:rPr lang="ru-RU" altLang="ru-RU" sz="44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Минеева Эльмира Алексеевна</a:t>
            </a:r>
            <a:endParaRPr lang="ru-RU" altLang="ru-RU" sz="44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5088" y="3573463"/>
            <a:ext cx="8786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1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187201" y="764704"/>
            <a:ext cx="8695630" cy="166199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республиканского конкурса «Учитель года-2014» в номинации «Педагог-библиотекарь 2014»</a:t>
            </a:r>
            <a:endParaRPr lang="ru-RU" altLang="ru-RU" sz="36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2" descr="C:\Users\Admin\Desktop\DSCN2855.JPG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1839156" y="2713253"/>
            <a:ext cx="5400600" cy="3884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19351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369442"/>
            <a:ext cx="9572692" cy="19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89148" y="692696"/>
            <a:ext cx="874647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charset="0"/>
              </a:rPr>
              <a:t>«Инновационные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charset="0"/>
              </a:rPr>
              <a:t>мегапроекты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charset="0"/>
              </a:rPr>
              <a:t> в образовании г. Казани»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913" y="2293938"/>
            <a:ext cx="8786812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Галеева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Ирада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Шамилевна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,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заведующая научно-методическим сектором Информационно-методического отдела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Управления образования г. Казани,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Заслуженный учитель РТ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8443913" y="5326063"/>
            <a:ext cx="360362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-357188"/>
            <a:ext cx="92090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1575" y="5349875"/>
            <a:ext cx="15986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250404" y="127085"/>
            <a:ext cx="8730158" cy="61555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eaLnBrk="1" hangingPunct="1">
              <a:defRPr/>
            </a:pPr>
            <a:r>
              <a:rPr lang="ru-RU" altLang="ru-RU" sz="4000" dirty="0" err="1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Гимадеев</a:t>
            </a:r>
            <a:r>
              <a:rPr lang="ru-RU" altLang="ru-RU" sz="40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err="1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Ильфат</a:t>
            </a:r>
            <a:r>
              <a:rPr lang="ru-RU" altLang="ru-RU" sz="40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err="1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Халялетдинович</a:t>
            </a:r>
            <a:endParaRPr lang="ru-RU" altLang="ru-RU" sz="40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5088" y="3573463"/>
            <a:ext cx="8786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1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26095" y="692696"/>
            <a:ext cx="8695630" cy="5539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95" y="1408450"/>
            <a:ext cx="4122390" cy="5092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3995936" y="1963817"/>
            <a:ext cx="4896544" cy="276998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</a:p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и районного этапов конкурса </a:t>
            </a:r>
          </a:p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года-2014»</a:t>
            </a:r>
            <a:endParaRPr lang="ru-RU" altLang="ru-RU" sz="36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9588" y="5749925"/>
            <a:ext cx="22685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179512" y="392724"/>
            <a:ext cx="8730158" cy="61555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eaLnBrk="1" hangingPunct="1">
              <a:defRPr/>
            </a:pPr>
            <a:r>
              <a:rPr lang="ru-RU" altLang="ru-RU" sz="40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Ксения Игоревна</a:t>
            </a:r>
            <a:endParaRPr lang="ru-RU" altLang="ru-RU" sz="40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5088" y="3573463"/>
            <a:ext cx="8786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1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3693414" y="1692198"/>
            <a:ext cx="5407723" cy="443198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за проект «Экспериментальная лаборатория «Космическая медицина и биология» </a:t>
            </a:r>
            <a:endParaRPr lang="en-US" altLang="ru-RU" sz="3200" dirty="0" smtClean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конкурса инновационных программ, проектов и методических разработок в номинации «Средняя школа»</a:t>
            </a:r>
            <a:endParaRPr lang="ru-RU" altLang="ru-RU" sz="32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435376" y="1010576"/>
            <a:ext cx="8208159" cy="5539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79512" y="1712153"/>
            <a:ext cx="3528392" cy="470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-635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2600" y="5327650"/>
            <a:ext cx="22685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174376" y="188640"/>
            <a:ext cx="8730158" cy="55399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eaLnBrk="1" hangingPunct="1">
              <a:defRPr/>
            </a:pPr>
            <a:r>
              <a:rPr lang="ru-RU" altLang="ru-RU" sz="3600" dirty="0" err="1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Шигабуддинова</a:t>
            </a:r>
            <a:r>
              <a:rPr lang="ru-RU" altLang="ru-RU" sz="3600" dirty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Диляра</a:t>
            </a:r>
            <a:r>
              <a:rPr lang="ru-RU" altLang="ru-RU" sz="3600" dirty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Халимовна</a:t>
            </a:r>
            <a:endParaRPr lang="ru-RU" altLang="ru-RU" sz="36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5088" y="3573463"/>
            <a:ext cx="8786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1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3674591" y="1502397"/>
            <a:ext cx="5407723" cy="24622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</a:t>
            </a:r>
          </a:p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конкурса кабинетов русского языка и литературы, </a:t>
            </a:r>
          </a:p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г.</a:t>
            </a:r>
            <a:endParaRPr lang="ru-RU" altLang="ru-RU" sz="3200" dirty="0">
              <a:solidFill>
                <a:srgbClr val="001D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915816" y="4098253"/>
            <a:ext cx="4176464" cy="2752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2707" name="Picture 3" descr="я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205209" y="1371089"/>
            <a:ext cx="3502695" cy="3738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422800" y="764704"/>
            <a:ext cx="8208159" cy="55399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1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Центр аэрокосмического образования - это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0" y="995363"/>
            <a:ext cx="932497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600" b="1">
                <a:latin typeface="Georgia" pitchFamily="18" charset="0"/>
              </a:rPr>
              <a:t>Лаборатории:</a:t>
            </a:r>
          </a:p>
          <a:p>
            <a:pPr lvl="1" eaLnBrk="0" hangingPunct="0">
              <a:buFontTx/>
              <a:buChar char="•"/>
            </a:pPr>
            <a:r>
              <a:rPr lang="ru-RU" sz="2600">
                <a:latin typeface="Georgia" pitchFamily="18" charset="0"/>
                <a:cs typeface="Times New Roman" pitchFamily="18" charset="0"/>
              </a:rPr>
              <a:t>Космомедицина и космобиология;</a:t>
            </a:r>
            <a:endParaRPr lang="ru-RU" sz="2600">
              <a:latin typeface="Georgia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2600">
                <a:latin typeface="Georgia" pitchFamily="18" charset="0"/>
              </a:rPr>
              <a:t>Астрономия и астрофизические исследования;</a:t>
            </a:r>
          </a:p>
          <a:p>
            <a:pPr lvl="1" eaLnBrk="0" hangingPunct="0">
              <a:buFontTx/>
              <a:buChar char="•"/>
            </a:pPr>
            <a:r>
              <a:rPr lang="ru-RU" sz="2600">
                <a:latin typeface="Georgia" pitchFamily="18" charset="0"/>
              </a:rPr>
              <a:t>Авиа и космомоделирование;</a:t>
            </a:r>
          </a:p>
          <a:p>
            <a:pPr lvl="1" eaLnBrk="0" hangingPunct="0">
              <a:buFontTx/>
              <a:buChar char="•"/>
            </a:pPr>
            <a:r>
              <a:rPr lang="ru-RU" sz="2600">
                <a:latin typeface="Georgia" pitchFamily="18" charset="0"/>
              </a:rPr>
              <a:t>3</a:t>
            </a:r>
            <a:r>
              <a:rPr lang="en-US" sz="2600">
                <a:latin typeface="Georgia" pitchFamily="18" charset="0"/>
              </a:rPr>
              <a:t>D</a:t>
            </a:r>
            <a:r>
              <a:rPr lang="ru-RU" sz="2600">
                <a:latin typeface="Georgia" pitchFamily="18" charset="0"/>
              </a:rPr>
              <a:t>-прототипирование;</a:t>
            </a:r>
          </a:p>
          <a:p>
            <a:pPr lvl="1" eaLnBrk="0" hangingPunct="0">
              <a:buFontTx/>
              <a:buChar char="•"/>
            </a:pPr>
            <a:r>
              <a:rPr lang="ru-RU" sz="2600">
                <a:latin typeface="Georgia" pitchFamily="18" charset="0"/>
              </a:rPr>
              <a:t>Радиотехника; </a:t>
            </a:r>
          </a:p>
          <a:p>
            <a:pPr eaLnBrk="0" hangingPunct="0">
              <a:buFontTx/>
              <a:buChar char="•"/>
            </a:pPr>
            <a:r>
              <a:rPr lang="ru-RU" sz="2600" b="1">
                <a:latin typeface="Georgia" pitchFamily="18" charset="0"/>
              </a:rPr>
              <a:t>Лётное дело</a:t>
            </a:r>
            <a:r>
              <a:rPr lang="ru-RU" sz="2600">
                <a:latin typeface="Georgia" pitchFamily="18" charset="0"/>
              </a:rPr>
              <a:t>:</a:t>
            </a:r>
          </a:p>
          <a:p>
            <a:pPr lvl="1" eaLnBrk="0" hangingPunct="0">
              <a:buFont typeface="Symbol" pitchFamily="18" charset="2"/>
              <a:buChar char=""/>
            </a:pPr>
            <a:r>
              <a:rPr lang="ru-RU" sz="2600">
                <a:latin typeface="Georgia" pitchFamily="18" charset="0"/>
              </a:rPr>
              <a:t>Парашютно-десантная подготовка;</a:t>
            </a:r>
          </a:p>
          <a:p>
            <a:pPr lvl="1" eaLnBrk="0" hangingPunct="0">
              <a:buFont typeface="Symbol" pitchFamily="18" charset="2"/>
              <a:buChar char=""/>
            </a:pPr>
            <a:r>
              <a:rPr lang="ru-RU" sz="2600">
                <a:latin typeface="Georgia" pitchFamily="18" charset="0"/>
              </a:rPr>
              <a:t>Юношеская планерная школа;</a:t>
            </a:r>
          </a:p>
          <a:p>
            <a:pPr lvl="1" eaLnBrk="0" hangingPunct="0">
              <a:buFont typeface="Symbol" pitchFamily="18" charset="2"/>
              <a:buChar char=""/>
            </a:pPr>
            <a:r>
              <a:rPr lang="ru-RU" sz="2600">
                <a:latin typeface="Georgia" pitchFamily="18" charset="0"/>
              </a:rPr>
              <a:t>Родное  небо;</a:t>
            </a:r>
          </a:p>
          <a:p>
            <a:pPr lvl="1" eaLnBrk="0" hangingPunct="0">
              <a:buFont typeface="Symbol" pitchFamily="18" charset="2"/>
              <a:buChar char=""/>
            </a:pPr>
            <a:r>
              <a:rPr lang="ru-RU" sz="2600">
                <a:latin typeface="Georgia" pitchFamily="18" charset="0"/>
              </a:rPr>
              <a:t>Страна Авиация;</a:t>
            </a:r>
          </a:p>
          <a:p>
            <a:pPr lvl="1" eaLnBrk="0" hangingPunct="0">
              <a:buFont typeface="Symbol" pitchFamily="18" charset="2"/>
              <a:buChar char=""/>
            </a:pPr>
            <a:r>
              <a:rPr lang="ru-RU" sz="2600">
                <a:latin typeface="Georgia" pitchFamily="18" charset="0"/>
              </a:rPr>
              <a:t>Пилот вертолёта;</a:t>
            </a:r>
          </a:p>
          <a:p>
            <a:pPr eaLnBrk="0" hangingPunct="0">
              <a:buFontTx/>
              <a:buChar char="•"/>
            </a:pPr>
            <a:r>
              <a:rPr lang="ru-RU" sz="2600" b="1">
                <a:latin typeface="Georgia" pitchFamily="18" charset="0"/>
              </a:rPr>
              <a:t>Опытно-конструкторское бюро</a:t>
            </a:r>
            <a:r>
              <a:rPr lang="ru-RU" sz="2600">
                <a:latin typeface="Georgia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r>
              <a:rPr lang="ru-RU" sz="2600" b="1">
                <a:latin typeface="Georgia" pitchFamily="18" charset="0"/>
              </a:rPr>
              <a:t>Детская организация «Космические разведчики»</a:t>
            </a:r>
          </a:p>
          <a:p>
            <a:pPr lvl="1" eaLnBrk="0" hangingPunct="0">
              <a:buFont typeface="Symbol" pitchFamily="18" charset="2"/>
              <a:buChar char=""/>
            </a:pP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C:\Users\Admin\Desktop\ФОТО встречи\IMG_01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785812"/>
            <a:ext cx="8536781" cy="569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71414"/>
            <a:ext cx="7429520" cy="1341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Встреча с Главой правительства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Дмитрием Анатольевичем Медведевым,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Частный технопарк «Навигатор Кампус»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25 марта 2014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5715253"/>
            <a:ext cx="757177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001D7A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Учащиеся 8 А, 7 Б, 6 А классов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001D7A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Педагог доп. образования Григорьев И.П.</a:t>
            </a:r>
          </a:p>
        </p:txBody>
      </p:sp>
      <p:pic>
        <p:nvPicPr>
          <p:cNvPr id="38914" name="Picture 2" descr="G:\Документы\Мероприятия 2013-2014\Встреча с Медведевым 25.03.14\IMG_8480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259631" y="1664803"/>
            <a:ext cx="6033343" cy="4020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71414"/>
            <a:ext cx="7429520" cy="1341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Встреча с президентом на открытии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Частного технопарка «Навигатор Кампус»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15 февраля 2014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5715253"/>
            <a:ext cx="757177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001D7A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Учащиеся школы № 35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001D7A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Педагог доп. образования Григорьев И.П.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407876" y="1700808"/>
            <a:ext cx="5651385" cy="372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71414"/>
            <a:ext cx="7429520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Зимняя космическая школа МГУ,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III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отборочный Чемпионат «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CanSat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в России»,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28-31января 2014 г.</a:t>
            </a:r>
          </a:p>
        </p:txBody>
      </p:sp>
      <p:pic>
        <p:nvPicPr>
          <p:cNvPr id="74754" name="Picture 2" descr="G:\Документы\Мероприятия 2013-2014\CanSat\МГУ 29-30января14\с дипломам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669" y="1298669"/>
            <a:ext cx="4478870" cy="335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 bwMode="auto">
          <a:xfrm>
            <a:off x="4244118" y="3716637"/>
            <a:ext cx="4955668" cy="316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5004048" y="1655754"/>
            <a:ext cx="3822757" cy="20264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Запуск спутника,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Чемпионат «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CanSat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в России», г. Дубна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1-6 июля 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31750"/>
            <a:ext cx="9274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9525"/>
            <a:ext cx="2339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-128588" y="974784"/>
            <a:ext cx="9144000" cy="830997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Предметные олимпиады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-63500" y="1628775"/>
            <a:ext cx="9144000" cy="4302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42863" y="2636838"/>
          <a:ext cx="90281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185"/>
                <a:gridCol w="3073405"/>
                <a:gridCol w="27075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2013-2014 </a:t>
                      </a:r>
                    </a:p>
                    <a:p>
                      <a:pPr algn="ctr"/>
                      <a:r>
                        <a:rPr lang="ru-RU" sz="3200" dirty="0" smtClean="0"/>
                        <a:t>уч. год</a:t>
                      </a:r>
                      <a:endParaRPr lang="ru-RU" sz="32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2014-2015 </a:t>
                      </a:r>
                    </a:p>
                    <a:p>
                      <a:pPr algn="ctr"/>
                      <a:r>
                        <a:rPr lang="ru-RU" sz="3200" dirty="0" smtClean="0"/>
                        <a:t>уч. год</a:t>
                      </a:r>
                      <a:endParaRPr lang="ru-RU" sz="32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32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 победителя</a:t>
                      </a:r>
                    </a:p>
                    <a:p>
                      <a:r>
                        <a:rPr lang="ru-RU" sz="3200" dirty="0" smtClean="0"/>
                        <a:t>5 призёров</a:t>
                      </a:r>
                      <a:endParaRPr lang="ru-RU" sz="32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призёров</a:t>
                      </a:r>
                      <a:endParaRPr lang="ru-RU" sz="3200" b="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Региональный</a:t>
                      </a:r>
                      <a:endParaRPr lang="ru-RU" sz="32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 призёра</a:t>
                      </a:r>
                      <a:endParaRPr lang="ru-RU" sz="32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Итоги не подведены</a:t>
                      </a:r>
                      <a:endParaRPr lang="ru-RU" sz="3200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02378" y="136480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Результаты участия в конференциях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008063"/>
          <a:ext cx="8821738" cy="587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261"/>
                <a:gridCol w="2056887"/>
                <a:gridCol w="720044"/>
                <a:gridCol w="4464271"/>
                <a:gridCol w="1189275"/>
              </a:tblGrid>
              <a:tr h="280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Фамилия, имя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олимпиады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2618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Шарафиева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Камиля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Володина </a:t>
                      </a:r>
                      <a:r>
                        <a:rPr lang="ru-RU" sz="1800" dirty="0">
                          <a:effectLst/>
                        </a:rPr>
                        <a:t>Анна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б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Международная научная конференция «</a:t>
                      </a:r>
                      <a:r>
                        <a:rPr lang="en-US" sz="1800" dirty="0">
                          <a:effectLst/>
                        </a:rPr>
                        <a:t>XVII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Докучаевские</a:t>
                      </a:r>
                      <a:r>
                        <a:rPr lang="ru-RU" sz="1800" dirty="0">
                          <a:effectLst/>
                        </a:rPr>
                        <a:t> молодежные чтения»,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</a:t>
                      </a:r>
                      <a:r>
                        <a:rPr lang="ru-RU" sz="1800" dirty="0">
                          <a:effectLst/>
                        </a:rPr>
                        <a:t>.-Петербург, 2014 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Диплом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2815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Шарафиева Камиля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б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XX</a:t>
                      </a:r>
                      <a:r>
                        <a:rPr lang="en-US" sz="1800" dirty="0">
                          <a:effectLst/>
                        </a:rPr>
                        <a:t>XII</a:t>
                      </a:r>
                      <a:r>
                        <a:rPr lang="ru-RU" sz="1800" dirty="0">
                          <a:effectLst/>
                        </a:rPr>
                        <a:t>-ой Всероссийская конференции обучающихся «Юность, Наука, Культура» НС «Интеграция», </a:t>
                      </a:r>
                      <a:r>
                        <a:rPr lang="ru-RU" sz="1800" dirty="0" err="1">
                          <a:effectLst/>
                        </a:rPr>
                        <a:t>г.Москва</a:t>
                      </a:r>
                      <a:r>
                        <a:rPr lang="ru-RU" sz="1800" dirty="0">
                          <a:effectLst/>
                        </a:rPr>
                        <a:t>, декабрь 2013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III </a:t>
                      </a:r>
                      <a:r>
                        <a:rPr lang="ru-RU" sz="1800" dirty="0">
                          <a:effectLst/>
                        </a:rPr>
                        <a:t>степени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161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Володина Анна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б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Поволжская юношеская исследовательская конференция «Я- исследователь», г. Нижнекамск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лауреата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9464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Володина Анна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б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IX</a:t>
                      </a:r>
                      <a:r>
                        <a:rPr lang="ru-RU" sz="1800">
                          <a:effectLst/>
                        </a:rPr>
                        <a:t>  республиканская научно – исследовательской конференция им. Хальфина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II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степени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9464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Шарафиева Камиля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б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Открытая республиканская экологическая  конференция, г. Арск, 2013 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19351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369442"/>
            <a:ext cx="9572692" cy="19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201613" y="2049463"/>
            <a:ext cx="8786812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Глухарёва </a:t>
            </a: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Елена Владимировна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Директор,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руководитель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первой квалификационной категории,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кандидат социологических наук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4860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charset="0"/>
              </a:rPr>
              <a:t>«Проектирование школы нового типа, этапы становления»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02378" y="136480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Результаты участия в альтернативных олимпиадах и конкурсах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1613" y="1125538"/>
          <a:ext cx="8728075" cy="5362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107"/>
                <a:gridCol w="1678440"/>
                <a:gridCol w="792157"/>
                <a:gridCol w="3528701"/>
                <a:gridCol w="2341669"/>
              </a:tblGrid>
              <a:tr h="63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Фамилия, имя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олимпиады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</a:tr>
              <a:tr h="6308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Соцкова Вероника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 Турнир юных математиков имени Н.И.Лобачевского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Диплом </a:t>
                      </a:r>
                      <a:r>
                        <a:rPr lang="en-US" sz="1800">
                          <a:effectLst/>
                        </a:rPr>
                        <a:t>III </a:t>
                      </a:r>
                      <a:r>
                        <a:rPr lang="ru-RU" sz="1800">
                          <a:effectLst/>
                        </a:rPr>
                        <a:t>степени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</a:tr>
              <a:tr h="6308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Ашрафзянов Тимур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 Турнир юных математиков имени Н.И.Лобачевского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Диплом </a:t>
                      </a:r>
                      <a:r>
                        <a:rPr lang="en-US" sz="1800">
                          <a:effectLst/>
                        </a:rPr>
                        <a:t>II </a:t>
                      </a:r>
                      <a:r>
                        <a:rPr lang="ru-RU" sz="1800">
                          <a:effectLst/>
                        </a:rPr>
                        <a:t>степени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</a:tr>
              <a:tr h="6308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Ашрафзянов Тимур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Районная интеллектуальная игра «Турнир Архимеда»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место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</a:tr>
              <a:tr h="28390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Ашрафзянов Тимур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Открытый турнир математических игр им. </a:t>
                      </a:r>
                      <a:r>
                        <a:rPr lang="ru-RU" sz="1800" dirty="0" err="1">
                          <a:effectLst/>
                        </a:rPr>
                        <a:t>Н.Г.Чеботарёва</a:t>
                      </a:r>
                      <a:r>
                        <a:rPr lang="ru-RU" sz="1800" dirty="0">
                          <a:effectLst/>
                        </a:rPr>
                        <a:t>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Общий зачёт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математические шахматы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математическая абака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математическое домино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математические крестики-нолики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Диплом </a:t>
                      </a:r>
                      <a:r>
                        <a:rPr lang="en-US" sz="1800" dirty="0">
                          <a:effectLst/>
                        </a:rPr>
                        <a:t>II </a:t>
                      </a:r>
                      <a:r>
                        <a:rPr lang="ru-RU" sz="1800" dirty="0">
                          <a:effectLst/>
                        </a:rPr>
                        <a:t>степени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</a:t>
                      </a:r>
                      <a:r>
                        <a:rPr lang="en-US" sz="1800" dirty="0">
                          <a:effectLst/>
                        </a:rPr>
                        <a:t>I </a:t>
                      </a:r>
                      <a:r>
                        <a:rPr lang="ru-RU" sz="1800" dirty="0">
                          <a:effectLst/>
                        </a:rPr>
                        <a:t>степени   Диплом </a:t>
                      </a:r>
                      <a:r>
                        <a:rPr lang="en-US" sz="1800" dirty="0">
                          <a:effectLst/>
                        </a:rPr>
                        <a:t>III</a:t>
                      </a:r>
                      <a:r>
                        <a:rPr lang="ru-RU" sz="1800" dirty="0">
                          <a:effectLst/>
                        </a:rPr>
                        <a:t> степени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</a:t>
                      </a:r>
                      <a:r>
                        <a:rPr lang="en-US" sz="1800" dirty="0">
                          <a:effectLst/>
                        </a:rPr>
                        <a:t>III</a:t>
                      </a:r>
                      <a:r>
                        <a:rPr lang="ru-RU" sz="1800" dirty="0">
                          <a:effectLst/>
                        </a:rPr>
                        <a:t> степени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</a:t>
                      </a:r>
                      <a:r>
                        <a:rPr lang="en-US" sz="1800" dirty="0">
                          <a:effectLst/>
                        </a:rPr>
                        <a:t>III</a:t>
                      </a:r>
                      <a:r>
                        <a:rPr lang="ru-RU" sz="1800" dirty="0">
                          <a:effectLst/>
                        </a:rPr>
                        <a:t> степени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67" marR="650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02378" y="136480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Результаты участия в конкурсах технического творчества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268413"/>
          <a:ext cx="8605838" cy="4968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85"/>
                <a:gridCol w="2255169"/>
                <a:gridCol w="762474"/>
                <a:gridCol w="3301667"/>
                <a:gridCol w="1904843"/>
              </a:tblGrid>
              <a:tr h="434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Фамилия, имя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 олимпиады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357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Салихов </a:t>
                      </a:r>
                      <a:r>
                        <a:rPr lang="ru-RU" sz="1800" dirty="0" err="1" smtClean="0">
                          <a:effectLst/>
                        </a:rPr>
                        <a:t>Рауф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Ашрафзянов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Тимур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Сагитов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Гадель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Отборочная сессия Третьего Российского чемпионата «</a:t>
                      </a:r>
                      <a:r>
                        <a:rPr lang="en-US" sz="1800" dirty="0" err="1">
                          <a:effectLst/>
                        </a:rPr>
                        <a:t>CanSat</a:t>
                      </a:r>
                      <a:r>
                        <a:rPr lang="ru-RU" sz="1800" dirty="0">
                          <a:effectLst/>
                        </a:rPr>
                        <a:t> в России</a:t>
                      </a:r>
                      <a:r>
                        <a:rPr lang="ru-RU" sz="1800" dirty="0" smtClean="0">
                          <a:effectLst/>
                        </a:rPr>
                        <a:t>», г. Москва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 Лауреата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357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Салихов </a:t>
                      </a:r>
                      <a:r>
                        <a:rPr lang="ru-RU" sz="1800" dirty="0" err="1" smtClean="0">
                          <a:effectLst/>
                        </a:rPr>
                        <a:t>Рауф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Ашрафзянов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Тимур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Сагитов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Гадель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Зимняя космическая школа МГУ, г. Москва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Свидетельства участия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8191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Салихов </a:t>
                      </a:r>
                      <a:r>
                        <a:rPr lang="ru-RU" sz="1800" dirty="0" err="1" smtClean="0">
                          <a:effectLst/>
                        </a:rPr>
                        <a:t>Рауф</a:t>
                      </a: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Ашрафзянов</a:t>
                      </a:r>
                      <a:r>
                        <a:rPr lang="ru-RU" sz="1800" dirty="0" smtClean="0">
                          <a:effectLst/>
                        </a:rPr>
                        <a:t> Тимур</a:t>
                      </a:r>
                      <a:endParaRPr lang="ru-RU" sz="1800" dirty="0">
                        <a:effectLst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Региональная научная конференция-конкурс технического творчества «Интеллект-2014»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Диплом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71414"/>
            <a:ext cx="7429520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Центр управления полётами,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г. Королёв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7 апреля  2014 г.</a:t>
            </a:r>
          </a:p>
        </p:txBody>
      </p:sp>
      <p:pic>
        <p:nvPicPr>
          <p:cNvPr id="2" name="Picture 2" descr="G:\Документы\Мероприятия 2013-2014\Неделя космонавтики 7-12 апреля\Поездка в ЦУП 7 апр 2014\делегация Школы 35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79511" y="1262583"/>
            <a:ext cx="4440531" cy="2958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" name="Picture 3" descr="G:\Документы\Мероприятия 2013-2014\Неделя космонавтики 7-12 апреля\Поездка в ЦУП 7 апр 2014\Скворцов_Тюрин_Артемьев(держит салат)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716037" y="1262583"/>
            <a:ext cx="4213672" cy="2958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4932040" y="4221088"/>
            <a:ext cx="41898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39/40 экспедиция на МКС: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Александр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Сворцов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Михаил Тюрин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Олег Артемьев (держит салат)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20" y="4221088"/>
            <a:ext cx="443170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Делегация Школы № 35: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Шарафиева</a:t>
            </a: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 </a:t>
            </a:r>
            <a:r>
              <a:rPr lang="ru-RU" sz="2000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Камиля</a:t>
            </a: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, 8 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Волордина</a:t>
            </a: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 Анна, 8 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Кузьмина К.И., учитель биологии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Ашрафзянов</a:t>
            </a: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 Тимур, 6 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Григорьев И.П., педагог </a:t>
            </a:r>
            <a:r>
              <a:rPr lang="ru-RU" sz="2000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доп.образ</a:t>
            </a: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Глухарёва Е.В., директор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37" y="5733256"/>
            <a:ext cx="418988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Информация в СМИ: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Ролик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Роскосмос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Новости от 12.04.2014 (ТНВ)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1470" y="142852"/>
            <a:ext cx="735805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Встреча с Главой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Роскосмоса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О.Остапенко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и космонавтом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С.Крикалёвым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,  15 января 2014 г.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00108"/>
            <a:ext cx="4214842" cy="279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000108"/>
            <a:ext cx="4214842" cy="279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8572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Научно-исследовательская 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области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космоботаники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8099428" cy="509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920" name="TextBox 5"/>
          <p:cNvSpPr txBox="1">
            <a:spLocks noChangeArrowheads="1"/>
          </p:cNvSpPr>
          <p:nvPr/>
        </p:nvSpPr>
        <p:spPr bwMode="auto">
          <a:xfrm>
            <a:off x="857250" y="614362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2060"/>
                </a:solidFill>
              </a:rPr>
              <a:t>Автор проекта:   ученица 8 Б класса Шарафиева Камиля</a:t>
            </a:r>
          </a:p>
          <a:p>
            <a:r>
              <a:rPr lang="ru-RU" altLang="ru-RU" b="1">
                <a:solidFill>
                  <a:srgbClr val="002060"/>
                </a:solidFill>
              </a:rPr>
              <a:t>Учитель:   Кузьмина Ксения Игоревна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981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Встреча с космонавтом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Андреем Ивановичем Борисенко,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12 декабря 2014 года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16739" name="Picture 3" descr="C:\Arxiv\Документы\Мероприятия 2014-2015\Мероприятия\12.12.14 Приезд космонавта Борисенко\IMG_0363.JPG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5076056" y="3527635"/>
            <a:ext cx="3965472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6738" name="Picture 2" descr="C:\Arxiv\Документы\Мероприятия 2014-2015\Мероприятия\12.12.14 Приезд космонавта Борисенко\IMG_0358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2097" y="1196752"/>
            <a:ext cx="6176087" cy="4117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7338" y="549275"/>
            <a:ext cx="8569325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«Полеты в космос. История, люди, техника»,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8-10 октября 2014 г., Звёздный городок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929222" y="1772816"/>
            <a:ext cx="7315186" cy="486916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0" y="5707063"/>
            <a:ext cx="15986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Социальные партнёры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1993" name="Прямоугольник 7"/>
          <p:cNvSpPr>
            <a:spLocks noChangeArrowheads="1"/>
          </p:cNvSpPr>
          <p:nvPr/>
        </p:nvSpPr>
        <p:spPr bwMode="auto">
          <a:xfrm>
            <a:off x="285750" y="1196975"/>
            <a:ext cx="82899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ФГБОУ «Научно-исследовательский испытательный центр подготовки космонавтов имени Ю.А. Гагарина»;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ОАО «Объединённая авиастроительная корпорация»;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Казанский авиационный завод им. С.П.Горбунова–Филиал ОАО «Туполев»;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ЗАО «КАПО-Композит»;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ФГБОУ ВПО «Казанский национальный исследовательский технический университет им. А.Н. Туполева - КАИ»;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0" y="5707063"/>
            <a:ext cx="15986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Социальные партнёры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3017" name="Прямоугольник 5"/>
          <p:cNvSpPr>
            <a:spLocks noChangeArrowheads="1"/>
          </p:cNvSpPr>
          <p:nvPr/>
        </p:nvSpPr>
        <p:spPr bwMode="auto">
          <a:xfrm>
            <a:off x="285750" y="981075"/>
            <a:ext cx="838993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ФГАОУ ВПО «Казанский (Приволжский) Федеральный университет»;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ГАОУ ВПО К(П)ФУ, Химический институт им. А.М.Бутлерова;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Региональное Отделение Общероссийской Общественной Организации «Федерация любителей авиации Российской Федерации»;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Технопарк «</a:t>
            </a:r>
            <a:r>
              <a:rPr lang="en-US" sz="2600"/>
              <a:t>NavigatorCampus</a:t>
            </a:r>
            <a:r>
              <a:rPr lang="ru-RU" sz="2600"/>
              <a:t>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АНО Центральный аэроклуб РТ ДОСААФ;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ФБГОУ ВПО «Поволжская государственная академия физической культуры, спорта и туризма»;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/>
              <a:t>ОАО «Казанская ярмарка».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5388" y="115888"/>
            <a:ext cx="159861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13787" cy="114300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Экскурсия в ЗАО «КАПО-Композит», </a:t>
            </a:r>
            <a:br>
              <a:rPr lang="ru-RU" sz="3200" b="1" smtClean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10 А класс, 22 октября 2014 г.</a:t>
            </a:r>
          </a:p>
        </p:txBody>
      </p:sp>
      <p:sp>
        <p:nvSpPr>
          <p:cNvPr id="4403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 descr="1 ЭАК">
            <a:hlinkClick r:id="rId4"/>
          </p:cNvPr>
          <p:cNvPicPr/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076201" y="1916832"/>
            <a:ext cx="7272808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19351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G:\Фото школы\exterior_commercial_rendering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143000"/>
            <a:ext cx="87407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14313" y="214290"/>
            <a:ext cx="6191986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Проект Школы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0" y="5707063"/>
            <a:ext cx="15986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6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Мероприятия с заводами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84834" y="1442964"/>
            <a:ext cx="7407546" cy="4938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332656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Авиационный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квест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0" y="5707063"/>
            <a:ext cx="15986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2" descr="C:\Users\Admin\Desktop\ФОТО встречи\IMG_01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764704"/>
            <a:ext cx="8604448" cy="573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0" y="5707063"/>
            <a:ext cx="15986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307" y="316969"/>
            <a:ext cx="8318728" cy="9517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Школа № 35 – школа успеха!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7112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Picture 2" descr="E:\лагерь зима 2015\IMG_2781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185050" y="2384748"/>
            <a:ext cx="4859816" cy="3240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2" descr="C:\Users\PC1\Desktop\лагерь зима 2015\IMG_1842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79512" y="1412463"/>
            <a:ext cx="3888432" cy="2592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" name="Picture 2" descr="E:\лагерь зима 2015\IMG_2733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179512" y="4076760"/>
            <a:ext cx="3888432" cy="259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19351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369442"/>
            <a:ext cx="9572692" cy="19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" y="116632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charset="0"/>
              </a:rPr>
              <a:t>«Конструирование 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charset="0"/>
              </a:rPr>
              <a:t>глобально-ориентированной образовательной среды в условиях 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charset="0"/>
              </a:rPr>
              <a:t>аэрокосмического центра»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800" y="2852738"/>
            <a:ext cx="87884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Кузьмина </a:t>
            </a:r>
          </a:p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Ирина Анатольевна,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charset="0"/>
              </a:rPr>
              <a:t>заместитель директора по УР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8443913" y="5326063"/>
            <a:ext cx="360362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17475" y="71414"/>
            <a:ext cx="7240575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Спортивные сооружения школы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2013 г.</a:t>
            </a:r>
          </a:p>
        </p:txBody>
      </p:sp>
      <p:pic>
        <p:nvPicPr>
          <p:cNvPr id="9223" name="Picture 2" descr="G:\Фото школы\dsc02121-dsc02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" y="928688"/>
            <a:ext cx="43830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G:\Фото школы\dsc02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928688"/>
            <a:ext cx="4429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 descr="G:\Фото школы\dsc02101-dsc021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71875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Фойе школы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2013 г.</a:t>
            </a:r>
          </a:p>
        </p:txBody>
      </p:sp>
      <p:pic>
        <p:nvPicPr>
          <p:cNvPr id="10247" name="Picture 2" descr="G:\Фото школы\dsc0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71563"/>
            <a:ext cx="4357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G:\Фото школы\dsc020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9475" y="1071563"/>
            <a:ext cx="40973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G:\Фото школы\dsc019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714750"/>
            <a:ext cx="85725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0" y="5707063"/>
            <a:ext cx="15986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255588" y="1412875"/>
            <a:ext cx="871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Современный руководитель – это носитель организационных </a:t>
            </a:r>
            <a:r>
              <a:rPr lang="ru-RU" sz="3600" b="1"/>
              <a:t>перемен, </a:t>
            </a:r>
            <a:r>
              <a:rPr lang="ru-RU" sz="3600"/>
              <a:t>вырабатывающий </a:t>
            </a:r>
            <a:r>
              <a:rPr lang="ru-RU" sz="3600" b="1"/>
              <a:t>новые подходы</a:t>
            </a:r>
            <a:r>
              <a:rPr lang="ru-RU" sz="3600"/>
              <a:t> к решению проблем, пропагандирующий </a:t>
            </a:r>
            <a:r>
              <a:rPr lang="ru-RU" sz="3600" b="1"/>
              <a:t>новые ценности среди сотрудников, </a:t>
            </a:r>
            <a:r>
              <a:rPr lang="ru-RU" sz="3600"/>
              <a:t>одержимый </a:t>
            </a:r>
            <a:r>
              <a:rPr lang="ru-RU" sz="3600" b="1"/>
              <a:t>идеей, </a:t>
            </a:r>
            <a:r>
              <a:rPr lang="ru-RU" sz="3600"/>
              <a:t>готовый преодолевать ради ее воплощения в жизнь длительные </a:t>
            </a:r>
            <a:r>
              <a:rPr lang="ru-RU" sz="3600" b="1"/>
              <a:t>трудности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2012 год</a:t>
            </a: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98982" y="908720"/>
            <a:ext cx="8765506" cy="5843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975" y="0"/>
            <a:ext cx="16367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71414"/>
            <a:ext cx="707233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№ 35, 2012 год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50016" y="977250"/>
            <a:ext cx="8643968" cy="5764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2780</TotalTime>
  <Words>1053</Words>
  <Application>Microsoft Office PowerPoint</Application>
  <PresentationFormat>Экран (4:3)</PresentationFormat>
  <Paragraphs>260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Constantia</vt:lpstr>
      <vt:lpstr>Arial</vt:lpstr>
      <vt:lpstr>Calibri</vt:lpstr>
      <vt:lpstr>Wingdings 2</vt:lpstr>
      <vt:lpstr>Georgia</vt:lpstr>
      <vt:lpstr>Century</vt:lpstr>
      <vt:lpstr>Century Schoolbook</vt:lpstr>
      <vt:lpstr>Times New Roman</vt:lpstr>
      <vt:lpstr>Symbol</vt:lpstr>
      <vt:lpstr>+mj-lt</vt:lpstr>
      <vt:lpstr>Поток</vt:lpstr>
      <vt:lpstr>МБОУ  «Средняя общеобразовательная школа № 35 с углубленным изучением  отдельных предметов»  Приволжского района г. Казани -  Центр аэрокосмического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Сборный эвакуационный пункт, 2014 г.  1 место в городе  Казань</vt:lpstr>
      <vt:lpstr>Слайд 18</vt:lpstr>
      <vt:lpstr>Минеева Эльмира Алексеевна</vt:lpstr>
      <vt:lpstr>Гимадеев Ильфат Халялетдинович</vt:lpstr>
      <vt:lpstr>Кузьмина Ксения Игоревна</vt:lpstr>
      <vt:lpstr>Шигабуддинова Диляра Халимовна</vt:lpstr>
      <vt:lpstr>Слайд 23</vt:lpstr>
      <vt:lpstr>Слайд 24</vt:lpstr>
      <vt:lpstr>Слайд 25</vt:lpstr>
      <vt:lpstr>Слайд 26</vt:lpstr>
      <vt:lpstr>Слайд 27</vt:lpstr>
      <vt:lpstr>Предметные олимпиады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Научно-практическая конференция  «Полеты в космос. История, люди, техника»,  8-10 октября 2014 г., Звёздный городок</vt:lpstr>
      <vt:lpstr>Слайд 37</vt:lpstr>
      <vt:lpstr>Слайд 38</vt:lpstr>
      <vt:lpstr> Экскурсия в ЗАО «КАПО-Композит»,  10 А класс, 22 октября 2014 г.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«Средняя общеобразовательная школа № 35 с углубленным изучением  отдельных предметов»  Приволжского района РТ  Центр аэрокосмического образования</dc:title>
  <dc:creator>Admin</dc:creator>
  <cp:lastModifiedBy>pcvl</cp:lastModifiedBy>
  <cp:revision>288</cp:revision>
  <dcterms:created xsi:type="dcterms:W3CDTF">2013-12-19T05:50:06Z</dcterms:created>
  <dcterms:modified xsi:type="dcterms:W3CDTF">2015-01-26T14:16:15Z</dcterms:modified>
</cp:coreProperties>
</file>