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23"/>
  </p:notesMasterIdLst>
  <p:sldIdLst>
    <p:sldId id="374" r:id="rId2"/>
    <p:sldId id="508" r:id="rId3"/>
    <p:sldId id="509" r:id="rId4"/>
    <p:sldId id="510" r:id="rId5"/>
    <p:sldId id="493" r:id="rId6"/>
    <p:sldId id="499" r:id="rId7"/>
    <p:sldId id="498" r:id="rId8"/>
    <p:sldId id="511" r:id="rId9"/>
    <p:sldId id="512" r:id="rId10"/>
    <p:sldId id="514" r:id="rId11"/>
    <p:sldId id="496" r:id="rId12"/>
    <p:sldId id="491" r:id="rId13"/>
    <p:sldId id="497" r:id="rId14"/>
    <p:sldId id="447" r:id="rId15"/>
    <p:sldId id="448" r:id="rId16"/>
    <p:sldId id="500" r:id="rId17"/>
    <p:sldId id="501" r:id="rId18"/>
    <p:sldId id="502" r:id="rId19"/>
    <p:sldId id="503" r:id="rId20"/>
    <p:sldId id="515" r:id="rId21"/>
    <p:sldId id="485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00"/>
    <a:srgbClr val="B6F2B6"/>
    <a:srgbClr val="F2FA86"/>
    <a:srgbClr val="EE2D1E"/>
    <a:srgbClr val="CCFF99"/>
    <a:srgbClr val="14F83A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29" autoAdjust="0"/>
    <p:restoredTop sz="92945" autoAdjust="0"/>
  </p:normalViewPr>
  <p:slideViewPr>
    <p:cSldViewPr>
      <p:cViewPr varScale="1">
        <p:scale>
          <a:sx n="82" d="100"/>
          <a:sy n="82" d="100"/>
        </p:scale>
        <p:origin x="91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7614A16A-A4E9-4BFF-8356-34BA1923C236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fld id="{0F1D5210-AE9F-4059-8216-6F2F9475667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5143F7-8481-42DE-A83C-1A3181383D81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3962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39204E-1C23-4C2F-B53F-F6D5937935E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3962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FD9AC6-8DE9-426A-A78A-92BA9C0E8DE4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3CD7E-F377-4C1E-B942-76C5F0852C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642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3D0112-FC28-4DF9-96E9-8F87DEE3A2DF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86F07-098E-4A7A-BF5D-D98B6E79F7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556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32DD02-F2D2-4C03-8919-7180F8646E24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51AB1-66AB-4FD1-81CC-26EE053A25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768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48EBB9-B030-46F4-BBDD-20FE5B4887E9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0575E-60AA-4D20-ABD3-5ECE0A88A1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276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0ED6E4-1DD9-43B8-9AE9-B854C796F439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A2E80-D98A-444E-A1CF-C63D4AA97F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547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2C8801-B9C7-46CC-9B89-80C20817839D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1B316-47F3-40B2-8E3C-0299532F9E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050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50D262-6C04-4FEF-8994-1AEF44B21030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DCD9E-F02F-433A-AB83-2D99748CFB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513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6D919A-B543-4713-82B4-00F5B6D3E28E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7BFE7-A4AA-4AF4-AB0E-192863C96E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445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0F9F3D-D298-4FAA-9D4A-C16826865CA5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D68AE-C4D7-4AB8-BA20-133D15CCD6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762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6663F2-8A3D-4228-8FE7-9EEEA88C4963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F56B8-726A-477F-838B-F83F1965D0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987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3859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23859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859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531CB6B-313F-40E8-9F15-CC85A0213416}" type="datetimeFigureOut">
              <a:rPr lang="ru-RU" altLang="ru-RU"/>
              <a:pPr/>
              <a:t>08.10.2020</a:t>
            </a:fld>
            <a:endParaRPr lang="ru-RU" altLang="ru-RU"/>
          </a:p>
        </p:txBody>
      </p:sp>
      <p:sp>
        <p:nvSpPr>
          <p:cNvPr id="238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238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671186-679C-4EBE-90F2-D1F5479F65C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10588" cy="608013"/>
          </a:xfrm>
        </p:spPr>
        <p:txBody>
          <a:bodyPr/>
          <a:lstStyle/>
          <a:p>
            <a:pPr marL="762000" indent="-762000" algn="ctr"/>
            <a:r>
              <a:rPr lang="ru-RU" altLang="ru-RU" sz="3400" b="1" dirty="0">
                <a:latin typeface="Times New Roman" panose="02020603050405020304" pitchFamily="18" charset="0"/>
              </a:rPr>
              <a:t>«Казань-город здорового детства»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620838" y="836613"/>
            <a:ext cx="576263" cy="714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altLang="ru-RU" sz="800"/>
          </a:p>
        </p:txBody>
      </p:sp>
      <p:pic>
        <p:nvPicPr>
          <p:cNvPr id="80905" name="Picture 4" descr="0-WarRt-Gx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981075"/>
            <a:ext cx="8713787" cy="587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>
                <a:latin typeface="Times New Roman" panose="02020603050405020304" pitchFamily="18" charset="0"/>
              </a:rPr>
              <a:t>Регламент деятельности</a:t>
            </a:r>
            <a:br>
              <a:rPr lang="ru-RU" altLang="ru-RU" sz="3200" b="1">
                <a:latin typeface="Times New Roman" panose="02020603050405020304" pitchFamily="18" charset="0"/>
              </a:rPr>
            </a:br>
            <a:r>
              <a:rPr lang="ru-RU" altLang="ru-RU" sz="3200" b="1">
                <a:latin typeface="Times New Roman" panose="02020603050405020304" pitchFamily="18" charset="0"/>
              </a:rPr>
              <a:t> в муниципальном районе, образовательной организации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u="sng">
                <a:latin typeface="Times New Roman" panose="02020603050405020304" pitchFamily="18" charset="0"/>
              </a:rPr>
              <a:t>Структура работы;</a:t>
            </a:r>
            <a:endParaRPr lang="en-US" altLang="ru-RU" sz="2100" u="sng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u="sng">
                <a:latin typeface="Times New Roman" panose="02020603050405020304" pitchFamily="18" charset="0"/>
              </a:rPr>
              <a:t>Положение о методическом отделе с направлениями работы;</a:t>
            </a:r>
          </a:p>
          <a:p>
            <a:pPr>
              <a:lnSpc>
                <a:spcPct val="90000"/>
              </a:lnSpc>
            </a:pPr>
            <a:r>
              <a:rPr lang="ru-RU" altLang="ru-RU" sz="2100" u="sng">
                <a:latin typeface="Times New Roman" panose="02020603050405020304" pitchFamily="18" charset="0"/>
              </a:rPr>
              <a:t>План работы;</a:t>
            </a:r>
          </a:p>
          <a:p>
            <a:pPr>
              <a:lnSpc>
                <a:spcPct val="90000"/>
              </a:lnSpc>
            </a:pPr>
            <a:r>
              <a:rPr lang="ru-RU" altLang="ru-RU" sz="2100" u="sng">
                <a:latin typeface="Times New Roman" panose="02020603050405020304" pitchFamily="18" charset="0"/>
              </a:rPr>
              <a:t>Циклограмма работы;</a:t>
            </a:r>
          </a:p>
          <a:p>
            <a:pPr>
              <a:lnSpc>
                <a:spcPct val="90000"/>
              </a:lnSpc>
            </a:pPr>
            <a:r>
              <a:rPr lang="ru-RU" altLang="ru-RU" sz="2100" u="sng">
                <a:latin typeface="Times New Roman" panose="02020603050405020304" pitchFamily="18" charset="0"/>
              </a:rPr>
              <a:t>График работы;</a:t>
            </a:r>
          </a:p>
          <a:p>
            <a:pPr>
              <a:lnSpc>
                <a:spcPct val="90000"/>
              </a:lnSpc>
            </a:pPr>
            <a:r>
              <a:rPr lang="ru-RU" altLang="ru-RU" sz="2100" u="sng">
                <a:latin typeface="Times New Roman" panose="02020603050405020304" pitchFamily="18" charset="0"/>
              </a:rPr>
              <a:t>Ежемесячный план работы;</a:t>
            </a:r>
          </a:p>
          <a:p>
            <a:pPr>
              <a:lnSpc>
                <a:spcPct val="90000"/>
              </a:lnSpc>
            </a:pPr>
            <a:r>
              <a:rPr lang="ru-RU" altLang="ru-RU" sz="2100" u="sng">
                <a:latin typeface="Times New Roman" panose="02020603050405020304" pitchFamily="18" charset="0"/>
              </a:rPr>
              <a:t>Программа работы по направлениям;</a:t>
            </a:r>
          </a:p>
          <a:p>
            <a:pPr>
              <a:lnSpc>
                <a:spcPct val="90000"/>
              </a:lnSpc>
            </a:pPr>
            <a:r>
              <a:rPr lang="ru-RU" altLang="ru-RU" sz="2100" u="sng">
                <a:latin typeface="Times New Roman" panose="02020603050405020304" pitchFamily="18" charset="0"/>
              </a:rPr>
              <a:t>Педагогическая копилка (портфолио);</a:t>
            </a:r>
          </a:p>
          <a:p>
            <a:pPr>
              <a:lnSpc>
                <a:spcPct val="90000"/>
              </a:lnSpc>
            </a:pPr>
            <a:r>
              <a:rPr lang="ru-RU" altLang="ru-RU" sz="2100" u="sng">
                <a:latin typeface="Times New Roman" panose="02020603050405020304" pitchFamily="18" charset="0"/>
              </a:rPr>
              <a:t>Дидактический материал;</a:t>
            </a:r>
          </a:p>
          <a:p>
            <a:pPr>
              <a:lnSpc>
                <a:spcPct val="90000"/>
              </a:lnSpc>
            </a:pPr>
            <a:r>
              <a:rPr lang="ru-RU" altLang="ru-RU" sz="2100" u="sng">
                <a:latin typeface="Times New Roman" panose="02020603050405020304" pitchFamily="18" charset="0"/>
              </a:rPr>
              <a:t>Библиотека педагога.</a:t>
            </a:r>
          </a:p>
          <a:p>
            <a:pPr>
              <a:lnSpc>
                <a:spcPct val="90000"/>
              </a:lnSpc>
            </a:pPr>
            <a:endParaRPr lang="ru-RU" alt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5400">
                <a:latin typeface="Times New Roman" panose="02020603050405020304" pitchFamily="18" charset="0"/>
              </a:rPr>
              <a:t>3 вида профилактики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3200" b="1">
                <a:latin typeface="Times New Roman" panose="02020603050405020304" pitchFamily="18" charset="0"/>
              </a:rPr>
              <a:t>Первичная – </a:t>
            </a:r>
            <a:r>
              <a:rPr lang="ru-RU" altLang="ru-RU" sz="3200" b="1" i="1" u="sng">
                <a:latin typeface="Times New Roman" panose="02020603050405020304" pitchFamily="18" charset="0"/>
              </a:rPr>
              <a:t>основная  профилактическая работа:  </a:t>
            </a:r>
            <a:r>
              <a:rPr lang="ru-RU" altLang="ru-RU" sz="3200" i="1" u="sng">
                <a:latin typeface="Times New Roman" panose="02020603050405020304" pitchFamily="18" charset="0"/>
              </a:rPr>
              <a:t>направленная на воспитание – детей, педагогов и родителей;</a:t>
            </a:r>
            <a:endParaRPr lang="ru-RU" altLang="ru-RU" sz="3200" b="1" u="sng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altLang="ru-RU" sz="3200" b="1">
                <a:latin typeface="Times New Roman" panose="02020603050405020304" pitchFamily="18" charset="0"/>
              </a:rPr>
              <a:t>Вторичная – работа специалистов </a:t>
            </a:r>
            <a:r>
              <a:rPr lang="ru-RU" altLang="ru-RU" sz="3200" i="1" u="sng">
                <a:latin typeface="Times New Roman" panose="02020603050405020304" pitchFamily="18" charset="0"/>
              </a:rPr>
              <a:t>после первой пробы</a:t>
            </a:r>
            <a:r>
              <a:rPr lang="ru-RU" altLang="ru-RU" sz="3200" b="1">
                <a:latin typeface="Times New Roman" panose="02020603050405020304" pitchFamily="18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ru-RU" altLang="ru-RU" sz="3200" b="1">
                <a:latin typeface="Times New Roman" panose="02020603050405020304" pitchFamily="18" charset="0"/>
              </a:rPr>
              <a:t>Третичная – работа врачей наркологов психиатров и клинических психологов  </a:t>
            </a:r>
            <a:r>
              <a:rPr lang="ru-RU" altLang="ru-RU" sz="3200" i="1" u="sng">
                <a:latin typeface="Times New Roman" panose="02020603050405020304" pitchFamily="18" charset="0"/>
              </a:rPr>
              <a:t>длительное употребление.</a:t>
            </a:r>
          </a:p>
          <a:p>
            <a:pPr>
              <a:lnSpc>
                <a:spcPct val="90000"/>
              </a:lnSpc>
            </a:pPr>
            <a:endParaRPr lang="ru-RU" altLang="ru-RU" sz="2600" i="1" u="sn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6143625"/>
          </a:xfrm>
        </p:spPr>
        <p:txBody>
          <a:bodyPr anchor="ctr">
            <a:normAutofit/>
          </a:bodyPr>
          <a:lstStyle/>
          <a:p>
            <a:pPr algn="ctr"/>
            <a:r>
              <a:rPr lang="ru-RU" altLang="ru-RU" sz="3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Группу риска</a:t>
            </a:r>
            <a: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b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</a:br>
            <a: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</a:br>
            <a: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</a:br>
            <a: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мы выявляем с помощью специальных исследований, проводимых психологом, социальным работником и педагогом.</a:t>
            </a:r>
            <a:b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</a:br>
            <a:r>
              <a:rPr lang="ru-RU" altLang="ru-RU" sz="3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Мониторинг наркотической ситуации – </a:t>
            </a:r>
            <a: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это одно из основных направлений работы </a:t>
            </a:r>
            <a:b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</a:br>
            <a: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психолога, социального педагога</a:t>
            </a:r>
            <a:br>
              <a:rPr lang="ru-RU" altLang="ru-RU" sz="3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</a:br>
            <a:endParaRPr lang="ru-RU" altLang="ru-RU" sz="340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6000">
                <a:latin typeface="Times New Roman" panose="02020603050405020304" pitchFamily="18" charset="0"/>
              </a:rPr>
              <a:t>С чего начинаем?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>
                <a:latin typeface="Times New Roman" panose="02020603050405020304" pitchFamily="18" charset="0"/>
              </a:rPr>
              <a:t>Согласно п.2 решения Межведомственной комиссии Совета Безопасности Республики Татарстан по противодействию злоупотреблению наркотическими средствами и их незаконному обороту </a:t>
            </a:r>
            <a:br>
              <a:rPr lang="ru-RU" altLang="ru-RU" sz="2600">
                <a:latin typeface="Times New Roman" panose="02020603050405020304" pitchFamily="18" charset="0"/>
              </a:rPr>
            </a:br>
            <a:r>
              <a:rPr lang="ru-RU" altLang="ru-RU" sz="2600">
                <a:latin typeface="Times New Roman" panose="02020603050405020304" pitchFamily="18" charset="0"/>
              </a:rPr>
              <a:t>№3 для антинаркотической	  профилактической деятельности </a:t>
            </a:r>
            <a:r>
              <a:rPr lang="ru-RU" altLang="ru-RU" sz="2600" b="1" u="sng">
                <a:latin typeface="Times New Roman" panose="02020603050405020304" pitchFamily="18" charset="0"/>
              </a:rPr>
              <a:t>используются ТОЛЬКО программы, прошедшие  соответствующую процедуру экспертизы в экспертно – консультативном совете Межведомственной комиссии Совета Безопасности РТ.</a:t>
            </a:r>
            <a:br>
              <a:rPr lang="ru-RU" altLang="ru-RU" sz="2600" b="1" u="sng">
                <a:latin typeface="Times New Roman" panose="02020603050405020304" pitchFamily="18" charset="0"/>
              </a:rPr>
            </a:br>
            <a:endParaRPr lang="ru-RU" altLang="ru-RU" sz="2600" b="1" u="sng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4427538" y="476250"/>
            <a:ext cx="4543425" cy="518477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 b="1">
                <a:solidFill>
                  <a:srgbClr val="EE2D1E"/>
                </a:solidFill>
                <a:cs typeface="Tahoma" panose="020B0604030504040204" pitchFamily="34" charset="0"/>
              </a:rPr>
              <a:t>Цель проекта 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 b="1">
                <a:cs typeface="Arial" panose="020B0604020202020204" pitchFamily="34" charset="0"/>
              </a:rPr>
              <a:t>предупреждение или задержание возраста первой пробы табака, алкоголя и психоактивных веществ детьми школьного возраста</a:t>
            </a:r>
            <a:r>
              <a:rPr lang="ru-RU" altLang="ru-RU" sz="2300" b="1">
                <a:cs typeface="Arial" panose="020B0604020202020204" pitchFamily="34" charset="0"/>
              </a:rPr>
              <a:t>. </a:t>
            </a:r>
            <a:endParaRPr lang="en-US" altLang="ru-RU" sz="2300" b="1"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300" b="1">
                <a:solidFill>
                  <a:srgbClr val="EE2D1E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Задача проекта- 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200" b="1">
                <a:latin typeface="Times New Roman" panose="02020603050405020304" pitchFamily="18" charset="0"/>
              </a:rPr>
              <a:t>сделать интересной и насыщенной жизнь детей и подростков, чтобы в ней не осталось места табаку, алкоголю и другим психоактивным веществам».</a:t>
            </a:r>
            <a:endParaRPr lang="ru-RU" altLang="ru-RU" sz="2200" b="1">
              <a:solidFill>
                <a:srgbClr val="EE2D1E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ru-RU" altLang="ru-RU" sz="2200" b="1">
              <a:latin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FontTx/>
              <a:buChar char="-"/>
            </a:pPr>
            <a:endParaRPr lang="ru-RU" altLang="ru-RU" sz="180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1800"/>
          </a:p>
        </p:txBody>
      </p:sp>
      <p:sp>
        <p:nvSpPr>
          <p:cNvPr id="2" name="Номер слайда 1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461F614-77F7-4AA1-9F2A-885BC5AFFBED}" type="slidenum">
              <a:rPr lang="en-US" altLang="ru-RU" sz="1200">
                <a:solidFill>
                  <a:srgbClr val="898989"/>
                </a:solidFill>
                <a:latin typeface="Calibri" panose="020F0502020204030204" pitchFamily="34" charset="0"/>
              </a:rPr>
              <a:pPr algn="r" eaLnBrk="1" hangingPunct="1"/>
              <a:t>14</a:t>
            </a:fld>
            <a:endParaRPr lang="en-US" altLang="ru-RU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71012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1341438"/>
            <a:ext cx="3841750" cy="3527425"/>
          </a:xfrm>
        </p:spPr>
      </p:pic>
      <p:pic>
        <p:nvPicPr>
          <p:cNvPr id="171013" name="Picture 13"/>
          <p:cNvPicPr>
            <a:picLocks noChangeAspect="1" noChangeArrowheads="1"/>
          </p:cNvPicPr>
          <p:nvPr/>
        </p:nvPicPr>
        <p:blipFill>
          <a:blip r:embed="rId3" cstate="email">
            <a:lum bright="40000" contrast="-6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763" y="6067425"/>
            <a:ext cx="9144001" cy="754063"/>
          </a:xfrm>
          <a:prstGeom prst="rect">
            <a:avLst/>
          </a:prstGeom>
          <a:noFill/>
          <a:ln w="9525">
            <a:solidFill>
              <a:srgbClr val="002D6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60350"/>
            <a:ext cx="8362950" cy="5865813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Font typeface="Wingdings" panose="05000000000000000000" pitchFamily="2" charset="2"/>
              <a:buNone/>
            </a:pPr>
            <a:endParaRPr lang="ru-RU" altLang="ru-RU" sz="2800" b="1">
              <a:latin typeface="Times New Roman" panose="02020603050405020304" pitchFamily="18" charset="0"/>
              <a:cs typeface="Tahoma" panose="020B0604030504040204" pitchFamily="34" charset="0"/>
            </a:endParaRPr>
          </a:p>
          <a:p>
            <a:pPr marL="0" indent="0"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800" b="1">
                <a:latin typeface="Times New Roman" panose="02020603050405020304" pitchFamily="18" charset="0"/>
                <a:cs typeface="Tahoma" panose="020B0604030504040204" pitchFamily="34" charset="0"/>
              </a:rPr>
              <a:t>В проекте «СМС-дети» только,</a:t>
            </a:r>
          </a:p>
          <a:p>
            <a:pPr marL="0" indent="0"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800" b="1">
                <a:latin typeface="Times New Roman" panose="02020603050405020304" pitchFamily="18" charset="0"/>
                <a:cs typeface="Tahoma" panose="020B0604030504040204" pitchFamily="34" charset="0"/>
              </a:rPr>
              <a:t> дети заключившие </a:t>
            </a:r>
          </a:p>
          <a:p>
            <a:pPr marL="0" indent="0"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800" b="1">
                <a:latin typeface="Times New Roman" panose="02020603050405020304" pitchFamily="18" charset="0"/>
                <a:cs typeface="Tahoma" panose="020B0604030504040204" pitchFamily="34" charset="0"/>
              </a:rPr>
              <a:t>Индивидуальный контракт!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ru-RU" altLang="ru-RU" sz="3100"/>
          </a:p>
        </p:txBody>
      </p:sp>
      <p:pic>
        <p:nvPicPr>
          <p:cNvPr id="172035" name="Picture 13"/>
          <p:cNvPicPr>
            <a:picLocks noChangeAspect="1" noChangeArrowheads="1"/>
          </p:cNvPicPr>
          <p:nvPr/>
        </p:nvPicPr>
        <p:blipFill>
          <a:blip r:embed="rId2" cstate="email">
            <a:lum bright="40000" contrast="-6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763" y="6103938"/>
            <a:ext cx="9144001" cy="754062"/>
          </a:xfrm>
          <a:prstGeom prst="rect">
            <a:avLst/>
          </a:prstGeom>
          <a:noFill/>
          <a:ln w="9525">
            <a:solidFill>
              <a:srgbClr val="002D6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036" name="Picture 13"/>
          <p:cNvPicPr>
            <a:picLocks noChangeAspect="1" noChangeArrowheads="1"/>
          </p:cNvPicPr>
          <p:nvPr/>
        </p:nvPicPr>
        <p:blipFill>
          <a:blip r:embed="rId2" cstate="email">
            <a:lum bright="40000" contrast="-6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858000"/>
            <a:ext cx="9144000" cy="754063"/>
          </a:xfrm>
          <a:prstGeom prst="rect">
            <a:avLst/>
          </a:prstGeom>
          <a:noFill/>
          <a:ln w="9525">
            <a:solidFill>
              <a:srgbClr val="002D6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038" name="Picture 6" descr="image-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713" y="2133600"/>
            <a:ext cx="5795962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747713"/>
          </a:xfrm>
        </p:spPr>
        <p:txBody>
          <a:bodyPr/>
          <a:lstStyle/>
          <a:p>
            <a:pPr algn="ctr"/>
            <a:r>
              <a:rPr lang="ru-RU" altLang="ru-RU" b="1">
                <a:latin typeface="Times New Roman" panose="02020603050405020304" pitchFamily="18" charset="0"/>
              </a:rPr>
              <a:t>Что делать? Как работать?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196975"/>
            <a:ext cx="8001000" cy="4822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 b="1" u="sng">
                <a:latin typeface="Times New Roman" panose="02020603050405020304" pitchFamily="18" charset="0"/>
              </a:rPr>
              <a:t>Задачи-ориентиры </a:t>
            </a:r>
            <a:endParaRPr lang="ru-RU" altLang="ru-RU" sz="26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6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100">
                <a:latin typeface="Times New Roman" panose="02020603050405020304" pitchFamily="18" charset="0"/>
              </a:rPr>
              <a:t>При разработке содержания и структуры работы первичной профилактики пагубных пристрастий для детей и подростков в учреждениях необходимо опираться на следующие:</a:t>
            </a:r>
          </a:p>
          <a:p>
            <a:pPr lvl="3">
              <a:lnSpc>
                <a:spcPct val="80000"/>
              </a:lnSpc>
            </a:pPr>
            <a:r>
              <a:rPr lang="ru-RU" altLang="ru-RU">
                <a:latin typeface="Times New Roman" panose="02020603050405020304" pitchFamily="18" charset="0"/>
              </a:rPr>
              <a:t>Программа антинаркотического воспитания должна быть ориентирована на формирование ценностных ориентаций на ЗОЖ у детей и подростков;</a:t>
            </a:r>
          </a:p>
          <a:p>
            <a:pPr lvl="3">
              <a:lnSpc>
                <a:spcPct val="80000"/>
              </a:lnSpc>
            </a:pPr>
            <a:r>
              <a:rPr lang="ru-RU" altLang="ru-RU">
                <a:latin typeface="Times New Roman" panose="02020603050405020304" pitchFamily="18" charset="0"/>
              </a:rPr>
              <a:t>Содержание работы не должно изолированно фиксироваться на проблеме наркомании, пагубные пристрастия рассматриваются как один из факторов нездорового образа жизни;</a:t>
            </a:r>
          </a:p>
          <a:p>
            <a:pPr lvl="3">
              <a:lnSpc>
                <a:spcPct val="80000"/>
              </a:lnSpc>
            </a:pPr>
            <a:r>
              <a:rPr lang="ru-RU" altLang="ru-RU">
                <a:latin typeface="Times New Roman" panose="02020603050405020304" pitchFamily="18" charset="0"/>
              </a:rPr>
              <a:t>В ходе реализации программ, проектов, Акций необходимо концентрировать внимание детей и подростков не на негативных последствиях употребления психоактивных веществ, а на реальные преимущества здорового образа жизни.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 u="sng">
                <a:latin typeface="Times New Roman" panose="02020603050405020304" pitchFamily="18" charset="0"/>
              </a:rPr>
              <a:t>В сфере дополнительного образования детей и досуговой деятельности можно выделить следующие направления профилактики пагубных пристрастий:</a:t>
            </a:r>
            <a:r>
              <a:rPr lang="ru-RU" altLang="ru-RU" sz="2400" i="1">
                <a:latin typeface="Times New Roman" panose="02020603050405020304" pitchFamily="18" charset="0"/>
              </a:rPr>
              <a:t/>
            </a:r>
            <a:br>
              <a:rPr lang="ru-RU" altLang="ru-RU" sz="2400" i="1">
                <a:latin typeface="Times New Roman" panose="02020603050405020304" pitchFamily="18" charset="0"/>
              </a:rPr>
            </a:br>
            <a:endParaRPr lang="ru-RU" altLang="ru-RU" sz="2400" i="1">
              <a:latin typeface="Times New Roman" panose="02020603050405020304" pitchFamily="18" charset="0"/>
            </a:endParaRP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i="1">
                <a:latin typeface="Times New Roman" panose="02020603050405020304" pitchFamily="18" charset="0"/>
              </a:rPr>
              <a:t>1. Профилактика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  <a:r>
              <a:rPr lang="ru-RU" altLang="ru-RU" i="1">
                <a:latin typeface="Times New Roman" panose="02020603050405020304" pitchFamily="18" charset="0"/>
              </a:rPr>
              <a:t>как процесс формирования  ресурсов личности и среды, а также эффективного личностно-средового воздействия</a:t>
            </a:r>
            <a:r>
              <a:rPr lang="ru-RU" altLang="ru-RU">
                <a:latin typeface="Times New Roman" panose="02020603050405020304" pitchFamily="18" charset="0"/>
              </a:rPr>
              <a:t>; </a:t>
            </a:r>
          </a:p>
          <a:p>
            <a:r>
              <a:rPr lang="ru-RU" altLang="ru-RU">
                <a:latin typeface="Times New Roman" panose="02020603050405020304" pitchFamily="18" charset="0"/>
              </a:rPr>
              <a:t>2. </a:t>
            </a:r>
            <a:r>
              <a:rPr lang="ru-RU" altLang="ru-RU" i="1">
                <a:latin typeface="Times New Roman" panose="02020603050405020304" pitchFamily="18" charset="0"/>
              </a:rPr>
              <a:t>Профилактика в программах альтернативной активности</a:t>
            </a:r>
            <a:r>
              <a:rPr lang="ru-RU" altLang="ru-RU">
                <a:latin typeface="Times New Roman" panose="02020603050405020304" pitchFamily="18" charset="0"/>
              </a:rPr>
              <a:t>;</a:t>
            </a:r>
          </a:p>
          <a:p>
            <a:r>
              <a:rPr lang="ru-RU" altLang="ru-RU">
                <a:latin typeface="Times New Roman" panose="02020603050405020304" pitchFamily="18" charset="0"/>
              </a:rPr>
              <a:t>3. </a:t>
            </a:r>
            <a:r>
              <a:rPr lang="ru-RU" altLang="ru-RU" i="1">
                <a:latin typeface="Times New Roman" panose="02020603050405020304" pitchFamily="18" charset="0"/>
              </a:rPr>
              <a:t>Профилактика – работа в группе.</a:t>
            </a:r>
            <a:r>
              <a:rPr lang="ru-RU" altLang="ru-RU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03250"/>
          </a:xfrm>
        </p:spPr>
        <p:txBody>
          <a:bodyPr/>
          <a:lstStyle/>
          <a:p>
            <a:pPr algn="ctr"/>
            <a:r>
              <a:rPr lang="ru-RU" altLang="ru-RU" sz="3600">
                <a:latin typeface="Times New Roman" panose="02020603050405020304" pitchFamily="18" charset="0"/>
              </a:rPr>
              <a:t>МЕТОДЫ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73238"/>
            <a:ext cx="8001000" cy="42465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>
                <a:latin typeface="Times New Roman" panose="02020603050405020304" pitchFamily="18" charset="0"/>
              </a:rPr>
              <a:t>При выборе методов антинаркотического воспитания отдаём предпочтение интерактивным методам, позволяющим осваивать содержание программ в процессе активного творческого взаимодействия с преподавателем и друг с другом (</a:t>
            </a:r>
            <a:r>
              <a:rPr lang="ru-RU" altLang="ru-RU" sz="2100" i="1">
                <a:latin typeface="Times New Roman" panose="02020603050405020304" pitchFamily="18" charset="0"/>
              </a:rPr>
              <a:t>Приветствуются: общение за чашкой чая педагога и ребёнка, присутствие родителей во время занятий, клубная работа педагога, личные беседы,</a:t>
            </a:r>
            <a:r>
              <a:rPr lang="ru-RU" altLang="ru-RU" sz="2100">
                <a:latin typeface="Times New Roman" panose="02020603050405020304" pitchFamily="18" charset="0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ru-RU" altLang="ru-RU" sz="2100">
                <a:latin typeface="Times New Roman" panose="02020603050405020304" pitchFamily="18" charset="0"/>
              </a:rPr>
              <a:t>Вся Работа должна быть направлена на снижение факторов риска наркотизации за счет формирования системы антинаркотических установок у детей и подростков (Умение сказать, НЕТ!»;</a:t>
            </a:r>
          </a:p>
          <a:p>
            <a:pPr>
              <a:lnSpc>
                <a:spcPct val="80000"/>
              </a:lnSpc>
            </a:pPr>
            <a:r>
              <a:rPr lang="ru-RU" altLang="ru-RU" sz="2100">
                <a:latin typeface="Times New Roman" panose="02020603050405020304" pitchFamily="18" charset="0"/>
              </a:rPr>
              <a:t>Содержание программ разрабатывается только  с учетом возрастных особенностей участников  (учитывается </a:t>
            </a:r>
            <a:r>
              <a:rPr lang="ru-RU" altLang="ru-RU" sz="2100" i="1">
                <a:latin typeface="Times New Roman" panose="02020603050405020304" pitchFamily="18" charset="0"/>
              </a:rPr>
              <a:t>социальный паспорт ребёнка)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400" b="1" u="sng"/>
              <a:t>Задачи – для планирования работы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2687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>
                <a:latin typeface="Times New Roman" panose="02020603050405020304" pitchFamily="18" charset="0"/>
              </a:rPr>
              <a:t>Создавать условия для развития новых форм работы, методов и деятельности детских коллективов и объединений в учреждениях образования по формированию здорового образа жизни детей и подростков;</a:t>
            </a:r>
          </a:p>
          <a:p>
            <a:pPr>
              <a:lnSpc>
                <a:spcPct val="80000"/>
              </a:lnSpc>
            </a:pPr>
            <a:r>
              <a:rPr lang="ru-RU" altLang="ru-RU" sz="1900">
                <a:latin typeface="Times New Roman" panose="02020603050405020304" pitchFamily="18" charset="0"/>
              </a:rPr>
              <a:t>Содействовать раскрытию творческого и интеллектуального потенциала, через занятия, тренинги, проекты и акции;</a:t>
            </a:r>
          </a:p>
          <a:p>
            <a:pPr>
              <a:lnSpc>
                <a:spcPct val="80000"/>
              </a:lnSpc>
            </a:pPr>
            <a:r>
              <a:rPr lang="ru-RU" altLang="ru-RU" sz="1900">
                <a:latin typeface="Times New Roman" panose="02020603050405020304" pitchFamily="18" charset="0"/>
              </a:rPr>
              <a:t>Формировать потребность у детей и подростков в полезном и интересном проведении досуга;</a:t>
            </a:r>
          </a:p>
          <a:p>
            <a:pPr>
              <a:lnSpc>
                <a:spcPct val="80000"/>
              </a:lnSpc>
            </a:pPr>
            <a:r>
              <a:rPr lang="ru-RU" altLang="ru-RU" sz="1900">
                <a:latin typeface="Times New Roman" panose="02020603050405020304" pitchFamily="18" charset="0"/>
              </a:rPr>
              <a:t>Формировать и накапливать у старшеклассников коллективный опыт, направленный на определение позитивных жизненных приоритетов;</a:t>
            </a:r>
          </a:p>
          <a:p>
            <a:pPr>
              <a:lnSpc>
                <a:spcPct val="80000"/>
              </a:lnSpc>
            </a:pPr>
            <a:r>
              <a:rPr lang="ru-RU" altLang="ru-RU" sz="1900">
                <a:latin typeface="Times New Roman" panose="02020603050405020304" pitchFamily="18" charset="0"/>
              </a:rPr>
              <a:t>Использовать актуальные и перспективные методики в практике работы педагогов образовательных организаций, в т.ч.учреждений дополнительного образования по данному направлению.</a:t>
            </a:r>
          </a:p>
          <a:p>
            <a:pPr>
              <a:lnSpc>
                <a:spcPct val="80000"/>
              </a:lnSpc>
            </a:pPr>
            <a:r>
              <a:rPr lang="ru-RU" altLang="ru-RU" sz="1900">
                <a:latin typeface="Times New Roman" panose="02020603050405020304" pitchFamily="18" charset="0"/>
              </a:rPr>
              <a:t>формировать моду на здоровый образ жизни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400" b="1">
                <a:latin typeface="Times New Roman" panose="02020603050405020304" pitchFamily="18" charset="0"/>
              </a:rPr>
              <a:t>Модель организации профилактической работы в детской и молодёжной среде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ru-RU"/>
              <a:t> </a:t>
            </a:r>
            <a:r>
              <a:rPr lang="ru-RU" altLang="ru-RU">
                <a:latin typeface="Times New Roman" panose="02020603050405020304" pitchFamily="18" charset="0"/>
              </a:rPr>
              <a:t>строиться </a:t>
            </a:r>
            <a:r>
              <a:rPr lang="ru-RU" altLang="ru-RU" b="1" u="sng">
                <a:latin typeface="Times New Roman" panose="02020603050405020304" pitchFamily="18" charset="0"/>
              </a:rPr>
              <a:t>на основе обучения детей  социально-педагогической направленности,</a:t>
            </a:r>
            <a:r>
              <a:rPr lang="ru-RU" altLang="ru-RU" u="sng">
                <a:latin typeface="Times New Roman" panose="02020603050405020304" pitchFamily="18" charset="0"/>
              </a:rPr>
              <a:t> </a:t>
            </a:r>
            <a:endParaRPr lang="en-US" altLang="ru-RU" u="sng">
              <a:latin typeface="Times New Roman" panose="02020603050405020304" pitchFamily="18" charset="0"/>
            </a:endParaRPr>
          </a:p>
          <a:p>
            <a:pPr algn="ctr"/>
            <a:r>
              <a:rPr lang="ru-RU" altLang="ru-RU" u="sng">
                <a:latin typeface="Times New Roman" panose="02020603050405020304" pitchFamily="18" charset="0"/>
              </a:rPr>
              <a:t>через заключения контракта ребёнком, родителем, педагогом в антинаркотическом проекте или вступление в детскую организацию.</a:t>
            </a:r>
          </a:p>
          <a:p>
            <a:pPr algn="ctr"/>
            <a:r>
              <a:rPr lang="ru-RU" altLang="ru-RU" u="sng">
                <a:latin typeface="Times New Roman" panose="02020603050405020304" pitchFamily="18" charset="0"/>
              </a:rPr>
              <a:t> Воспитание и работа над характером.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036638"/>
          </a:xfrm>
        </p:spPr>
        <p:txBody>
          <a:bodyPr/>
          <a:lstStyle/>
          <a:p>
            <a:pPr algn="ctr"/>
            <a:r>
              <a:rPr lang="ru-RU" altLang="ru-RU" sz="2800" b="1">
                <a:latin typeface="Times New Roman" panose="02020603050405020304" pitchFamily="18" charset="0"/>
              </a:rPr>
              <a:t>Куда обращаться</a:t>
            </a:r>
            <a:endParaRPr lang="ru-RU" altLang="ru-RU" sz="2800">
              <a:latin typeface="Times New Roman" panose="02020603050405020304" pitchFamily="18" charset="0"/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>
                <a:latin typeface="Times New Roman" panose="02020603050405020304" pitchFamily="18" charset="0"/>
              </a:rPr>
              <a:t>Кабинет антинаркотического воспитания МБУ ДО «ГДДТ им. А. Алиша», кабинет №38  (2 этаж) Наталья Александровна Софьина - координатор организации методического сопровождения и проведения городских мероприятий по профилактике асоциальных явлений и пропаганде здорового образа жизни;</a:t>
            </a:r>
            <a:endParaRPr lang="en-US" altLang="ru-RU" sz="26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>
                <a:latin typeface="Times New Roman" panose="02020603050405020304" pitchFamily="18" charset="0"/>
              </a:rPr>
              <a:t>заведующая методическим кабинетом первичной профилактики ПАВ среди детей и подростков г.Казани, методист МБУ ДО «ГДДТ им. А. Алиша».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-531813"/>
            <a:ext cx="4573588" cy="288925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692150"/>
            <a:ext cx="8001000" cy="5327650"/>
          </a:xfrm>
        </p:spPr>
        <p:txBody>
          <a:bodyPr/>
          <a:lstStyle/>
          <a:p>
            <a:pPr algn="ctr"/>
            <a:endParaRPr lang="ru-RU" altLang="ru-RU" b="1">
              <a:latin typeface="Times New Roman" panose="02020603050405020304" pitchFamily="18" charset="0"/>
            </a:endParaRPr>
          </a:p>
          <a:p>
            <a:pPr algn="ctr"/>
            <a:endParaRPr lang="ru-RU" altLang="ru-RU" b="1">
              <a:latin typeface="Times New Roman" panose="02020603050405020304" pitchFamily="18" charset="0"/>
            </a:endParaRPr>
          </a:p>
          <a:p>
            <a:pPr algn="ctr"/>
            <a:endParaRPr lang="ru-RU" altLang="ru-RU" b="1">
              <a:latin typeface="Times New Roman" panose="02020603050405020304" pitchFamily="18" charset="0"/>
            </a:endParaRPr>
          </a:p>
          <a:p>
            <a:pPr algn="ctr"/>
            <a:endParaRPr lang="ru-RU" altLang="ru-RU" sz="3600" b="1">
              <a:latin typeface="Times New Roman" panose="02020603050405020304" pitchFamily="18" charset="0"/>
            </a:endParaRPr>
          </a:p>
        </p:txBody>
      </p:sp>
      <p:pic>
        <p:nvPicPr>
          <p:cNvPr id="251908" name="Picture 4" descr="лейла Ринатовна pC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0" y="549275"/>
            <a:ext cx="7885113" cy="630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910" name="Text Box 6"/>
          <p:cNvSpPr txBox="1">
            <a:spLocks noChangeArrowheads="1"/>
          </p:cNvSpPr>
          <p:nvPr/>
        </p:nvSpPr>
        <p:spPr bwMode="auto">
          <a:xfrm>
            <a:off x="2967038" y="1500188"/>
            <a:ext cx="354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/>
          </a:p>
        </p:txBody>
      </p:sp>
      <p:sp>
        <p:nvSpPr>
          <p:cNvPr id="251911" name="Text Box 7"/>
          <p:cNvSpPr txBox="1">
            <a:spLocks noChangeArrowheads="1"/>
          </p:cNvSpPr>
          <p:nvPr/>
        </p:nvSpPr>
        <p:spPr bwMode="auto">
          <a:xfrm>
            <a:off x="2051050" y="549275"/>
            <a:ext cx="5545138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latin typeface="Times New Roman" panose="02020603050405020304" pitchFamily="18" charset="0"/>
              </a:rPr>
              <a:t>СПАСИБО ЗА ВНИМАНИЕ</a:t>
            </a:r>
          </a:p>
          <a:p>
            <a:pPr algn="ctr"/>
            <a:r>
              <a:rPr lang="ru-RU" altLang="ru-RU" sz="3200" b="1">
                <a:latin typeface="Times New Roman" panose="02020603050405020304" pitchFamily="18" charset="0"/>
              </a:rPr>
              <a:t>УСПЕХА В РАБОТЕ!</a:t>
            </a:r>
          </a:p>
          <a:p>
            <a:pPr algn="ctr"/>
            <a:r>
              <a:rPr lang="ru-RU" altLang="ru-RU" sz="3200" b="1" u="sng">
                <a:latin typeface="Times New Roman" panose="02020603050405020304" pitchFamily="18" charset="0"/>
              </a:rPr>
              <a:t>АПЛОДИСМЕНТЫ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400">
                <a:latin typeface="Times New Roman" panose="02020603050405020304" pitchFamily="18" charset="0"/>
              </a:rPr>
              <a:t>Работаем по образовательной программе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2600">
                <a:latin typeface="Times New Roman" panose="02020603050405020304" pitchFamily="18" charset="0"/>
              </a:rPr>
              <a:t>каждый из участников воспитательного процесса:</a:t>
            </a:r>
          </a:p>
          <a:p>
            <a:pPr algn="ctr"/>
            <a:r>
              <a:rPr lang="ru-RU" altLang="ru-RU" sz="2600">
                <a:latin typeface="Times New Roman" panose="02020603050405020304" pitchFamily="18" charset="0"/>
              </a:rPr>
              <a:t>заместитель директора</a:t>
            </a:r>
          </a:p>
          <a:p>
            <a:pPr algn="ctr"/>
            <a:r>
              <a:rPr lang="ru-RU" altLang="ru-RU" sz="2600">
                <a:latin typeface="Times New Roman" panose="02020603050405020304" pitchFamily="18" charset="0"/>
              </a:rPr>
              <a:t>педагог-организатор </a:t>
            </a:r>
          </a:p>
          <a:p>
            <a:pPr algn="ctr"/>
            <a:r>
              <a:rPr lang="ru-RU" altLang="ru-RU" sz="2600">
                <a:latin typeface="Times New Roman" panose="02020603050405020304" pitchFamily="18" charset="0"/>
              </a:rPr>
              <a:t>классный руководитель </a:t>
            </a:r>
          </a:p>
          <a:p>
            <a:pPr algn="ctr"/>
            <a:r>
              <a:rPr lang="ru-RU" altLang="ru-RU" sz="2600">
                <a:latin typeface="Times New Roman" panose="02020603050405020304" pitchFamily="18" charset="0"/>
              </a:rPr>
              <a:t>руководитель объединения </a:t>
            </a:r>
            <a:r>
              <a:rPr lang="ru-RU" altLang="ru-RU" sz="2400" i="1">
                <a:latin typeface="Times New Roman" panose="02020603050405020304" pitchFamily="18" charset="0"/>
              </a:rPr>
              <a:t>антинаркотического проекта «СМС-дети»</a:t>
            </a:r>
            <a:r>
              <a:rPr lang="ru-RU" altLang="ru-RU" sz="2600">
                <a:latin typeface="Times New Roman" panose="02020603050405020304" pitchFamily="18" charset="0"/>
              </a:rPr>
              <a:t> </a:t>
            </a:r>
          </a:p>
          <a:p>
            <a:pPr algn="ctr"/>
            <a:r>
              <a:rPr lang="ru-RU" altLang="ru-RU" sz="2600">
                <a:latin typeface="Times New Roman" panose="02020603050405020304" pitchFamily="18" charset="0"/>
              </a:rPr>
              <a:t>Педагог дополнительного образования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2000" b="1">
                <a:latin typeface="Times New Roman" panose="02020603050405020304" pitchFamily="18" charset="0"/>
              </a:rPr>
              <a:t>Должен строить свою работу только по образовательной программе. </a:t>
            </a:r>
            <a:br>
              <a:rPr lang="ru-RU" altLang="ru-RU" sz="2000" b="1">
                <a:latin typeface="Times New Roman" panose="02020603050405020304" pitchFamily="18" charset="0"/>
              </a:rPr>
            </a:br>
            <a:endParaRPr lang="ru-RU" altLang="ru-RU" sz="20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>
                <a:latin typeface="Times New Roman" panose="02020603050405020304" pitchFamily="18" charset="0"/>
              </a:rPr>
              <a:t>Вся профилактическая работа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ru-RU" altLang="ru-RU">
              <a:latin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>
              <a:latin typeface="Times New Roman" panose="02020603050405020304" pitchFamily="18" charset="0"/>
            </a:endParaRPr>
          </a:p>
          <a:p>
            <a:pPr algn="ctr"/>
            <a:r>
              <a:rPr lang="ru-RU" altLang="ru-RU" sz="4000" b="1">
                <a:latin typeface="Times New Roman" panose="02020603050405020304" pitchFamily="18" charset="0"/>
              </a:rPr>
              <a:t>ВОСПИТАНИЕ ребёнка.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-747713"/>
            <a:ext cx="396875" cy="73025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549275"/>
            <a:ext cx="8001000" cy="5470525"/>
          </a:xfrm>
        </p:spPr>
        <p:txBody>
          <a:bodyPr/>
          <a:lstStyle/>
          <a:p>
            <a:r>
              <a:rPr lang="ru-RU" altLang="ru-RU" i="1">
                <a:latin typeface="Times New Roman" panose="02020603050405020304" pitchFamily="18" charset="0"/>
              </a:rPr>
              <a:t>Социальные и педагогические технологии</a:t>
            </a:r>
            <a:r>
              <a:rPr lang="ru-RU" altLang="ru-RU">
                <a:latin typeface="Times New Roman" panose="02020603050405020304" pitchFamily="18" charset="0"/>
              </a:rPr>
              <a:t> связаны с грамотным предоставлением информации, созданием, и что особенно важно, формированием социально-поддерживающей системы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>
                <a:latin typeface="Times New Roman" panose="02020603050405020304" pitchFamily="18" charset="0"/>
              </a:rPr>
              <a:t>(обучение родителей, учителей, сверстников, поддерживающему поведению, создание благоприятного климата). </a:t>
            </a:r>
            <a:br>
              <a:rPr lang="ru-RU" altLang="ru-RU">
                <a:latin typeface="Times New Roman" panose="02020603050405020304" pitchFamily="18" charset="0"/>
              </a:rPr>
            </a:br>
            <a:r>
              <a:rPr lang="ru-RU" altLang="ru-RU" b="1">
                <a:latin typeface="Times New Roman" panose="02020603050405020304" pitchFamily="18" charset="0"/>
              </a:rPr>
              <a:t>Сирота Н.А., Ялтонский В.М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>
                <a:latin typeface="Times New Roman" panose="02020603050405020304" pitchFamily="18" charset="0"/>
              </a:rPr>
              <a:t/>
            </a:r>
            <a:br>
              <a:rPr lang="ru-RU" altLang="ru-RU" sz="3200" b="1">
                <a:latin typeface="Times New Roman" panose="02020603050405020304" pitchFamily="18" charset="0"/>
              </a:rPr>
            </a:br>
            <a:r>
              <a:rPr lang="ru-RU" altLang="ru-RU" sz="2800" b="1">
                <a:latin typeface="Times New Roman" panose="02020603050405020304" pitchFamily="18" charset="0"/>
              </a:rPr>
              <a:t>Указ Президента РФ о создании Антинаркотических комиссий в субъектах РФ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4000" b="1">
                <a:latin typeface="Times New Roman" panose="02020603050405020304" pitchFamily="18" charset="0"/>
              </a:rPr>
              <a:t>Р.Н. Минниханов - </a:t>
            </a:r>
            <a:r>
              <a:rPr lang="ru-RU" altLang="ru-RU" sz="3600" b="1">
                <a:latin typeface="Times New Roman" panose="02020603050405020304" pitchFamily="18" charset="0"/>
              </a:rPr>
              <a:t>Председатель Антинаркотической комиссии РТ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3600" b="1">
              <a:latin typeface="Times New Roman" panose="02020603050405020304" pitchFamily="18" charset="0"/>
            </a:endParaRPr>
          </a:p>
          <a:p>
            <a:r>
              <a:rPr lang="ru-RU" altLang="ru-RU" sz="3600" b="1">
                <a:latin typeface="Times New Roman" panose="02020603050405020304" pitchFamily="18" charset="0"/>
              </a:rPr>
              <a:t>И.Р. Метшин - Председатель Антинаркотической комиссии г. Казани</a:t>
            </a:r>
          </a:p>
          <a:p>
            <a:pPr algn="ctr"/>
            <a:endParaRPr lang="ru-RU" altLang="ru-RU" sz="36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63613"/>
          </a:xfrm>
        </p:spPr>
        <p:txBody>
          <a:bodyPr/>
          <a:lstStyle/>
          <a:p>
            <a:pPr algn="ctr"/>
            <a:r>
              <a:rPr lang="ru-RU" altLang="ru-RU" sz="3400" b="1">
                <a:latin typeface="Times New Roman" panose="02020603050405020304" pitchFamily="18" charset="0"/>
              </a:rPr>
              <a:t>На основании, каких документов работаем?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 b="1">
                <a:latin typeface="Times New Roman" panose="02020603050405020304" pitchFamily="18" charset="0"/>
              </a:rPr>
              <a:t>Закон об образовании РФ ст.41</a:t>
            </a:r>
          </a:p>
          <a:p>
            <a:pPr>
              <a:lnSpc>
                <a:spcPct val="80000"/>
              </a:lnSpc>
            </a:pPr>
            <a:r>
              <a:rPr lang="ru-RU" altLang="ru-RU" sz="1700" b="1">
                <a:latin typeface="Times New Roman" panose="02020603050405020304" pitchFamily="18" charset="0"/>
              </a:rPr>
              <a:t>Закон РТ №50 ЗРТ «О профилактике наркомании и токсикомании»</a:t>
            </a:r>
          </a:p>
          <a:p>
            <a:pPr>
              <a:lnSpc>
                <a:spcPct val="80000"/>
              </a:lnSpc>
            </a:pPr>
            <a:r>
              <a:rPr lang="ru-RU" altLang="ru-RU" sz="1700" b="1">
                <a:latin typeface="Times New Roman" panose="02020603050405020304" pitchFamily="18" charset="0"/>
              </a:rPr>
              <a:t>Постановление Кабинета министров РТ о внесении изменения в государственную программу «Обеспечения и порядка и противодействия преступности Татарстана на 2014-2020 годы. Утверждённую постановлением Кабинетом министров РТ от 16.10.2013 №764 «Об утверждении государственной программы «Обеспечение общественного порядка и противодействие преступности в РТ на 2014-2020 годы»</a:t>
            </a:r>
          </a:p>
          <a:p>
            <a:pPr>
              <a:lnSpc>
                <a:spcPct val="80000"/>
              </a:lnSpc>
            </a:pPr>
            <a:r>
              <a:rPr lang="ru-RU" altLang="ru-RU" sz="1700" b="1">
                <a:latin typeface="Times New Roman" panose="02020603050405020304" pitchFamily="18" charset="0"/>
              </a:rPr>
              <a:t>Подпрограмма РТ «Профилактика наркомании среди населения» РТ;</a:t>
            </a:r>
          </a:p>
          <a:p>
            <a:pPr>
              <a:lnSpc>
                <a:spcPct val="80000"/>
              </a:lnSpc>
            </a:pPr>
            <a:r>
              <a:rPr lang="ru-RU" altLang="ru-RU" sz="1700" b="1">
                <a:latin typeface="Times New Roman" panose="02020603050405020304" pitchFamily="18" charset="0"/>
              </a:rPr>
              <a:t>Государственной программы «Развитие здравоохранения Республики Татарстан до 2025 года», утвержденной постановлением Кабинета Министров Республики Татарстан от 06.06.2019 №472:</a:t>
            </a:r>
          </a:p>
          <a:p>
            <a:pPr>
              <a:lnSpc>
                <a:spcPct val="80000"/>
              </a:lnSpc>
            </a:pPr>
            <a:r>
              <a:rPr lang="ru-RU" altLang="ru-RU" sz="1700" b="1">
                <a:latin typeface="Times New Roman" panose="02020603050405020304" pitchFamily="18" charset="0"/>
              </a:rPr>
              <a:t>Постановление Мэра г. Казани об организации антинаркотической работы;</a:t>
            </a:r>
          </a:p>
          <a:p>
            <a:pPr>
              <a:lnSpc>
                <a:spcPct val="80000"/>
              </a:lnSpc>
            </a:pPr>
            <a:r>
              <a:rPr lang="ru-RU" altLang="ru-RU" sz="1700" b="1">
                <a:latin typeface="Times New Roman" panose="02020603050405020304" pitchFamily="18" charset="0"/>
              </a:rPr>
              <a:t>Постановление Исполкома «О муниципальной программе профилактики наркотизации в г.Казани на 2016-2020годы» №1165;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-819150"/>
            <a:ext cx="2484438" cy="431800"/>
          </a:xfrm>
        </p:spPr>
        <p:txBody>
          <a:bodyPr/>
          <a:lstStyle/>
          <a:p>
            <a:endParaRPr lang="ru-RU" altLang="ru-RU" sz="340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333375"/>
            <a:ext cx="8001000" cy="5686425"/>
          </a:xfrm>
        </p:spPr>
        <p:txBody>
          <a:bodyPr/>
          <a:lstStyle/>
          <a:p>
            <a:endParaRPr lang="ru-RU" altLang="ru-RU" sz="3200" b="1" u="sng">
              <a:latin typeface="Times New Roman" panose="02020603050405020304" pitchFamily="18" charset="0"/>
            </a:endParaRPr>
          </a:p>
          <a:p>
            <a:r>
              <a:rPr lang="ru-RU" altLang="ru-RU" sz="2400" b="1">
                <a:latin typeface="Times New Roman" panose="02020603050405020304" pitchFamily="18" charset="0"/>
              </a:rPr>
              <a:t>Постановление Исполкома об утверждении муниципальной программы «Сохранение и укрепление общественного здоровья населения г.Казани на 2020 – 2025 годы»;</a:t>
            </a:r>
            <a:endParaRPr lang="ru-RU" altLang="ru-RU" sz="2400" b="1" u="sng">
              <a:latin typeface="Times New Roman" panose="02020603050405020304" pitchFamily="18" charset="0"/>
            </a:endParaRPr>
          </a:p>
          <a:p>
            <a:r>
              <a:rPr lang="ru-RU" altLang="ru-RU" sz="2400" b="1">
                <a:latin typeface="Times New Roman" panose="02020603050405020304" pitchFamily="18" charset="0"/>
              </a:rPr>
              <a:t>Приказ Управления образования №598 от 10.09.2020 года (ежегодно)</a:t>
            </a:r>
          </a:p>
          <a:p>
            <a:r>
              <a:rPr lang="ru-RU" altLang="ru-RU" sz="2400" b="1">
                <a:latin typeface="Times New Roman" panose="02020603050405020304" pitchFamily="18" charset="0"/>
              </a:rPr>
              <a:t>Приказ отдела образования муниципального района о старте работы и утверждении плана работы и назначению куратора по данному направлению;</a:t>
            </a:r>
          </a:p>
          <a:p>
            <a:r>
              <a:rPr lang="ru-RU" altLang="ru-RU" sz="2400" b="1" u="sng">
                <a:latin typeface="Times New Roman" panose="02020603050405020304" pitchFamily="18" charset="0"/>
              </a:rPr>
              <a:t>Антинаркотическая работа в учреждениях ведётся в течении Учебного года с 26 августа по 26 июня</a:t>
            </a:r>
            <a:br>
              <a:rPr lang="ru-RU" altLang="ru-RU" sz="2400" b="1" u="sng">
                <a:latin typeface="Times New Roman" panose="02020603050405020304" pitchFamily="18" charset="0"/>
              </a:rPr>
            </a:br>
            <a:r>
              <a:rPr lang="ru-RU" altLang="ru-RU" sz="2400" b="1" u="sng">
                <a:latin typeface="Times New Roman" panose="02020603050405020304" pitchFamily="18" charset="0"/>
              </a:rPr>
              <a:t/>
            </a:r>
            <a:br>
              <a:rPr lang="ru-RU" altLang="ru-RU" sz="2400" b="1" u="sng">
                <a:latin typeface="Times New Roman" panose="02020603050405020304" pitchFamily="18" charset="0"/>
              </a:rPr>
            </a:br>
            <a:endParaRPr lang="ru-RU" altLang="ru-RU" sz="2400" b="1" u="sng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b="1">
                <a:latin typeface="Times New Roman" panose="02020603050405020304" pitchFamily="18" charset="0"/>
              </a:rPr>
              <a:t>Регламентирующие документы</a:t>
            </a:r>
            <a:br>
              <a:rPr lang="ru-RU" altLang="ru-RU" sz="2400" b="1">
                <a:latin typeface="Times New Roman" panose="02020603050405020304" pitchFamily="18" charset="0"/>
              </a:rPr>
            </a:br>
            <a:r>
              <a:rPr lang="ru-RU" altLang="ru-RU" sz="2400" b="1">
                <a:latin typeface="Times New Roman" panose="02020603050405020304" pitchFamily="18" charset="0"/>
              </a:rPr>
              <a:t>координатора </a:t>
            </a:r>
            <a:br>
              <a:rPr lang="ru-RU" altLang="ru-RU" sz="2400" b="1">
                <a:latin typeface="Times New Roman" panose="02020603050405020304" pitchFamily="18" charset="0"/>
              </a:rPr>
            </a:br>
            <a:r>
              <a:rPr lang="ru-RU" altLang="ru-RU" sz="2400" b="1">
                <a:latin typeface="Times New Roman" panose="02020603050405020304" pitchFamily="18" charset="0"/>
              </a:rPr>
              <a:t>(методист, зав.отделом, педагог, заместитель директора)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 b="1">
                <a:latin typeface="Times New Roman" panose="02020603050405020304" pitchFamily="18" charset="0"/>
              </a:rPr>
              <a:t>Должностные инструкции;</a:t>
            </a:r>
          </a:p>
          <a:p>
            <a:r>
              <a:rPr lang="ru-RU" altLang="ru-RU" sz="2800" b="1">
                <a:latin typeface="Times New Roman" panose="02020603050405020304" pitchFamily="18" charset="0"/>
              </a:rPr>
              <a:t>Оценочный лист (стимулирующий фонд)</a:t>
            </a:r>
          </a:p>
          <a:p>
            <a:r>
              <a:rPr lang="ru-RU" altLang="ru-RU" sz="2800" b="1">
                <a:latin typeface="Times New Roman" panose="02020603050405020304" pitchFamily="18" charset="0"/>
              </a:rPr>
              <a:t>Локальный акт «Правила внутреннего распорядка» с учётом муниципальной программы  «Сохранение и укрепление общественного здоровья населения г.Казани на 2020 – 2025 годы»</a:t>
            </a:r>
          </a:p>
          <a:p>
            <a:endParaRPr lang="ru-RU" altLang="ru-RU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3380</TotalTime>
  <Words>947</Words>
  <Application>Microsoft Office PowerPoint</Application>
  <PresentationFormat>Экран (4:3)</PresentationFormat>
  <Paragraphs>98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Garamond</vt:lpstr>
      <vt:lpstr>Arial</vt:lpstr>
      <vt:lpstr>Verdana</vt:lpstr>
      <vt:lpstr>Times New Roman</vt:lpstr>
      <vt:lpstr>Wingdings</vt:lpstr>
      <vt:lpstr>Calibri</vt:lpstr>
      <vt:lpstr>Tahoma</vt:lpstr>
      <vt:lpstr>Профиль</vt:lpstr>
      <vt:lpstr>«Казань-город здорового детства»</vt:lpstr>
      <vt:lpstr>Модель организации профилактической работы в детской и молодёжной среде</vt:lpstr>
      <vt:lpstr>Работаем по образовательной программе</vt:lpstr>
      <vt:lpstr>Вся профилактическая работа</vt:lpstr>
      <vt:lpstr>Презентация PowerPoint</vt:lpstr>
      <vt:lpstr> Указ Президента РФ о создании Антинаркотических комиссий в субъектах РФ</vt:lpstr>
      <vt:lpstr>На основании, каких документов работаем?</vt:lpstr>
      <vt:lpstr>Презентация PowerPoint</vt:lpstr>
      <vt:lpstr>Регламентирующие документы координатора  (методист, зав.отделом, педагог, заместитель директора)</vt:lpstr>
      <vt:lpstr>Регламент деятельности  в муниципальном районе, образовательной организации</vt:lpstr>
      <vt:lpstr>3 вида профилактики</vt:lpstr>
      <vt:lpstr>Группу риска     мы выявляем с помощью специальных исследований, проводимых психологом, социальным работником и педагогом. Мониторинг наркотической ситуации – это одно из основных направлений работы  психолога, социального педагога </vt:lpstr>
      <vt:lpstr>С чего начинаем?</vt:lpstr>
      <vt:lpstr>Презентация PowerPoint</vt:lpstr>
      <vt:lpstr>Презентация PowerPoint</vt:lpstr>
      <vt:lpstr>Что делать? Как работать?</vt:lpstr>
      <vt:lpstr>В сфере дополнительного образования детей и досуговой деятельности можно выделить следующие направления профилактики пагубных пристрастий: </vt:lpstr>
      <vt:lpstr>МЕТОДЫ</vt:lpstr>
      <vt:lpstr>Задачи – для планирования работы</vt:lpstr>
      <vt:lpstr>Куда обращаться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«Количество свечек зависит только от тебя»     посвященная Всемирному дню борьбы со СПИДом.</dc:title>
  <dc:creator>Mars</dc:creator>
  <cp:lastModifiedBy>Uzer</cp:lastModifiedBy>
  <cp:revision>263</cp:revision>
  <dcterms:created xsi:type="dcterms:W3CDTF">2007-11-22T07:13:39Z</dcterms:created>
  <dcterms:modified xsi:type="dcterms:W3CDTF">2020-10-08T11:00:46Z</dcterms:modified>
</cp:coreProperties>
</file>