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99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1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FC242E-33A0-436E-AC83-4E41582CF37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0E3A3C-2D8A-430C-847B-B30A37890B1E}">
      <dgm:prSet phldrT="[Текст]" custT="1"/>
      <dgm:spPr/>
      <dgm:t>
        <a:bodyPr/>
        <a:lstStyle/>
        <a:p>
          <a:r>
            <a: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Шаг 1</a:t>
          </a:r>
          <a:endParaRPr lang="ru-RU" sz="4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CD98F0-57BD-45A7-8B9C-E151B60F8783}" type="parTrans" cxnId="{7BB3A5FF-CFB7-4F7F-B5F7-DF487D523CD9}">
      <dgm:prSet/>
      <dgm:spPr/>
      <dgm:t>
        <a:bodyPr/>
        <a:lstStyle/>
        <a:p>
          <a:endParaRPr lang="ru-RU"/>
        </a:p>
      </dgm:t>
    </dgm:pt>
    <dgm:pt modelId="{9C9C72A8-47D4-4A0A-8CBF-83B0F775DBCF}" type="sibTrans" cxnId="{7BB3A5FF-CFB7-4F7F-B5F7-DF487D523CD9}">
      <dgm:prSet/>
      <dgm:spPr/>
      <dgm:t>
        <a:bodyPr/>
        <a:lstStyle/>
        <a:p>
          <a:endParaRPr lang="ru-RU"/>
        </a:p>
      </dgm:t>
    </dgm:pt>
    <dgm:pt modelId="{3C2392E0-4F13-4BC8-9890-5ECE44DA42DD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Список профессиональных стандартов, подлежащих применению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C396EB-FF6D-4A88-A326-1DCF11FF2AA9}" type="parTrans" cxnId="{CB75EE3C-6937-4676-B398-B9CA4B4B92A8}">
      <dgm:prSet/>
      <dgm:spPr/>
      <dgm:t>
        <a:bodyPr/>
        <a:lstStyle/>
        <a:p>
          <a:endParaRPr lang="ru-RU"/>
        </a:p>
      </dgm:t>
    </dgm:pt>
    <dgm:pt modelId="{408CDD1A-E64F-4513-9594-BFD636CFEA98}" type="sibTrans" cxnId="{CB75EE3C-6937-4676-B398-B9CA4B4B92A8}">
      <dgm:prSet/>
      <dgm:spPr/>
      <dgm:t>
        <a:bodyPr/>
        <a:lstStyle/>
        <a:p>
          <a:endParaRPr lang="ru-RU"/>
        </a:p>
      </dgm:t>
    </dgm:pt>
    <dgm:pt modelId="{491B2DC7-DE62-4D98-BDF4-1308AB2E0D57}">
      <dgm:prSet phldrT="[Текст]" custT="1"/>
      <dgm:spPr/>
      <dgm:t>
        <a:bodyPr/>
        <a:lstStyle/>
        <a:p>
          <a:r>
            <a: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Шаг 2</a:t>
          </a:r>
          <a:endParaRPr lang="ru-RU" sz="4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7F99E7-48D0-41EB-A518-88BB8BACE843}" type="parTrans" cxnId="{5485DC8C-BD58-4FF8-BD55-8BBBCECB3CB8}">
      <dgm:prSet/>
      <dgm:spPr/>
      <dgm:t>
        <a:bodyPr/>
        <a:lstStyle/>
        <a:p>
          <a:endParaRPr lang="ru-RU"/>
        </a:p>
      </dgm:t>
    </dgm:pt>
    <dgm:pt modelId="{702918C6-3B3E-47AD-97A4-A643DA4EC395}" type="sibTrans" cxnId="{5485DC8C-BD58-4FF8-BD55-8BBBCECB3CB8}">
      <dgm:prSet/>
      <dgm:spPr/>
      <dgm:t>
        <a:bodyPr/>
        <a:lstStyle/>
        <a:p>
          <a:endParaRPr lang="ru-RU"/>
        </a:p>
      </dgm:t>
    </dgm:pt>
    <dgm:pt modelId="{31AFCACD-E1C2-42A9-ABF9-CCE967A18F38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Сведения о потребности в профессиональном образовании. Профессиональном обучении и (или) дополнительном профессиональном образовании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3D4699-FD6D-47E4-A5F2-254847CC6763}" type="parTrans" cxnId="{F98FF507-93ED-4DC1-A867-93D86371AA77}">
      <dgm:prSet/>
      <dgm:spPr/>
      <dgm:t>
        <a:bodyPr/>
        <a:lstStyle/>
        <a:p>
          <a:endParaRPr lang="ru-RU"/>
        </a:p>
      </dgm:t>
    </dgm:pt>
    <dgm:pt modelId="{876DD4BE-C775-4129-85DC-C920ED6B965B}" type="sibTrans" cxnId="{F98FF507-93ED-4DC1-A867-93D86371AA77}">
      <dgm:prSet/>
      <dgm:spPr/>
      <dgm:t>
        <a:bodyPr/>
        <a:lstStyle/>
        <a:p>
          <a:endParaRPr lang="ru-RU"/>
        </a:p>
      </dgm:t>
    </dgm:pt>
    <dgm:pt modelId="{B8A608EA-66F9-42EE-B1D1-669A7C4ED4DF}">
      <dgm:prSet phldrT="[Текст]" custT="1"/>
      <dgm:spPr/>
      <dgm:t>
        <a:bodyPr/>
        <a:lstStyle/>
        <a:p>
          <a:r>
            <a: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Шаг 3</a:t>
          </a:r>
          <a:endParaRPr lang="ru-RU" sz="4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DD4124-2646-473E-BE37-3BCDB3D0A9F0}" type="parTrans" cxnId="{87815F51-28F5-436F-9CCD-4B1C127B4C24}">
      <dgm:prSet/>
      <dgm:spPr/>
      <dgm:t>
        <a:bodyPr/>
        <a:lstStyle/>
        <a:p>
          <a:endParaRPr lang="ru-RU"/>
        </a:p>
      </dgm:t>
    </dgm:pt>
    <dgm:pt modelId="{191EA619-6031-4CD9-860D-24638AE916E4}" type="sibTrans" cxnId="{87815F51-28F5-436F-9CCD-4B1C127B4C24}">
      <dgm:prSet/>
      <dgm:spPr/>
      <dgm:t>
        <a:bodyPr/>
        <a:lstStyle/>
        <a:p>
          <a:endParaRPr lang="ru-RU"/>
        </a:p>
      </dgm:t>
    </dgm:pt>
    <dgm:pt modelId="{3FA14FBA-DABD-429F-AE65-36E0F0F7156C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Этапы применения профессиональных стандартов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2FEE5F-B17D-490A-91A1-5912F0CCBB0A}" type="parTrans" cxnId="{5CC43E84-8D56-483E-9301-3D1634194C29}">
      <dgm:prSet/>
      <dgm:spPr/>
      <dgm:t>
        <a:bodyPr/>
        <a:lstStyle/>
        <a:p>
          <a:endParaRPr lang="ru-RU"/>
        </a:p>
      </dgm:t>
    </dgm:pt>
    <dgm:pt modelId="{89F1DF7E-F3A6-474B-9959-4AEA38D2D3AE}" type="sibTrans" cxnId="{5CC43E84-8D56-483E-9301-3D1634194C29}">
      <dgm:prSet/>
      <dgm:spPr/>
      <dgm:t>
        <a:bodyPr/>
        <a:lstStyle/>
        <a:p>
          <a:endParaRPr lang="ru-RU"/>
        </a:p>
      </dgm:t>
    </dgm:pt>
    <dgm:pt modelId="{A9BCF5EE-2284-4D92-BA56-8B493A7D1C38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Перечень  локальных нормативных актов и других документов  организаций, подлежащих изменению в связи с учетом положений профессиональных стандартов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82A9AC-B74D-4941-9926-98B1A2E29769}" type="parTrans" cxnId="{1C45EC0A-3F7C-4800-97AA-B9CAB954703F}">
      <dgm:prSet/>
      <dgm:spPr/>
      <dgm:t>
        <a:bodyPr/>
        <a:lstStyle/>
        <a:p>
          <a:endParaRPr lang="ru-RU"/>
        </a:p>
      </dgm:t>
    </dgm:pt>
    <dgm:pt modelId="{82559EB1-6E73-4B4B-BCB4-99B752762F32}" type="sibTrans" cxnId="{1C45EC0A-3F7C-4800-97AA-B9CAB954703F}">
      <dgm:prSet/>
      <dgm:spPr/>
      <dgm:t>
        <a:bodyPr/>
        <a:lstStyle/>
        <a:p>
          <a:endParaRPr lang="ru-RU"/>
        </a:p>
      </dgm:t>
    </dgm:pt>
    <dgm:pt modelId="{B3685686-0D89-4198-B70F-B9405C0C2141}">
      <dgm:prSet phldrT="[Текст]" custT="1"/>
      <dgm:spPr/>
      <dgm:t>
        <a:bodyPr/>
        <a:lstStyle/>
        <a:p>
          <a:r>
            <a: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Шаг 4</a:t>
          </a:r>
          <a:endParaRPr lang="ru-RU" sz="4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470918-DC20-403C-A22E-755B77C11103}" type="parTrans" cxnId="{991C2E87-54A1-4A64-9429-AC6B2573B3AC}">
      <dgm:prSet/>
      <dgm:spPr/>
      <dgm:t>
        <a:bodyPr/>
        <a:lstStyle/>
        <a:p>
          <a:endParaRPr lang="ru-RU"/>
        </a:p>
      </dgm:t>
    </dgm:pt>
    <dgm:pt modelId="{267E77B5-5945-436E-BF31-AA6EEF4F7CE3}" type="sibTrans" cxnId="{991C2E87-54A1-4A64-9429-AC6B2573B3AC}">
      <dgm:prSet/>
      <dgm:spPr/>
      <dgm:t>
        <a:bodyPr/>
        <a:lstStyle/>
        <a:p>
          <a:endParaRPr lang="ru-RU"/>
        </a:p>
      </dgm:t>
    </dgm:pt>
    <dgm:pt modelId="{D0E37E3C-A88A-479B-894D-0CC3F412BACB}" type="pres">
      <dgm:prSet presAssocID="{59FC242E-33A0-436E-AC83-4E41582CF37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4F7059-F21D-43FD-8CEF-0AED84983E4F}" type="pres">
      <dgm:prSet presAssocID="{F90E3A3C-2D8A-430C-847B-B30A37890B1E}" presName="linNode" presStyleCnt="0"/>
      <dgm:spPr/>
    </dgm:pt>
    <dgm:pt modelId="{792B9120-8DB9-4A38-9901-EF7B0A254B31}" type="pres">
      <dgm:prSet presAssocID="{F90E3A3C-2D8A-430C-847B-B30A37890B1E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5C8FAB-F029-4A9F-83D5-47BA96CEF058}" type="pres">
      <dgm:prSet presAssocID="{F90E3A3C-2D8A-430C-847B-B30A37890B1E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A32DE6-3A21-42F8-A67C-0DBA4446DC44}" type="pres">
      <dgm:prSet presAssocID="{9C9C72A8-47D4-4A0A-8CBF-83B0F775DBCF}" presName="sp" presStyleCnt="0"/>
      <dgm:spPr/>
    </dgm:pt>
    <dgm:pt modelId="{9DAD1DFC-D0DD-4D64-8C80-50879C780C99}" type="pres">
      <dgm:prSet presAssocID="{491B2DC7-DE62-4D98-BDF4-1308AB2E0D57}" presName="linNode" presStyleCnt="0"/>
      <dgm:spPr/>
    </dgm:pt>
    <dgm:pt modelId="{52AAB942-66D5-423B-8922-7F52C44077F4}" type="pres">
      <dgm:prSet presAssocID="{491B2DC7-DE62-4D98-BDF4-1308AB2E0D57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3AEF6C-0AFC-4552-820A-5C26A0F4AD77}" type="pres">
      <dgm:prSet presAssocID="{491B2DC7-DE62-4D98-BDF4-1308AB2E0D57}" presName="descendantText" presStyleLbl="alignAccFollowNode1" presStyleIdx="1" presStyleCnt="4" custScaleY="1450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383945-4E25-4EA4-A64F-116476B32F25}" type="pres">
      <dgm:prSet presAssocID="{702918C6-3B3E-47AD-97A4-A643DA4EC395}" presName="sp" presStyleCnt="0"/>
      <dgm:spPr/>
    </dgm:pt>
    <dgm:pt modelId="{782C5B31-3CEE-4296-975E-E21F4DBC1777}" type="pres">
      <dgm:prSet presAssocID="{B8A608EA-66F9-42EE-B1D1-669A7C4ED4DF}" presName="linNode" presStyleCnt="0"/>
      <dgm:spPr/>
    </dgm:pt>
    <dgm:pt modelId="{D413C712-47BE-4B7F-B8AD-BB34D64442A4}" type="pres">
      <dgm:prSet presAssocID="{B8A608EA-66F9-42EE-B1D1-669A7C4ED4DF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3C1F9-258B-4227-B9B7-E0AD21A1CCB4}" type="pres">
      <dgm:prSet presAssocID="{B8A608EA-66F9-42EE-B1D1-669A7C4ED4DF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FC0622-B902-43C1-AE64-9FF4B36DE7F9}" type="pres">
      <dgm:prSet presAssocID="{191EA619-6031-4CD9-860D-24638AE916E4}" presName="sp" presStyleCnt="0"/>
      <dgm:spPr/>
    </dgm:pt>
    <dgm:pt modelId="{2B3C44F8-43A3-4A78-AE89-836EA0ED8CB1}" type="pres">
      <dgm:prSet presAssocID="{B3685686-0D89-4198-B70F-B9405C0C2141}" presName="linNode" presStyleCnt="0"/>
      <dgm:spPr/>
    </dgm:pt>
    <dgm:pt modelId="{A04256AD-8DF5-4D37-8BDB-84BDAE2FD4E9}" type="pres">
      <dgm:prSet presAssocID="{B3685686-0D89-4198-B70F-B9405C0C2141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4D1354-AD3B-451C-901A-E91F2F832015}" type="pres">
      <dgm:prSet presAssocID="{B3685686-0D89-4198-B70F-B9405C0C2141}" presName="descendantText" presStyleLbl="alignAccFollowNode1" presStyleIdx="3" presStyleCnt="4" custScaleY="1798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B3A5FF-CFB7-4F7F-B5F7-DF487D523CD9}" srcId="{59FC242E-33A0-436E-AC83-4E41582CF372}" destId="{F90E3A3C-2D8A-430C-847B-B30A37890B1E}" srcOrd="0" destOrd="0" parTransId="{C7CD98F0-57BD-45A7-8B9C-E151B60F8783}" sibTransId="{9C9C72A8-47D4-4A0A-8CBF-83B0F775DBCF}"/>
    <dgm:cxn modelId="{DFABECF1-B697-49E2-902B-E9752712D5BA}" type="presOf" srcId="{A9BCF5EE-2284-4D92-BA56-8B493A7D1C38}" destId="{534D1354-AD3B-451C-901A-E91F2F832015}" srcOrd="0" destOrd="0" presId="urn:microsoft.com/office/officeart/2005/8/layout/vList5"/>
    <dgm:cxn modelId="{991C2E87-54A1-4A64-9429-AC6B2573B3AC}" srcId="{59FC242E-33A0-436E-AC83-4E41582CF372}" destId="{B3685686-0D89-4198-B70F-B9405C0C2141}" srcOrd="3" destOrd="0" parTransId="{2B470918-DC20-403C-A22E-755B77C11103}" sibTransId="{267E77B5-5945-436E-BF31-AA6EEF4F7CE3}"/>
    <dgm:cxn modelId="{5CC43E84-8D56-483E-9301-3D1634194C29}" srcId="{B8A608EA-66F9-42EE-B1D1-669A7C4ED4DF}" destId="{3FA14FBA-DABD-429F-AE65-36E0F0F7156C}" srcOrd="0" destOrd="0" parTransId="{CA2FEE5F-B17D-490A-91A1-5912F0CCBB0A}" sibTransId="{89F1DF7E-F3A6-474B-9959-4AEA38D2D3AE}"/>
    <dgm:cxn modelId="{87815F51-28F5-436F-9CCD-4B1C127B4C24}" srcId="{59FC242E-33A0-436E-AC83-4E41582CF372}" destId="{B8A608EA-66F9-42EE-B1D1-669A7C4ED4DF}" srcOrd="2" destOrd="0" parTransId="{48DD4124-2646-473E-BE37-3BCDB3D0A9F0}" sibTransId="{191EA619-6031-4CD9-860D-24638AE916E4}"/>
    <dgm:cxn modelId="{88221C79-E2C0-4364-830F-80843469E97C}" type="presOf" srcId="{59FC242E-33A0-436E-AC83-4E41582CF372}" destId="{D0E37E3C-A88A-479B-894D-0CC3F412BACB}" srcOrd="0" destOrd="0" presId="urn:microsoft.com/office/officeart/2005/8/layout/vList5"/>
    <dgm:cxn modelId="{CB75EE3C-6937-4676-B398-B9CA4B4B92A8}" srcId="{F90E3A3C-2D8A-430C-847B-B30A37890B1E}" destId="{3C2392E0-4F13-4BC8-9890-5ECE44DA42DD}" srcOrd="0" destOrd="0" parTransId="{F3C396EB-FF6D-4A88-A326-1DCF11FF2AA9}" sibTransId="{408CDD1A-E64F-4513-9594-BFD636CFEA98}"/>
    <dgm:cxn modelId="{AE861667-5DA3-4C0C-A3B8-BF7DA384A77C}" type="presOf" srcId="{3FA14FBA-DABD-429F-AE65-36E0F0F7156C}" destId="{7A23C1F9-258B-4227-B9B7-E0AD21A1CCB4}" srcOrd="0" destOrd="0" presId="urn:microsoft.com/office/officeart/2005/8/layout/vList5"/>
    <dgm:cxn modelId="{4830D940-A0F6-4033-B98A-41C28B2F4798}" type="presOf" srcId="{B3685686-0D89-4198-B70F-B9405C0C2141}" destId="{A04256AD-8DF5-4D37-8BDB-84BDAE2FD4E9}" srcOrd="0" destOrd="0" presId="urn:microsoft.com/office/officeart/2005/8/layout/vList5"/>
    <dgm:cxn modelId="{1C45EC0A-3F7C-4800-97AA-B9CAB954703F}" srcId="{B3685686-0D89-4198-B70F-B9405C0C2141}" destId="{A9BCF5EE-2284-4D92-BA56-8B493A7D1C38}" srcOrd="0" destOrd="0" parTransId="{BC82A9AC-B74D-4941-9926-98B1A2E29769}" sibTransId="{82559EB1-6E73-4B4B-BCB4-99B752762F32}"/>
    <dgm:cxn modelId="{D25C7546-7E0B-44CE-8DB4-B916E0A83EDE}" type="presOf" srcId="{3C2392E0-4F13-4BC8-9890-5ECE44DA42DD}" destId="{8C5C8FAB-F029-4A9F-83D5-47BA96CEF058}" srcOrd="0" destOrd="0" presId="urn:microsoft.com/office/officeart/2005/8/layout/vList5"/>
    <dgm:cxn modelId="{AD217A97-E5A0-40B9-9391-9FCCC40CEFBB}" type="presOf" srcId="{F90E3A3C-2D8A-430C-847B-B30A37890B1E}" destId="{792B9120-8DB9-4A38-9901-EF7B0A254B31}" srcOrd="0" destOrd="0" presId="urn:microsoft.com/office/officeart/2005/8/layout/vList5"/>
    <dgm:cxn modelId="{F98FF507-93ED-4DC1-A867-93D86371AA77}" srcId="{491B2DC7-DE62-4D98-BDF4-1308AB2E0D57}" destId="{31AFCACD-E1C2-42A9-ABF9-CCE967A18F38}" srcOrd="0" destOrd="0" parTransId="{1A3D4699-FD6D-47E4-A5F2-254847CC6763}" sibTransId="{876DD4BE-C775-4129-85DC-C920ED6B965B}"/>
    <dgm:cxn modelId="{5485DC8C-BD58-4FF8-BD55-8BBBCECB3CB8}" srcId="{59FC242E-33A0-436E-AC83-4E41582CF372}" destId="{491B2DC7-DE62-4D98-BDF4-1308AB2E0D57}" srcOrd="1" destOrd="0" parTransId="{557F99E7-48D0-41EB-A518-88BB8BACE843}" sibTransId="{702918C6-3B3E-47AD-97A4-A643DA4EC395}"/>
    <dgm:cxn modelId="{FBC1747E-FD36-4409-8828-83B4E9137802}" type="presOf" srcId="{B8A608EA-66F9-42EE-B1D1-669A7C4ED4DF}" destId="{D413C712-47BE-4B7F-B8AD-BB34D64442A4}" srcOrd="0" destOrd="0" presId="urn:microsoft.com/office/officeart/2005/8/layout/vList5"/>
    <dgm:cxn modelId="{D77D8AF8-FFEF-4FAE-8D45-33BC5CAE66BD}" type="presOf" srcId="{31AFCACD-E1C2-42A9-ABF9-CCE967A18F38}" destId="{0E3AEF6C-0AFC-4552-820A-5C26A0F4AD77}" srcOrd="0" destOrd="0" presId="urn:microsoft.com/office/officeart/2005/8/layout/vList5"/>
    <dgm:cxn modelId="{DF28164C-0917-4C04-800A-22CC87243AB5}" type="presOf" srcId="{491B2DC7-DE62-4D98-BDF4-1308AB2E0D57}" destId="{52AAB942-66D5-423B-8922-7F52C44077F4}" srcOrd="0" destOrd="0" presId="urn:microsoft.com/office/officeart/2005/8/layout/vList5"/>
    <dgm:cxn modelId="{B3C0364C-ADC5-439E-A292-48A5AB971E14}" type="presParOf" srcId="{D0E37E3C-A88A-479B-894D-0CC3F412BACB}" destId="{604F7059-F21D-43FD-8CEF-0AED84983E4F}" srcOrd="0" destOrd="0" presId="urn:microsoft.com/office/officeart/2005/8/layout/vList5"/>
    <dgm:cxn modelId="{13C1BE30-C1FB-41E1-86BC-C88088996255}" type="presParOf" srcId="{604F7059-F21D-43FD-8CEF-0AED84983E4F}" destId="{792B9120-8DB9-4A38-9901-EF7B0A254B31}" srcOrd="0" destOrd="0" presId="urn:microsoft.com/office/officeart/2005/8/layout/vList5"/>
    <dgm:cxn modelId="{507F0E88-5815-478E-8BE0-FA15B0E16AE4}" type="presParOf" srcId="{604F7059-F21D-43FD-8CEF-0AED84983E4F}" destId="{8C5C8FAB-F029-4A9F-83D5-47BA96CEF058}" srcOrd="1" destOrd="0" presId="urn:microsoft.com/office/officeart/2005/8/layout/vList5"/>
    <dgm:cxn modelId="{F79903A5-064D-4C29-9565-12A5BDA6EF7F}" type="presParOf" srcId="{D0E37E3C-A88A-479B-894D-0CC3F412BACB}" destId="{28A32DE6-3A21-42F8-A67C-0DBA4446DC44}" srcOrd="1" destOrd="0" presId="urn:microsoft.com/office/officeart/2005/8/layout/vList5"/>
    <dgm:cxn modelId="{7EEACA47-38CE-4BF0-92A7-C901ADCF8829}" type="presParOf" srcId="{D0E37E3C-A88A-479B-894D-0CC3F412BACB}" destId="{9DAD1DFC-D0DD-4D64-8C80-50879C780C99}" srcOrd="2" destOrd="0" presId="urn:microsoft.com/office/officeart/2005/8/layout/vList5"/>
    <dgm:cxn modelId="{901BA705-45F3-475F-8A1E-BD90AAB88B7F}" type="presParOf" srcId="{9DAD1DFC-D0DD-4D64-8C80-50879C780C99}" destId="{52AAB942-66D5-423B-8922-7F52C44077F4}" srcOrd="0" destOrd="0" presId="urn:microsoft.com/office/officeart/2005/8/layout/vList5"/>
    <dgm:cxn modelId="{29217615-5070-4554-A5AA-608D0B8200FB}" type="presParOf" srcId="{9DAD1DFC-D0DD-4D64-8C80-50879C780C99}" destId="{0E3AEF6C-0AFC-4552-820A-5C26A0F4AD77}" srcOrd="1" destOrd="0" presId="urn:microsoft.com/office/officeart/2005/8/layout/vList5"/>
    <dgm:cxn modelId="{2E08A39C-DDFA-4AC5-955B-CB759F279A4C}" type="presParOf" srcId="{D0E37E3C-A88A-479B-894D-0CC3F412BACB}" destId="{9E383945-4E25-4EA4-A64F-116476B32F25}" srcOrd="3" destOrd="0" presId="urn:microsoft.com/office/officeart/2005/8/layout/vList5"/>
    <dgm:cxn modelId="{C2267A08-1D98-4F39-B17C-6D83C8B34E7E}" type="presParOf" srcId="{D0E37E3C-A88A-479B-894D-0CC3F412BACB}" destId="{782C5B31-3CEE-4296-975E-E21F4DBC1777}" srcOrd="4" destOrd="0" presId="urn:microsoft.com/office/officeart/2005/8/layout/vList5"/>
    <dgm:cxn modelId="{F9727BF4-8CFF-4784-9AC8-80BAC847220F}" type="presParOf" srcId="{782C5B31-3CEE-4296-975E-E21F4DBC1777}" destId="{D413C712-47BE-4B7F-B8AD-BB34D64442A4}" srcOrd="0" destOrd="0" presId="urn:microsoft.com/office/officeart/2005/8/layout/vList5"/>
    <dgm:cxn modelId="{CC574639-5A90-4BFF-9873-A1880F7D1237}" type="presParOf" srcId="{782C5B31-3CEE-4296-975E-E21F4DBC1777}" destId="{7A23C1F9-258B-4227-B9B7-E0AD21A1CCB4}" srcOrd="1" destOrd="0" presId="urn:microsoft.com/office/officeart/2005/8/layout/vList5"/>
    <dgm:cxn modelId="{D38A5244-B98C-4CF3-8381-AAC636B5F99A}" type="presParOf" srcId="{D0E37E3C-A88A-479B-894D-0CC3F412BACB}" destId="{C3FC0622-B902-43C1-AE64-9FF4B36DE7F9}" srcOrd="5" destOrd="0" presId="urn:microsoft.com/office/officeart/2005/8/layout/vList5"/>
    <dgm:cxn modelId="{3B02A091-2E45-4F2F-86C8-089625B3A4B6}" type="presParOf" srcId="{D0E37E3C-A88A-479B-894D-0CC3F412BACB}" destId="{2B3C44F8-43A3-4A78-AE89-836EA0ED8CB1}" srcOrd="6" destOrd="0" presId="urn:microsoft.com/office/officeart/2005/8/layout/vList5"/>
    <dgm:cxn modelId="{D4DC3A84-7C25-4AC1-B517-20B65E2C9353}" type="presParOf" srcId="{2B3C44F8-43A3-4A78-AE89-836EA0ED8CB1}" destId="{A04256AD-8DF5-4D37-8BDB-84BDAE2FD4E9}" srcOrd="0" destOrd="0" presId="urn:microsoft.com/office/officeart/2005/8/layout/vList5"/>
    <dgm:cxn modelId="{1CC2C683-EDCE-4F0E-8D6C-D70F6B59D6DE}" type="presParOf" srcId="{2B3C44F8-43A3-4A78-AE89-836EA0ED8CB1}" destId="{534D1354-AD3B-451C-901A-E91F2F83201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5C8FAB-F029-4A9F-83D5-47BA96CEF058}">
      <dsp:nvSpPr>
        <dsp:cNvPr id="0" name=""/>
        <dsp:cNvSpPr/>
      </dsp:nvSpPr>
      <dsp:spPr>
        <a:xfrm rot="5400000">
          <a:off x="5509126" y="-2190690"/>
          <a:ext cx="1025863" cy="566781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Список профессиональных стандартов, подлежащих применению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188149" y="180366"/>
        <a:ext cx="5617740" cy="925705"/>
      </dsp:txXfrm>
    </dsp:sp>
    <dsp:sp modelId="{792B9120-8DB9-4A38-9901-EF7B0A254B31}">
      <dsp:nvSpPr>
        <dsp:cNvPr id="0" name=""/>
        <dsp:cNvSpPr/>
      </dsp:nvSpPr>
      <dsp:spPr>
        <a:xfrm>
          <a:off x="0" y="2054"/>
          <a:ext cx="3188148" cy="12823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Шаг 1</a:t>
          </a:r>
          <a:endParaRPr lang="ru-RU" sz="4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598" y="64652"/>
        <a:ext cx="3062952" cy="1157133"/>
      </dsp:txXfrm>
    </dsp:sp>
    <dsp:sp modelId="{0E3AEF6C-0AFC-4552-820A-5C26A0F4AD77}">
      <dsp:nvSpPr>
        <dsp:cNvPr id="0" name=""/>
        <dsp:cNvSpPr/>
      </dsp:nvSpPr>
      <dsp:spPr>
        <a:xfrm rot="5400000">
          <a:off x="5272385" y="-738849"/>
          <a:ext cx="1487584" cy="56622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Сведения о потребности в профессиональном образовании. Профессиональном обучении и (или) дополнительном профессиональном образовании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185035" y="1421119"/>
        <a:ext cx="5589666" cy="1342348"/>
      </dsp:txXfrm>
    </dsp:sp>
    <dsp:sp modelId="{52AAB942-66D5-423B-8922-7F52C44077F4}">
      <dsp:nvSpPr>
        <dsp:cNvPr id="0" name=""/>
        <dsp:cNvSpPr/>
      </dsp:nvSpPr>
      <dsp:spPr>
        <a:xfrm>
          <a:off x="0" y="1451127"/>
          <a:ext cx="3185035" cy="12823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Шаг 2</a:t>
          </a:r>
          <a:endParaRPr lang="ru-RU" sz="4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598" y="1513725"/>
        <a:ext cx="3059839" cy="1157133"/>
      </dsp:txXfrm>
    </dsp:sp>
    <dsp:sp modelId="{7A23C1F9-258B-4227-B9B7-E0AD21A1CCB4}">
      <dsp:nvSpPr>
        <dsp:cNvPr id="0" name=""/>
        <dsp:cNvSpPr/>
      </dsp:nvSpPr>
      <dsp:spPr>
        <a:xfrm rot="5400000">
          <a:off x="5509126" y="707455"/>
          <a:ext cx="1025863" cy="566781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Этапы применения профессиональных стандартов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188149" y="3078512"/>
        <a:ext cx="5617740" cy="925705"/>
      </dsp:txXfrm>
    </dsp:sp>
    <dsp:sp modelId="{D413C712-47BE-4B7F-B8AD-BB34D64442A4}">
      <dsp:nvSpPr>
        <dsp:cNvPr id="0" name=""/>
        <dsp:cNvSpPr/>
      </dsp:nvSpPr>
      <dsp:spPr>
        <a:xfrm>
          <a:off x="0" y="2900200"/>
          <a:ext cx="3188148" cy="12823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Шаг 3</a:t>
          </a:r>
          <a:endParaRPr lang="ru-RU" sz="4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598" y="2962798"/>
        <a:ext cx="3062952" cy="1157133"/>
      </dsp:txXfrm>
    </dsp:sp>
    <dsp:sp modelId="{534D1354-AD3B-451C-901A-E91F2F832015}">
      <dsp:nvSpPr>
        <dsp:cNvPr id="0" name=""/>
        <dsp:cNvSpPr/>
      </dsp:nvSpPr>
      <dsp:spPr>
        <a:xfrm rot="5400000">
          <a:off x="5093879" y="2337801"/>
          <a:ext cx="1844594" cy="56622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Перечень  локальных нормативных актов и других документов  организаций, подлежащих изменению в связи с учетом положений профессиональных стандартов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185034" y="4336692"/>
        <a:ext cx="5572238" cy="1664502"/>
      </dsp:txXfrm>
    </dsp:sp>
    <dsp:sp modelId="{A04256AD-8DF5-4D37-8BDB-84BDAE2FD4E9}">
      <dsp:nvSpPr>
        <dsp:cNvPr id="0" name=""/>
        <dsp:cNvSpPr/>
      </dsp:nvSpPr>
      <dsp:spPr>
        <a:xfrm>
          <a:off x="0" y="4527779"/>
          <a:ext cx="3185035" cy="12823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Шаг 4</a:t>
          </a:r>
          <a:endParaRPr lang="ru-RU" sz="4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598" y="4590377"/>
        <a:ext cx="3059839" cy="11571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D63CA-9E15-414D-8AB0-92512EB760F5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9F69-DB96-4C4C-8297-AEBA3814F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221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D63CA-9E15-414D-8AB0-92512EB760F5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9F69-DB96-4C4C-8297-AEBA3814F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479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D63CA-9E15-414D-8AB0-92512EB760F5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9F69-DB96-4C4C-8297-AEBA3814F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689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D63CA-9E15-414D-8AB0-92512EB760F5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9F69-DB96-4C4C-8297-AEBA3814F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17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D63CA-9E15-414D-8AB0-92512EB760F5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9F69-DB96-4C4C-8297-AEBA3814F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679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D63CA-9E15-414D-8AB0-92512EB760F5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9F69-DB96-4C4C-8297-AEBA3814F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006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D63CA-9E15-414D-8AB0-92512EB760F5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9F69-DB96-4C4C-8297-AEBA3814F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214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D63CA-9E15-414D-8AB0-92512EB760F5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9F69-DB96-4C4C-8297-AEBA3814F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654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D63CA-9E15-414D-8AB0-92512EB760F5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9F69-DB96-4C4C-8297-AEBA3814F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614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D63CA-9E15-414D-8AB0-92512EB760F5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9F69-DB96-4C4C-8297-AEBA3814F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213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D63CA-9E15-414D-8AB0-92512EB760F5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59F69-DB96-4C4C-8297-AEBA3814F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82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D63CA-9E15-414D-8AB0-92512EB760F5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59F69-DB96-4C4C-8297-AEBA3814F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675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vet47bc.ru/" TargetMode="External"/><Relationship Id="rId2" Type="http://schemas.openxmlformats.org/officeDocument/2006/relationships/hyperlink" Target="http://profstandart.rosmintrud.ru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nark.ru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772400" cy="19716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Применение Национальной системы учительского роста в сфере дошкольного образования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728320"/>
            <a:ext cx="6400800" cy="112968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Бесчастнова И.А.,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методист ИМО УО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г.Казани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8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подразделах 3.1. и 3.2. «Обобщенная трудовая функция» раздела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«Характеристика обобщенных трудовых функций» позицию «Требования к образованию и обучению» изложить в следующей редакции: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высшее образование или среднее профессиональное образование в рамках укрупненных групп направлений подготовки высшего образования и специальностей среднего профессионального образования «Образование и педагогические науки» или в области, соответствующей преподаваемому предмету, либо высшее образование или среднее профессиональное образование и дополнительное профессиональное образование по направлению деятельности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организации.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25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4316729"/>
              </p:ext>
            </p:extLst>
          </p:nvPr>
        </p:nvGraphicFramePr>
        <p:xfrm>
          <a:off x="457200" y="548680"/>
          <a:ext cx="8229600" cy="499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8456"/>
                <a:gridCol w="3096344"/>
                <a:gridCol w="1008112"/>
                <a:gridCol w="3106688"/>
              </a:tblGrid>
              <a:tr h="142236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стало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 и педагогические науки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было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специальностей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44.02.01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Дошкольное образование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050144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Дошкольное образование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44.02.02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Преподавание в начальных классах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050146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Преподавание в начальных классах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44.02.03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Педагогика дополнительного образования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050148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Педагогика дополнительного образования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44.02.04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Специальное дошкольное образование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050710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Специальное дошкольное образование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44.02.05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Коррекционная педагогика в начальном образовании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050715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Коррекционная педагогика в начальном образовании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44.02.06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Профессиональное обучение по отраслям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051001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Профессиональное обучение по отраслям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3568" y="5961756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СПО по направлениям подготовки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И ПЕДАГОГИЧЕСКИЕ НАУКИ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56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8274019"/>
              </p:ext>
            </p:extLst>
          </p:nvPr>
        </p:nvGraphicFramePr>
        <p:xfrm>
          <a:off x="457200" y="476670"/>
          <a:ext cx="8229600" cy="3758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6448"/>
                <a:gridCol w="3672408"/>
                <a:gridCol w="3610744"/>
              </a:tblGrid>
              <a:tr h="55809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направления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Текст стандарта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809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440301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Педагогическое образование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Зарегистрировано в Минюсте России 11 января 2016 г №40436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809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440302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Психолого-педагогическое образование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Зарегистрировано в Минюсте России 18 января 2016 г. №40623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809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440303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Специальное (дефектологическое) образование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Зарегистрировано в Минюсте России 30 октября 2015 г №39561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809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440304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Профессиональное обучение по отраслям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Зарегистрировано в Минюсте России 29 октября 2015 г №39534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809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440305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Педагогическое образование (с двумя направлениями подготовки)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Зарегистрировано в Минюсте России2 марта 2016 г №41305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5546257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ВО по направлениям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магистратуры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И ПЕДАГОГИЧЕСКИЕ НАУКИ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1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6" y="332656"/>
            <a:ext cx="4040188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есть?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57200" y="1052736"/>
            <a:ext cx="3898776" cy="5073427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Профстандарт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«Педагог»: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Обобщенные трудовые функции педагога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ОТФ А. Педагогическая деятельность по проектированию и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образовательного процесса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образовательных организациях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ОТФ В. Педагогическая деятельность по проектированию и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основных общеобразовательных программ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4008" y="908720"/>
            <a:ext cx="4041775" cy="639762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Трудовые функции педагога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067944" y="2420888"/>
            <a:ext cx="5076056" cy="424847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Обучение,</a:t>
            </a:r>
          </a:p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Воспитание,</a:t>
            </a:r>
          </a:p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</a:p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</a:t>
            </a:r>
          </a:p>
          <a:p>
            <a:pPr marL="0" indent="0" algn="ctr"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программ дошкольного образования</a:t>
            </a:r>
          </a:p>
          <a:p>
            <a:pPr marL="0" indent="0" algn="ctr"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программ начального общего образования</a:t>
            </a:r>
          </a:p>
          <a:p>
            <a:pPr marL="0" indent="0" algn="ctr"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программ основного и среднего общего образования</a:t>
            </a:r>
          </a:p>
          <a:p>
            <a:pPr marL="0" indent="0" algn="ctr"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«Предметное обучение. Математика»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«Предметное обучение.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язык»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89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 трудового законодательства не позволяют уволить сотрудника просто так: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можно предложить (при наличии) другую должность,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можно отправить работника на профессиональную  переподготовку. В соответствии со ст. 196 ТК РФ подготовка работников и дополнительное профессиональное  образование работников осуществляется работодателем на условиях и в порядке, которые определяются коллективным договором, договором, соглашениями, трудовым договором.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ли уволить сотрудника, который не соответствует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профстандарту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76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Постдипломное образование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Получении квалификации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Профессиональная переподготовка (при условии наличия СПО или ВО),</a:t>
            </a:r>
          </a:p>
          <a:p>
            <a:r>
              <a:rPr lang="ru-RU" dirty="0" smtClean="0"/>
              <a:t>Магистратура (на базе ВО – </a:t>
            </a:r>
            <a:r>
              <a:rPr lang="ru-RU" dirty="0" err="1" smtClean="0"/>
              <a:t>бакалавриата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Повышение квалификации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Формальное (удостоверение)</a:t>
            </a:r>
          </a:p>
          <a:p>
            <a:r>
              <a:rPr lang="ru-RU" dirty="0" smtClean="0"/>
              <a:t>Неформальное (сертификаты)</a:t>
            </a:r>
          </a:p>
          <a:p>
            <a:r>
              <a:rPr lang="ru-RU" dirty="0" err="1" smtClean="0"/>
              <a:t>Информальное</a:t>
            </a:r>
            <a:r>
              <a:rPr lang="ru-RU" dirty="0" smtClean="0"/>
              <a:t> (самообразование)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075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177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851630"/>
              </p:ext>
            </p:extLst>
          </p:nvPr>
        </p:nvGraphicFramePr>
        <p:xfrm>
          <a:off x="251520" y="260648"/>
          <a:ext cx="8712968" cy="6552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4536"/>
                <a:gridCol w="3888432"/>
              </a:tblGrid>
              <a:tr h="750908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Профессиональные стандарты (педагогический кластер)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146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МТ и СЗ от 18 октября 2013 г № 544н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5090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Педагог-психолог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24 июля 2015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№514н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0146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дополнительного образования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детей и взрослых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8 сентября 2015г. №613н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67415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профессионального обучения, профессионального образования и дополнительного профессионального  образования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8 сентября 2015г. №608н</a:t>
                      </a: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5090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 в области воспитания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10 января 2017 г. №10н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5090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Инструктор-методист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8 сентября 2014 г. №630н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863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труда и социальной защиты РФ 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18 октября 2013 года № 544н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профессионального стандарта</a:t>
            </a: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(педагогическая деятельность в сфере дошкольного, начального общего, основного общего, 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общего образования)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(воспитатель, учитель)»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 изменениями и дополнениями о2016 года)</a:t>
            </a: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898560"/>
              </p:ext>
            </p:extLst>
          </p:nvPr>
        </p:nvGraphicFramePr>
        <p:xfrm>
          <a:off x="755576" y="4509120"/>
          <a:ext cx="7416824" cy="1188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708412"/>
                <a:gridCol w="370841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Возможные  наименования должностей, профессий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Учитель,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465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труда и социальной защиты РФ 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8 сентября 2014 года № 630н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профессионального стандарта</a:t>
            </a: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ИНСТРУКТОР-МЕТОДИСТ</a:t>
            </a: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593848"/>
              </p:ext>
            </p:extLst>
          </p:nvPr>
        </p:nvGraphicFramePr>
        <p:xfrm>
          <a:off x="179512" y="2420888"/>
          <a:ext cx="8856984" cy="1920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16424"/>
                <a:gridCol w="504056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Возможные  наименования должностей, профессий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Инструктор</a:t>
                      </a: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спорту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Инструктор по физической культуре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Инструктор-методист,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Старший инструктор-методист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479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Поручение Президента Российской Федерации (по итогам заседания Государственного совета Российской Федерации 23 декабря 2015 года)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779912" y="1600200"/>
            <a:ext cx="4906888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«…обеспечить формирование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Национальной системы учительского роста,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направленной на установление для педагогических работников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уровней владения профессиональными компетенциями,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подтверждаемыми материалами аттестации, а также на учет мнения выпускников общеобразовательных организаций, но не ранее чем через 4 года после окончания ими обучения в таких организациях,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предусмотрев издание соответствующих нормативных актов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47"/>
          <a:stretch/>
        </p:blipFill>
        <p:spPr bwMode="auto">
          <a:xfrm>
            <a:off x="-7794" y="1988840"/>
            <a:ext cx="3835553" cy="353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340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труда и социальной защиты РФ 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24 июля  2015 года № 514н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профессионального стандарта</a:t>
            </a: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 (психолог в сфере образования)</a:t>
            </a: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019874"/>
              </p:ext>
            </p:extLst>
          </p:nvPr>
        </p:nvGraphicFramePr>
        <p:xfrm>
          <a:off x="179512" y="2420888"/>
          <a:ext cx="8856984" cy="15544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16424"/>
                <a:gridCol w="504056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Возможные  наименования должностей, профессий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психолог,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педагог-психолог,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</a:t>
                      </a: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образовательной организации</a:t>
                      </a:r>
                      <a:endParaRPr lang="ru-RU" sz="2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347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труда и социальной защиты РФ 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10 января  2017 года № 10н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профессионального стандарта</a:t>
            </a: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В ОБЛАСТИ ВОСПИТАНИЯ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771223"/>
              </p:ext>
            </p:extLst>
          </p:nvPr>
        </p:nvGraphicFramePr>
        <p:xfrm>
          <a:off x="179512" y="2420888"/>
          <a:ext cx="8856984" cy="3017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16424"/>
                <a:gridCol w="504056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Возможные  наименования должностей, профессий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Социальный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педагог,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Старший вожатый,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Педагог-организатор,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Воспитатель, старший воспитатель (кроме воспитателя, старшего воспитателя в ДОО),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Педагог-библиотекарь,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Тьютор</a:t>
                      </a: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611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64807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стандарты обязательны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07504" y="692696"/>
            <a:ext cx="4388296" cy="543346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должности положены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компенсации, льготы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установлены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(абз.3 ч.2 ст.57 ТК РФ);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 РФ устанавливает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требования к квалификации работников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(ст.195  3 ТК РФ)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8200" y="764704"/>
            <a:ext cx="4316288" cy="536145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Ст.195.3 «Если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ТК, другими федеральными законами, иными нормативными правовыми актами РФ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 квалификации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необходимой работнику для выполнения определенной трудовой функции,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стандарты в части указанных требований обязательны для применения работодателями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Выгнутая вниз стрелка 6"/>
          <p:cNvSpPr/>
          <p:nvPr/>
        </p:nvSpPr>
        <p:spPr>
          <a:xfrm rot="1399208">
            <a:off x="1360587" y="4934567"/>
            <a:ext cx="4176464" cy="100811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83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мероприятия «Дорожной карты» (срок реализации до 2020 г.)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новых должностей педагогических работников (2017-2018г),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изменений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профстандарт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«Педагог» в части  дифференциации уровней профессиональных компетенций и описания трудовых функций (2018 г)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нового порядка проведения аттестации, составление и апробация Единых федеральных оценочных материалов (2019 г.)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36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профессиональных стандартов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Минтруда России «Профессиональные стандарты»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http://profstandart.rosmintrud.ru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ФГБУ «Научно-исследовательский институт труда и социального страхования» Минтруда России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http://vet47bc.ru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Справочные системы правовой информации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50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профессиональных стандартов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97666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 стандарт «Педагог» (педагогическая деятельность в дошкольном, начальном общем, основном общем, среднем общем образовании) (воспитатель, учитель). Приказ Минтруда России от 18 октября 2013 г., № 544н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Минтруда России от 5 августа 2016 г., № 422н «О внесении изменений в профессиональный стандарт «Педагог»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деятельность в дошкольном, начальном общем, основном общем, среднем общем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образовании) (воспитатель, учитель), утвержденный приказом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МТиСЗ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РФ от 18 октября 2013 г., № 544н»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Минтруда России № 745 от 15.12.2016 г «О внесении изменения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профстандарт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«Педагог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(не прошел регистрацию в Минюсте)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352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профессиональных стандартов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832648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 от 27 июня 2016 г. № 584 «Об особенностях применения профессиональных стандартов в части требований, обязательных для применения государственными внебюджетными фондами РФ, государственными или муниципальными унитарными предприятиями, а также государственными корпорациями, государственными компаниями и хозяйственными обществами, более 50% акций (долей) в уставном капитале которых находится в государственной собственности или муниципальной собственности»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ПО ОРГАНИЗАЦИИ ПРИМЕНЕНИЯ ПРОФЕССИОНАЛЬНЫХ СТАНДАРТОВ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69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81705228"/>
              </p:ext>
            </p:extLst>
          </p:nvPr>
        </p:nvGraphicFramePr>
        <p:xfrm>
          <a:off x="107504" y="0"/>
          <a:ext cx="8855968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6211669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ПО ОРГАНИЗАЦИИ ПРИМЕНЕНИЯ ПРОФЕССИОНАЛЬНЫХ СТАНДАРТОВ</a:t>
            </a:r>
          </a:p>
        </p:txBody>
      </p:sp>
    </p:spTree>
    <p:extLst>
      <p:ext uri="{BB962C8B-B14F-4D97-AF65-F5344CB8AC3E}">
        <p14:creationId xmlns:p14="http://schemas.microsoft.com/office/powerpoint/2010/main" val="136539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карта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по формированию и введению НСУР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систему стимулов для профессионального роста учителей на основе общефедеральной (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объективной и независимой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оценки уровня необходимой квалификации учителей;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единые для РФ требования к уровневому профессиональному квалификационному испытанию (аттестация)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систему учительских должностей как государственный механизм карьерного роста учителя без ухода из профессии, подготовить соответствующие изменения (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новую редакцию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Профессионального стандарта педагога.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04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  <a:solidFill>
            <a:srgbClr val="CCECFF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независимой оценке квалификации» (НОК)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от 3 июля 2016 года № 238)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07504" y="1412776"/>
            <a:ext cx="5112568" cy="5040560"/>
          </a:xfrm>
          <a:solidFill>
            <a:srgbClr val="FFFF99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 стандарт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нормативный документ, отражающий требования к выполнению трудовых функций и необходимых для этого компетенций.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 –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подготовленность работника 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выполнению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конкретного вида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работы, включающей теоретические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знания и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навыки, которые 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олжны соответствовать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 к профессии.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Сертификация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соответствия квалификации соискателя положениям профессионального стандарта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220072" y="1412776"/>
            <a:ext cx="3816424" cy="4968552"/>
          </a:xfrm>
          <a:solidFill>
            <a:srgbClr val="99FFCC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совет при президенте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Национальное агентство развития квалификации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://nark.ru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 по профессиональным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квалификациям,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центры оценки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квалификации,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Работодатели и соискатели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6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карта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по формированию и введению НСУР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систему стимулов для профессионального роста учителей на основе общефедеральной (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объективной и независимой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оценки уровня необходимой квалификации учителей;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единые для РФ требования к уровневому профессиональному квалификационному испытанию (аттестация)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систему учительских должностей как государственный механизм карьерного роста учителя без ухода из профессии, подготовить соответствующие изменения (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новую редакцию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Профессионального стандарта педагога.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28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Действующее законодательство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аттестации педагогических работников организаций, осуществляющих образовательную деятельность (приказ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7 апреля 2014 года,№ 276)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53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0" y="836712"/>
            <a:ext cx="4572000" cy="583264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Сейчас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Регионы в рамках федерального порядка:</a:t>
            </a:r>
          </a:p>
          <a:p>
            <a:pPr indent="200025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ценивают деятельность учителя,</a:t>
            </a:r>
          </a:p>
          <a:p>
            <a:pPr indent="200025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чителя собирают портфолио – 8 кг бумаг</a:t>
            </a:r>
          </a:p>
          <a:p>
            <a:pPr indent="200025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00025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</a:t>
            </a:r>
          </a:p>
          <a:p>
            <a:pPr indent="106363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убъективная оценка, </a:t>
            </a:r>
          </a:p>
          <a:p>
            <a:pPr indent="106363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евозможность доказать результаты,</a:t>
            </a:r>
          </a:p>
          <a:p>
            <a:pPr indent="106363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юрократия,</a:t>
            </a:r>
          </a:p>
          <a:p>
            <a:pPr indent="106363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евозможность никому отказать</a:t>
            </a:r>
          </a:p>
          <a:p>
            <a:pPr indent="106363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427984" y="908720"/>
            <a:ext cx="4608512" cy="52174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(на выбор)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2051720" y="2924944"/>
            <a:ext cx="792088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1772816"/>
            <a:ext cx="1440160" cy="43204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сейчас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96826" y="1772816"/>
            <a:ext cx="2367662" cy="64807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федеральная оценка  (ЕФО)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5436096" y="1340768"/>
            <a:ext cx="1008112" cy="288032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596826" y="1340768"/>
            <a:ext cx="1008112" cy="288032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6596826" y="2600908"/>
            <a:ext cx="2367662" cy="64807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Объективная оценка компетенций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633862" y="3392996"/>
            <a:ext cx="2367662" cy="50405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Короткое испытание (2-3- ч)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633862" y="3941624"/>
            <a:ext cx="2367662" cy="50405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 бумаг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228184" y="1988840"/>
            <a:ext cx="0" cy="22048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228184" y="1988840"/>
            <a:ext cx="36864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endCxn id="15" idx="1"/>
          </p:cNvCxnSpPr>
          <p:nvPr/>
        </p:nvCxnSpPr>
        <p:spPr>
          <a:xfrm>
            <a:off x="6228184" y="2924944"/>
            <a:ext cx="36864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endCxn id="16" idx="1"/>
          </p:cNvCxnSpPr>
          <p:nvPr/>
        </p:nvCxnSpPr>
        <p:spPr>
          <a:xfrm>
            <a:off x="6228184" y="3645024"/>
            <a:ext cx="40567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endCxn id="17" idx="1"/>
          </p:cNvCxnSpPr>
          <p:nvPr/>
        </p:nvCxnSpPr>
        <p:spPr>
          <a:xfrm>
            <a:off x="6228184" y="4193652"/>
            <a:ext cx="40567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82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карта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по формированию и введению НСУР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систему стимулов для профессионального роста учителей на основе общефедеральной (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объективной и независимой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оценки уровня необходимой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квалификУстановить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единые для РФ требования к уровневому профессиональному квалификационному испытанию (аттестация)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учителей;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систему учительских должностей как государственный механизм карьерного роста учителя без ухода из профессии, подготовить соответствующие изменения (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новую редакцию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Профессионального стандарта педагога.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03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труда и социальной защиты РФ 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18 октября 2013 года № 544н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профессионального стандарта</a:t>
            </a: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(педагогическая деятельность в сфере дошкольного, начального общего, основного общего, 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общего образования)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(воспитатель, учитель)»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 изменениями и дополнениями о2016 года)</a:t>
            </a: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418194"/>
              </p:ext>
            </p:extLst>
          </p:nvPr>
        </p:nvGraphicFramePr>
        <p:xfrm>
          <a:off x="755576" y="4509120"/>
          <a:ext cx="7416824" cy="1188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708412"/>
                <a:gridCol w="370841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Возможные  наименования должностей, профессий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Учитель,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894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</TotalTime>
  <Words>1533</Words>
  <Application>Microsoft Office PowerPoint</Application>
  <PresentationFormat>Экран (4:3)</PresentationFormat>
  <Paragraphs>219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Применение Национальной системы учительского роста в сфере дошкольного образования</vt:lpstr>
      <vt:lpstr>Поручение Президента Российской Федерации (по итогам заседания Государственного совета Российской Федерации 23 декабря 2015 года)</vt:lpstr>
      <vt:lpstr>Дорожная карта Минобрнауки России по формированию и введению НСУР</vt:lpstr>
      <vt:lpstr>Федеральный закон  «О независимой оценке квалификации» (НОК)  ( от 3 июля 2016 года № 238)</vt:lpstr>
      <vt:lpstr>Дорожная карта Минобрнауки России по формированию и введению НСУР</vt:lpstr>
      <vt:lpstr>Действующее законодательство</vt:lpstr>
      <vt:lpstr>Аттестация</vt:lpstr>
      <vt:lpstr>Дорожная карта Минобрнауки России по формированию и введению НСУР</vt:lpstr>
      <vt:lpstr>Презентация PowerPoint</vt:lpstr>
      <vt:lpstr>Изменения</vt:lpstr>
      <vt:lpstr>Презентация PowerPoint</vt:lpstr>
      <vt:lpstr>Презентация PowerPoint</vt:lpstr>
      <vt:lpstr>Презентация PowerPoint</vt:lpstr>
      <vt:lpstr>Положения трудового законодательства не позволяют уволить сотрудника просто так: - можно предложить (при наличии) другую должность, - можно отправить работника на профессиональную  переподготовку. В соответствии со ст. 196 ТК РФ подготовка работников и дополнительное профессиональное  образование работников осуществляется работодателем на условиях и в порядке, которые определяются коллективным договором, договором, соглашениями, трудовым договором.     Можно ли уволить сотрудника, который не соответствует профстандарту? </vt:lpstr>
      <vt:lpstr>Постдипломное образование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Профессиональные стандарты обязательны</vt:lpstr>
      <vt:lpstr>Ключевые мероприятия «Дорожной карты» (срок реализации до 2020 г.)</vt:lpstr>
      <vt:lpstr>Реестр профессиональных стандартов</vt:lpstr>
      <vt:lpstr>Введение профессиональных стандартов</vt:lpstr>
      <vt:lpstr>Введение профессиональных стандартов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akhirina@mail.ru</dc:creator>
  <cp:lastModifiedBy>User</cp:lastModifiedBy>
  <cp:revision>40</cp:revision>
  <dcterms:created xsi:type="dcterms:W3CDTF">2018-09-14T11:53:24Z</dcterms:created>
  <dcterms:modified xsi:type="dcterms:W3CDTF">2018-09-19T05:13:55Z</dcterms:modified>
</cp:coreProperties>
</file>