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773" r:id="rId2"/>
    <p:sldId id="757" r:id="rId3"/>
    <p:sldId id="764" r:id="rId4"/>
    <p:sldId id="765" r:id="rId5"/>
    <p:sldId id="768" r:id="rId6"/>
    <p:sldId id="766" r:id="rId7"/>
    <p:sldId id="769" r:id="rId8"/>
    <p:sldId id="754" r:id="rId9"/>
    <p:sldId id="770" r:id="rId10"/>
    <p:sldId id="771" r:id="rId11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4821"/>
    <a:srgbClr val="FF5050"/>
    <a:srgbClr val="206A33"/>
    <a:srgbClr val="09025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2" autoAdjust="0"/>
    <p:restoredTop sz="87327" autoAdjust="0"/>
  </p:normalViewPr>
  <p:slideViewPr>
    <p:cSldViewPr>
      <p:cViewPr>
        <p:scale>
          <a:sx n="70" d="100"/>
          <a:sy n="70" d="100"/>
        </p:scale>
        <p:origin x="-2814" y="-14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D8120A-C075-4AC1-BDA2-72EF0E21BF7D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988D429D-D6DF-47A2-9A16-C12C66A3939F}">
      <dgm:prSet phldrT="[Текст]" custT="1"/>
      <dgm:spPr/>
      <dgm:t>
        <a:bodyPr/>
        <a:lstStyle/>
        <a:p>
          <a:r>
            <a:rPr lang="ru-RU" sz="2400" b="1" i="1" dirty="0" smtClean="0">
              <a:solidFill>
                <a:srgbClr val="FF0000"/>
              </a:solidFill>
              <a:effectLst/>
            </a:rPr>
            <a:t>Прием заявлений</a:t>
          </a:r>
        </a:p>
      </dgm:t>
    </dgm:pt>
    <dgm:pt modelId="{BE81585A-FD1B-426C-9963-7E2AECBED735}" type="parTrans" cxnId="{9DF327C7-354A-4C9E-929F-887C29365924}">
      <dgm:prSet/>
      <dgm:spPr/>
      <dgm:t>
        <a:bodyPr/>
        <a:lstStyle/>
        <a:p>
          <a:endParaRPr lang="ru-RU"/>
        </a:p>
      </dgm:t>
    </dgm:pt>
    <dgm:pt modelId="{EAD5168F-B996-4A4D-8D3F-01E763B05013}" type="sibTrans" cxnId="{9DF327C7-354A-4C9E-929F-887C29365924}">
      <dgm:prSet/>
      <dgm:spPr/>
      <dgm:t>
        <a:bodyPr/>
        <a:lstStyle/>
        <a:p>
          <a:endParaRPr lang="ru-RU"/>
        </a:p>
      </dgm:t>
    </dgm:pt>
    <dgm:pt modelId="{96EACB17-F153-4169-9D70-9037DD4666B7}">
      <dgm:prSet phldrT="[Текст]" custT="1"/>
      <dgm:spPr/>
      <dgm:t>
        <a:bodyPr/>
        <a:lstStyle/>
        <a:p>
          <a:r>
            <a:rPr lang="ru-RU" sz="2400" b="1" i="1" dirty="0" smtClean="0">
              <a:solidFill>
                <a:srgbClr val="FF0000"/>
              </a:solidFill>
              <a:effectLst/>
            </a:rPr>
            <a:t>Экспертиза</a:t>
          </a:r>
        </a:p>
      </dgm:t>
    </dgm:pt>
    <dgm:pt modelId="{183B99DC-A693-441D-8920-DDEAB62F408F}" type="parTrans" cxnId="{AC959B1D-C78C-473E-A7BA-EEE99BD255BF}">
      <dgm:prSet/>
      <dgm:spPr/>
      <dgm:t>
        <a:bodyPr/>
        <a:lstStyle/>
        <a:p>
          <a:endParaRPr lang="ru-RU"/>
        </a:p>
      </dgm:t>
    </dgm:pt>
    <dgm:pt modelId="{7BFB89D3-135C-4771-AFAD-68EF448C3322}" type="sibTrans" cxnId="{AC959B1D-C78C-473E-A7BA-EEE99BD255BF}">
      <dgm:prSet/>
      <dgm:spPr/>
      <dgm:t>
        <a:bodyPr/>
        <a:lstStyle/>
        <a:p>
          <a:endParaRPr lang="ru-RU"/>
        </a:p>
      </dgm:t>
    </dgm:pt>
    <dgm:pt modelId="{8F81AB15-789B-4C14-94C5-E895FF0748D9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400" b="1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i="1" dirty="0" smtClean="0">
              <a:solidFill>
                <a:srgbClr val="FF0000"/>
              </a:solidFill>
              <a:effectLst/>
            </a:rPr>
            <a:t>Итоги аттестации</a:t>
          </a: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7C55E4-DF6D-4CF8-AD04-975D0220E699}" type="parTrans" cxnId="{93E7BD84-4232-419D-AD0C-87D287E09736}">
      <dgm:prSet/>
      <dgm:spPr/>
      <dgm:t>
        <a:bodyPr/>
        <a:lstStyle/>
        <a:p>
          <a:endParaRPr lang="ru-RU"/>
        </a:p>
      </dgm:t>
    </dgm:pt>
    <dgm:pt modelId="{F09B998D-AEFE-400C-A89D-48F90CED7313}" type="sibTrans" cxnId="{93E7BD84-4232-419D-AD0C-87D287E09736}">
      <dgm:prSet/>
      <dgm:spPr/>
      <dgm:t>
        <a:bodyPr/>
        <a:lstStyle/>
        <a:p>
          <a:endParaRPr lang="ru-RU"/>
        </a:p>
      </dgm:t>
    </dgm:pt>
    <dgm:pt modelId="{5B29F677-A2B1-42C1-969E-7A7A181D4B10}" type="pres">
      <dgm:prSet presAssocID="{D6D8120A-C075-4AC1-BDA2-72EF0E21BF7D}" presName="compositeShape" presStyleCnt="0">
        <dgm:presLayoutVars>
          <dgm:dir/>
          <dgm:resizeHandles/>
        </dgm:presLayoutVars>
      </dgm:prSet>
      <dgm:spPr/>
    </dgm:pt>
    <dgm:pt modelId="{0292869A-7295-44BE-B324-B3882516F622}" type="pres">
      <dgm:prSet presAssocID="{D6D8120A-C075-4AC1-BDA2-72EF0E21BF7D}" presName="pyramid" presStyleLbl="node1" presStyleIdx="0" presStyleCnt="1"/>
      <dgm:spPr/>
    </dgm:pt>
    <dgm:pt modelId="{EE9E6683-81D7-4677-84C7-733D45571A4D}" type="pres">
      <dgm:prSet presAssocID="{D6D8120A-C075-4AC1-BDA2-72EF0E21BF7D}" presName="theList" presStyleCnt="0"/>
      <dgm:spPr/>
    </dgm:pt>
    <dgm:pt modelId="{33307237-3257-4410-A40A-79438FDBD2CC}" type="pres">
      <dgm:prSet presAssocID="{988D429D-D6DF-47A2-9A16-C12C66A3939F}" presName="aNode" presStyleLbl="fgAcc1" presStyleIdx="0" presStyleCnt="3" custScaleX="1417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E80BDF-EE68-4B59-8DF5-9F35A04035A0}" type="pres">
      <dgm:prSet presAssocID="{988D429D-D6DF-47A2-9A16-C12C66A3939F}" presName="aSpace" presStyleCnt="0"/>
      <dgm:spPr/>
    </dgm:pt>
    <dgm:pt modelId="{7708BA49-FB88-46A2-BB7D-010FB1BB19E8}" type="pres">
      <dgm:prSet presAssocID="{96EACB17-F153-4169-9D70-9037DD4666B7}" presName="aNode" presStyleLbl="fgAcc1" presStyleIdx="1" presStyleCnt="3" custScaleX="1425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F15E70-48AD-416E-A10C-B56A0B9EEB4B}" type="pres">
      <dgm:prSet presAssocID="{96EACB17-F153-4169-9D70-9037DD4666B7}" presName="aSpace" presStyleCnt="0"/>
      <dgm:spPr/>
    </dgm:pt>
    <dgm:pt modelId="{1EEB2D03-4702-4F7C-9869-693844C8406C}" type="pres">
      <dgm:prSet presAssocID="{8F81AB15-789B-4C14-94C5-E895FF0748D9}" presName="aNode" presStyleLbl="fgAcc1" presStyleIdx="2" presStyleCnt="3" custScaleX="1429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638FF6-CA96-4184-96EE-32663433DCFD}" type="pres">
      <dgm:prSet presAssocID="{8F81AB15-789B-4C14-94C5-E895FF0748D9}" presName="aSpace" presStyleCnt="0"/>
      <dgm:spPr/>
    </dgm:pt>
  </dgm:ptLst>
  <dgm:cxnLst>
    <dgm:cxn modelId="{293D8091-B26F-4ED9-A8D0-C25627D65117}" type="presOf" srcId="{8F81AB15-789B-4C14-94C5-E895FF0748D9}" destId="{1EEB2D03-4702-4F7C-9869-693844C8406C}" srcOrd="0" destOrd="0" presId="urn:microsoft.com/office/officeart/2005/8/layout/pyramid2"/>
    <dgm:cxn modelId="{9DF327C7-354A-4C9E-929F-887C29365924}" srcId="{D6D8120A-C075-4AC1-BDA2-72EF0E21BF7D}" destId="{988D429D-D6DF-47A2-9A16-C12C66A3939F}" srcOrd="0" destOrd="0" parTransId="{BE81585A-FD1B-426C-9963-7E2AECBED735}" sibTransId="{EAD5168F-B996-4A4D-8D3F-01E763B05013}"/>
    <dgm:cxn modelId="{CC548551-EE9E-461A-8ED4-A100BD494E1C}" type="presOf" srcId="{96EACB17-F153-4169-9D70-9037DD4666B7}" destId="{7708BA49-FB88-46A2-BB7D-010FB1BB19E8}" srcOrd="0" destOrd="0" presId="urn:microsoft.com/office/officeart/2005/8/layout/pyramid2"/>
    <dgm:cxn modelId="{93E7BD84-4232-419D-AD0C-87D287E09736}" srcId="{D6D8120A-C075-4AC1-BDA2-72EF0E21BF7D}" destId="{8F81AB15-789B-4C14-94C5-E895FF0748D9}" srcOrd="2" destOrd="0" parTransId="{A47C55E4-DF6D-4CF8-AD04-975D0220E699}" sibTransId="{F09B998D-AEFE-400C-A89D-48F90CED7313}"/>
    <dgm:cxn modelId="{85C2FE62-411F-4AE1-8143-6115F26E25CE}" type="presOf" srcId="{988D429D-D6DF-47A2-9A16-C12C66A3939F}" destId="{33307237-3257-4410-A40A-79438FDBD2CC}" srcOrd="0" destOrd="0" presId="urn:microsoft.com/office/officeart/2005/8/layout/pyramid2"/>
    <dgm:cxn modelId="{CB03FE00-CD25-418F-B4B2-0DAE324A9F81}" type="presOf" srcId="{D6D8120A-C075-4AC1-BDA2-72EF0E21BF7D}" destId="{5B29F677-A2B1-42C1-969E-7A7A181D4B10}" srcOrd="0" destOrd="0" presId="urn:microsoft.com/office/officeart/2005/8/layout/pyramid2"/>
    <dgm:cxn modelId="{AC959B1D-C78C-473E-A7BA-EEE99BD255BF}" srcId="{D6D8120A-C075-4AC1-BDA2-72EF0E21BF7D}" destId="{96EACB17-F153-4169-9D70-9037DD4666B7}" srcOrd="1" destOrd="0" parTransId="{183B99DC-A693-441D-8920-DDEAB62F408F}" sibTransId="{7BFB89D3-135C-4771-AFAD-68EF448C3322}"/>
    <dgm:cxn modelId="{FC1FABEC-12FB-44C8-BEFF-19C4977ED772}" type="presParOf" srcId="{5B29F677-A2B1-42C1-969E-7A7A181D4B10}" destId="{0292869A-7295-44BE-B324-B3882516F622}" srcOrd="0" destOrd="0" presId="urn:microsoft.com/office/officeart/2005/8/layout/pyramid2"/>
    <dgm:cxn modelId="{1C19AEA8-8C5C-40ED-9CFC-72E805A7F9D0}" type="presParOf" srcId="{5B29F677-A2B1-42C1-969E-7A7A181D4B10}" destId="{EE9E6683-81D7-4677-84C7-733D45571A4D}" srcOrd="1" destOrd="0" presId="urn:microsoft.com/office/officeart/2005/8/layout/pyramid2"/>
    <dgm:cxn modelId="{B2534F7E-C024-42AF-A88C-221B37C7C9FC}" type="presParOf" srcId="{EE9E6683-81D7-4677-84C7-733D45571A4D}" destId="{33307237-3257-4410-A40A-79438FDBD2CC}" srcOrd="0" destOrd="0" presId="urn:microsoft.com/office/officeart/2005/8/layout/pyramid2"/>
    <dgm:cxn modelId="{DD9E2162-4BA5-4692-9B03-269AD641BA3E}" type="presParOf" srcId="{EE9E6683-81D7-4677-84C7-733D45571A4D}" destId="{51E80BDF-EE68-4B59-8DF5-9F35A04035A0}" srcOrd="1" destOrd="0" presId="urn:microsoft.com/office/officeart/2005/8/layout/pyramid2"/>
    <dgm:cxn modelId="{F1C99EA5-8A11-44E0-886C-502DA6589B5E}" type="presParOf" srcId="{EE9E6683-81D7-4677-84C7-733D45571A4D}" destId="{7708BA49-FB88-46A2-BB7D-010FB1BB19E8}" srcOrd="2" destOrd="0" presId="urn:microsoft.com/office/officeart/2005/8/layout/pyramid2"/>
    <dgm:cxn modelId="{8ADF0005-9613-4089-A5F6-65BB75474460}" type="presParOf" srcId="{EE9E6683-81D7-4677-84C7-733D45571A4D}" destId="{48F15E70-48AD-416E-A10C-B56A0B9EEB4B}" srcOrd="3" destOrd="0" presId="urn:microsoft.com/office/officeart/2005/8/layout/pyramid2"/>
    <dgm:cxn modelId="{D751364C-118D-4F5A-AC4E-C518048AFB73}" type="presParOf" srcId="{EE9E6683-81D7-4677-84C7-733D45571A4D}" destId="{1EEB2D03-4702-4F7C-9869-693844C8406C}" srcOrd="4" destOrd="0" presId="urn:microsoft.com/office/officeart/2005/8/layout/pyramid2"/>
    <dgm:cxn modelId="{BA8D31D2-B313-40A5-957A-BA62DE4B2F23}" type="presParOf" srcId="{EE9E6683-81D7-4677-84C7-733D45571A4D}" destId="{3B638FF6-CA96-4184-96EE-32663433DCF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5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57B3A39-AF2B-408C-BF43-9C6B3582F37C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1C8DD86-303D-4410-9573-71F212BB13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DD610E9-1B5B-4642-8EA5-66A813A0371A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8C60F9-D5FD-465A-AC7B-AF855E0D95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276225" y="4714875"/>
            <a:ext cx="5842000" cy="4700588"/>
          </a:xfrm>
        </p:spPr>
        <p:txBody>
          <a:bodyPr>
            <a:normAutofit/>
          </a:bodyPr>
          <a:lstStyle/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dirty="0" smtClean="0"/>
              <a:t>Общее кол  ведомств – 13, из них 4 РФ 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 РТ - МОиН РТ, </a:t>
            </a:r>
            <a:r>
              <a:rPr lang="ru-RU" dirty="0" err="1" smtClean="0"/>
              <a:t>МДМиС</a:t>
            </a:r>
            <a:r>
              <a:rPr lang="ru-RU" dirty="0" smtClean="0"/>
              <a:t> РТ, Минкульт, </a:t>
            </a:r>
            <a:r>
              <a:rPr lang="ru-RU" dirty="0" err="1" smtClean="0"/>
              <a:t>Минздав</a:t>
            </a:r>
            <a:r>
              <a:rPr lang="ru-RU" dirty="0" smtClean="0"/>
              <a:t>, МИС РТ, Минтруд,  Министерство сельского хозяйства и продовольствия, Министерство лесного хозяйства, </a:t>
            </a:r>
            <a:r>
              <a:rPr lang="ru-RU" dirty="0" err="1" smtClean="0"/>
              <a:t>Татпотребсоюз</a:t>
            </a:r>
            <a:endParaRPr lang="ru-RU" dirty="0" smtClean="0"/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 РФ - ЦБ РФ,  МОиН РФ,  МЗ РФ,  МК РФ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2. Прочие организации – это детские дома, реабилитационные центры, межшкольные комбинаты, детские приюты и др.</a:t>
            </a:r>
            <a:endParaRPr lang="ru-RU" dirty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5550F1-49F3-4359-8203-1777A9740E4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ЛК педагога -  Педагогическая аттестация  - Создать пакет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При создании пакета  необходимо выбрать из списка –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 - заявленную категорию,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 - предмет (для школ и СПО)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 - должность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 - указать наличие льготы.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Приложить электронные документы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 - заявление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 - карту результативности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 - справку о прохождении тестирования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-др. документы.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 Пакет можно формировать поэтапно в удобное время.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Пакет можно отправить куратору ОО или удалить</a:t>
            </a:r>
            <a:endParaRPr lang="ru-RU" dirty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2AFBBF-7ED0-468C-BE0C-221DA1EF680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0AFA3-8CC3-4914-ACCE-E57B0C4A2B11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25BBB-FE29-4966-8EE9-43518E5130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97060-0970-4892-B615-EE332D92AB3B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F1311-5DDC-4FB3-BFFD-02A118B722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7ED2F-2C5B-4ED1-922E-59765DB725B1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24928-D427-4A59-8AC2-92E5E2833F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0B20F-4E27-4BCD-9D63-74F2FFF3644E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8E26A-14C1-439E-A71F-EBBE26F276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E24E2-B4FF-4D77-9465-93C8D8AA9B7D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54728-14CE-46C0-A061-9F3F36AF2E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F4253-A5D8-4172-9F8F-DA0A7D5F80B4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DC337-3517-410B-AF4C-DA7A026073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8E66F-7ABA-41C2-8FC8-B89413C41289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DE3E3-A98F-4F89-B06D-AA0E75B733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8DC39-C3D9-4A6A-B493-62C634638447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D2540-1CAB-40F0-8DA2-BBADB46A4F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94238-6A70-4423-86BB-BC30589B392D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7F903-30FB-4E85-AE63-C2760FFF5E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E142-9791-4489-A8EC-A2ED3937AEA7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B5564-3792-4E90-85C5-9D0605D71C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5199F-0E2B-4181-B767-58E38F0910D1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C27B9-1653-4A5D-AA0A-33710EF474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DA294-B828-4E41-B65E-1ED9FD2ECB49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0624EC-4BE3-4AD1-A6BF-7F117709CD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113" y="1700213"/>
            <a:ext cx="7343775" cy="18161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</a:rPr>
              <a:t>Педагогическая  аттестация работников образования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</a:rPr>
              <a:t>города Казани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</a:rPr>
              <a:t>в 2016/2017 учебном году</a:t>
            </a:r>
            <a:endParaRPr lang="ru-RU" altLang="ru-RU" sz="2800" b="1" i="1" kern="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274638"/>
            <a:ext cx="7958137" cy="7969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alt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Перечень документов, необходимых для загрузки в  ИС </a:t>
            </a:r>
            <a:r>
              <a:rPr lang="ru-RU" altLang="ru-RU" sz="2800" dirty="0" smtClean="0">
                <a:solidFill>
                  <a:srgbClr val="FF0000"/>
                </a:solidFill>
              </a:rPr>
              <a:t/>
            </a:r>
            <a:br>
              <a:rPr lang="ru-RU" altLang="ru-RU" sz="2800" dirty="0" smtClean="0">
                <a:solidFill>
                  <a:srgbClr val="FF0000"/>
                </a:solidFill>
              </a:rPr>
            </a:br>
            <a:endParaRPr lang="ru-RU" altLang="ru-RU" sz="2800" dirty="0" smtClean="0">
              <a:solidFill>
                <a:srgbClr val="FF0000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14313" y="1071563"/>
            <a:ext cx="8572500" cy="5572125"/>
          </a:xfrm>
        </p:spPr>
        <p:txBody>
          <a:bodyPr rtlCol="0">
            <a:normAutofit lnSpcReduction="10000"/>
          </a:bodyPr>
          <a:lstStyle/>
          <a:p>
            <a:pPr marL="365125" indent="-282575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Заявление </a:t>
            </a:r>
          </a:p>
          <a:p>
            <a:pPr marL="365125" indent="-282575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Карта результативности профессиональной деятельности для всех</a:t>
            </a:r>
          </a:p>
          <a:p>
            <a:pPr marL="365125" indent="-282575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Лист самооценки (для тех, кто аттестуется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экспертизой</a:t>
            </a: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365125" indent="-282575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Фрагмент видео урока (на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личном</a:t>
            </a: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сайте) (для тех, кто аттестуется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экспертизой</a:t>
            </a: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365125" indent="-282575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Удостоверение о курсах , заверенные (ЕСЛИ ЕСТЬ)</a:t>
            </a:r>
          </a:p>
          <a:p>
            <a:pPr marL="365125" indent="-282575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Аттестационный лист (предыдущей аттестации) для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высшей</a:t>
            </a: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категории</a:t>
            </a:r>
          </a:p>
          <a:p>
            <a:pPr marL="365125" indent="-282575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Подтверждающие документы об участии детей в олимпиадах (очных), НПК, всероссийского уровня или в региональном (РТ) этапе данных мероприятий (для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высшей</a:t>
            </a: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категории)</a:t>
            </a:r>
          </a:p>
          <a:p>
            <a:pPr marL="365125" indent="-282575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Подтверждающие документы об участии педагога в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инновационной</a:t>
            </a: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программе (проекте) – справка или приказ о включении ОО в список региональных инновационных площадок (для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высшей</a:t>
            </a: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категории)</a:t>
            </a:r>
          </a:p>
          <a:p>
            <a:pPr marL="365125" indent="-282575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Сертификат участника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экспериментальной</a:t>
            </a: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работы (для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высшей</a:t>
            </a: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категории)</a:t>
            </a:r>
          </a:p>
          <a:p>
            <a:pPr marL="365125" indent="-282575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ru-RU" sz="2000" dirty="0" smtClean="0"/>
          </a:p>
          <a:p>
            <a:pPr marL="365125" indent="-282575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defRPr/>
            </a:pPr>
            <a:endParaRPr lang="ru-RU" sz="25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Новое в процедуре аттестации 2015 года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572125"/>
          </a:xfrm>
        </p:spPr>
        <p:txBody>
          <a:bodyPr/>
          <a:lstStyle/>
          <a:p>
            <a:pPr eaLnBrk="1" hangingPunct="1"/>
            <a:r>
              <a:rPr lang="ru-RU" sz="2400" smtClean="0"/>
              <a:t>Все педагоги, подавшие заявление на аттестацию, проходят </a:t>
            </a:r>
            <a:r>
              <a:rPr lang="ru-RU" sz="2400" b="1" smtClean="0"/>
              <a:t>централизованное</a:t>
            </a:r>
            <a:r>
              <a:rPr lang="ru-RU" sz="2400" smtClean="0"/>
              <a:t> тестирование по графику</a:t>
            </a:r>
          </a:p>
          <a:p>
            <a:pPr eaLnBrk="1" hangingPunct="1"/>
            <a:r>
              <a:rPr lang="ru-RU" sz="2400" smtClean="0"/>
              <a:t>При  отрицательной сдаче тестирования, заявление педагога </a:t>
            </a:r>
            <a:r>
              <a:rPr lang="ru-RU" sz="2400" b="1" smtClean="0"/>
              <a:t>блокируется</a:t>
            </a:r>
            <a:r>
              <a:rPr lang="ru-RU" sz="2400" smtClean="0"/>
              <a:t> до следующего этапа аттестации</a:t>
            </a:r>
          </a:p>
          <a:p>
            <a:pPr eaLnBrk="1" hangingPunct="1"/>
            <a:r>
              <a:rPr lang="ru-RU" sz="2400" smtClean="0"/>
              <a:t>Экспертиза документов аттестуемого педагога проходит </a:t>
            </a:r>
            <a:r>
              <a:rPr lang="ru-RU" sz="2400" b="1" smtClean="0"/>
              <a:t>виртуально</a:t>
            </a:r>
            <a:r>
              <a:rPr lang="ru-RU" sz="2400" smtClean="0"/>
              <a:t> в информационной системе. </a:t>
            </a:r>
          </a:p>
          <a:p>
            <a:pPr eaLnBrk="1" hangingPunct="1"/>
            <a:r>
              <a:rPr lang="ru-RU" sz="2400" smtClean="0"/>
              <a:t>Для повышения качества экспертизы педагог размещает фрагмент видеоурока на </a:t>
            </a:r>
            <a:r>
              <a:rPr lang="ru-RU" sz="2400" b="1" smtClean="0"/>
              <a:t>личном сайте, </a:t>
            </a:r>
            <a:r>
              <a:rPr lang="ru-RU" sz="2400" smtClean="0"/>
              <a:t>а также размещает индивидуальный план работы на перспективу.</a:t>
            </a:r>
          </a:p>
          <a:p>
            <a:pPr eaLnBrk="1" hangingPunct="1"/>
            <a:r>
              <a:rPr lang="ru-RU" sz="2400" b="1" smtClean="0"/>
              <a:t>Все педагоги, заявленные на аттестацию, приглашаются на очные заседания Аттестационной комиссии МОиН РТ (на </a:t>
            </a:r>
            <a:r>
              <a:rPr lang="ru-RU" sz="2400" b="1" smtClean="0">
                <a:solidFill>
                  <a:srgbClr val="FF0000"/>
                </a:solidFill>
              </a:rPr>
              <a:t>высшую </a:t>
            </a:r>
            <a:r>
              <a:rPr lang="ru-RU" sz="2400" b="1" smtClean="0"/>
              <a:t>категорию – в МОиН РТ, на </a:t>
            </a:r>
            <a:r>
              <a:rPr lang="ru-RU" sz="2400" b="1" smtClean="0">
                <a:solidFill>
                  <a:srgbClr val="FF0000"/>
                </a:solidFill>
              </a:rPr>
              <a:t>первую</a:t>
            </a:r>
            <a:r>
              <a:rPr lang="ru-RU" sz="2400" b="1" smtClean="0"/>
              <a:t> кат – выездные комиссии)</a:t>
            </a:r>
          </a:p>
          <a:p>
            <a:pPr eaLnBrk="1" hangingPunct="1"/>
            <a:endParaRPr lang="ru-RU" sz="2400" smtClean="0"/>
          </a:p>
          <a:p>
            <a:pPr eaLnBrk="1" hangingPunct="1"/>
            <a:endParaRPr lang="ru-RU" sz="2400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2071688" y="214313"/>
            <a:ext cx="7072312" cy="1143000"/>
          </a:xfrm>
        </p:spPr>
        <p:txBody>
          <a:bodyPr/>
          <a:lstStyle/>
          <a:p>
            <a:pPr eaLnBrk="1" hangingPunct="1"/>
            <a:r>
              <a:rPr lang="ru-RU" altLang="ru-RU" sz="2600" b="1" smtClean="0">
                <a:solidFill>
                  <a:srgbClr val="09025E"/>
                </a:solidFill>
                <a:cs typeface="Tahoma" pitchFamily="34" charset="0"/>
              </a:rPr>
              <a:t>План-график педагогической аттестации </a:t>
            </a:r>
            <a:br>
              <a:rPr lang="ru-RU" altLang="ru-RU" sz="2600" b="1" smtClean="0">
                <a:solidFill>
                  <a:srgbClr val="09025E"/>
                </a:solidFill>
                <a:cs typeface="Tahoma" pitchFamily="34" charset="0"/>
              </a:rPr>
            </a:br>
            <a:r>
              <a:rPr lang="ru-RU" altLang="ru-RU" sz="2600" b="1" smtClean="0">
                <a:solidFill>
                  <a:srgbClr val="FF0000"/>
                </a:solidFill>
                <a:cs typeface="Tahoma" pitchFamily="34" charset="0"/>
              </a:rPr>
              <a:t>на 2016/2017 учебный год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0" y="1714488"/>
          <a:ext cx="4248472" cy="5143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214813" y="1214438"/>
          <a:ext cx="4605337" cy="4830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579"/>
                <a:gridCol w="2247758"/>
              </a:tblGrid>
              <a:tr h="1149937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i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Периоды проведения аттестации</a:t>
                      </a:r>
                    </a:p>
                  </a:txBody>
                  <a:tcPr marL="91445" marR="91445" marT="60955" marB="60955"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kern="1200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60960" marB="60960"/>
                </a:tc>
              </a:tr>
              <a:tr h="487670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u="non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2016 год</a:t>
                      </a:r>
                    </a:p>
                  </a:txBody>
                  <a:tcPr marL="91445" marR="91445" marT="60955" marB="609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u="non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2017 год</a:t>
                      </a:r>
                    </a:p>
                  </a:txBody>
                  <a:tcPr marL="91445" marR="91445" marT="60955" marB="60955"/>
                </a:tc>
              </a:tr>
              <a:tr h="984397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октябрь</a:t>
                      </a:r>
                    </a:p>
                  </a:txBody>
                  <a:tcPr marL="91445" marR="91445" marT="60955" marB="609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январь</a:t>
                      </a:r>
                    </a:p>
                  </a:txBody>
                  <a:tcPr marL="91445" marR="91445" marT="60955" marB="60955"/>
                </a:tc>
              </a:tr>
              <a:tr h="1058823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ноябрь</a:t>
                      </a:r>
                    </a:p>
                  </a:txBody>
                  <a:tcPr marL="91445" marR="91445" marT="60955" marB="609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февраль</a:t>
                      </a:r>
                    </a:p>
                  </a:txBody>
                  <a:tcPr marL="91445" marR="91445" marT="60955" marB="60955"/>
                </a:tc>
              </a:tr>
              <a:tr h="11499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i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декабрь</a:t>
                      </a:r>
                    </a:p>
                  </a:txBody>
                  <a:tcPr marL="91445" marR="91445" marT="60955" marB="60955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i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март</a:t>
                      </a:r>
                    </a:p>
                    <a:p>
                      <a:pPr marL="0" algn="ctr" defTabSz="914400" rtl="0" eaLnBrk="1" latinLnBrk="0" hangingPunct="1"/>
                      <a:endParaRPr lang="ru-RU" sz="2400" b="1" i="1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91445" marR="91445" marT="60955" marB="60955"/>
                </a:tc>
              </a:tr>
            </a:tbl>
          </a:graphicData>
        </a:graphic>
      </p:graphicFrame>
      <p:sp>
        <p:nvSpPr>
          <p:cNvPr id="12" name="Прямоугольник с двумя вырезанными противолежащими углами 11"/>
          <p:cNvSpPr/>
          <p:nvPr/>
        </p:nvSpPr>
        <p:spPr>
          <a:xfrm>
            <a:off x="250825" y="6445250"/>
            <a:ext cx="8893175" cy="439738"/>
          </a:xfrm>
          <a:prstGeom prst="snip2Diag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white"/>
                </a:solidFill>
              </a:rPr>
              <a:t>Министерство образования и науки Республики Татарстан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Этапы  аттестационного периода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714375"/>
          <a:ext cx="9144000" cy="5997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2177"/>
                <a:gridCol w="4871823"/>
              </a:tblGrid>
              <a:tr h="18518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- период</a:t>
                      </a:r>
                      <a:endParaRPr lang="en-US" sz="2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подача и прием  заявлений на аттестацию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60966" marB="609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</a:t>
                      </a:r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-период </a:t>
                      </a:r>
                      <a:endParaRPr lang="en-US" sz="2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подача документов на аттестацию</a:t>
                      </a:r>
                    </a:p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(для заявлений со статусом -  Утверждено)</a:t>
                      </a: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60966" marB="60966"/>
                </a:tc>
              </a:tr>
              <a:tr h="487731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Заполнение  заявления</a:t>
                      </a:r>
                      <a:endParaRPr lang="ru-RU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60966" marB="60966"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Формирование пакета документов</a:t>
                      </a:r>
                      <a:endParaRPr lang="ru-RU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60966" marB="60966"/>
                </a:tc>
              </a:tr>
              <a:tr h="1585124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Прохождение компьютерного тестирования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ru-RU" sz="24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первую - </a:t>
                      </a:r>
                      <a:r>
                        <a:rPr lang="ru-RU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ru-RU" sz="24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баллов. </a:t>
                      </a:r>
                    </a:p>
                    <a:p>
                      <a:r>
                        <a:rPr lang="ru-RU" sz="24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на высшую– </a:t>
                      </a:r>
                      <a:r>
                        <a:rPr lang="ru-RU" sz="24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80 баллов. </a:t>
                      </a:r>
                      <a:endParaRPr lang="ru-RU" sz="24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60966" marB="60966"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Согласование в ОО, МР</a:t>
                      </a:r>
                      <a:endParaRPr lang="ru-RU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60966" marB="60966"/>
                </a:tc>
              </a:tr>
              <a:tr h="1219326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Согласование в ОО,  МР и МОиН РТ (Утверждение/Отклонение)</a:t>
                      </a:r>
                      <a:endParaRPr lang="ru-RU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60966" marB="60966"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Экспертиза для пакетов со свойством –</a:t>
                      </a:r>
                      <a:r>
                        <a:rPr lang="ru-RU" sz="2400" b="1" baseline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«</a:t>
                      </a:r>
                      <a:r>
                        <a:rPr lang="ru-RU" sz="2400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не льготный»</a:t>
                      </a:r>
                      <a:endParaRPr lang="ru-RU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60966" marB="60966"/>
                </a:tc>
              </a:tr>
              <a:tr h="853529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T="60966" marB="60966"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Решение аттестационной комиссии</a:t>
                      </a:r>
                      <a:endParaRPr lang="ru-RU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60966" marB="60966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139700"/>
            <a:ext cx="7735888" cy="503238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</a:pPr>
            <a:r>
              <a:rPr lang="ru-RU" sz="26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cs typeface="Clear Sans" charset="0"/>
              </a:rPr>
              <a:t>Заявление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313" y="642938"/>
            <a:ext cx="8929687" cy="602773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</a:pPr>
            <a:r>
              <a:rPr lang="ru-RU" sz="1900" smtClean="0"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cs typeface="Clear Sans" charset="0"/>
              </a:rPr>
              <a:t>Прошу аттестовать меня в 2016 году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</a:pPr>
            <a:r>
              <a:rPr lang="ru-RU" sz="1900" smtClean="0"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ea typeface="Tahoma" pitchFamily="34" charset="0"/>
                <a:cs typeface="Clear Sans" charset="0"/>
              </a:rPr>
              <a:t>Кв.категорию по должности имею / не имею, срок действия - дата окончания(!) число, месяц, год. СЗД – </a:t>
            </a:r>
            <a:r>
              <a:rPr lang="ru-RU" sz="19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ea typeface="Tahoma" pitchFamily="34" charset="0"/>
                <a:cs typeface="Clear Sans" charset="0"/>
              </a:rPr>
              <a:t>не</a:t>
            </a:r>
            <a:r>
              <a:rPr lang="ru-RU" sz="1900" smtClean="0"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ea typeface="Tahoma" pitchFamily="34" charset="0"/>
                <a:cs typeface="Clear Sans" charset="0"/>
              </a:rPr>
              <a:t> категория!!!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</a:pPr>
            <a:r>
              <a:rPr lang="ru-RU" sz="1900" smtClean="0"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ea typeface="Tahoma" pitchFamily="34" charset="0"/>
                <a:cs typeface="Clear Sans" charset="0"/>
              </a:rPr>
              <a:t>Основанием для аттестации считаю:</a:t>
            </a:r>
            <a:r>
              <a:rPr lang="ru-RU" sz="190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cs typeface="Clear Sans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Font typeface="Arial" charset="0"/>
              <a:buNone/>
            </a:pPr>
            <a:r>
              <a:rPr lang="ru-RU" sz="190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cs typeface="Clear Sans" charset="0"/>
              </a:rPr>
              <a:t>достижение обучающимися </a:t>
            </a:r>
            <a:r>
              <a:rPr lang="ru-RU" sz="19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cs typeface="Clear Sans" charset="0"/>
              </a:rPr>
              <a:t>положительной динамики </a:t>
            </a:r>
            <a:r>
              <a:rPr lang="ru-RU" sz="190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cs typeface="Clear Sans" charset="0"/>
              </a:rPr>
              <a:t>результатов  освоения образовательных программ (качество, ЕГЭ, ГИА, мониторинг); 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Font typeface="Arial" charset="0"/>
              <a:buNone/>
            </a:pPr>
            <a:r>
              <a:rPr lang="ru-RU" sz="190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cs typeface="Clear Sans" charset="0"/>
              </a:rPr>
              <a:t>участие воспитанников в олимпиадах (призовые места, год, уровень), НПК (дипломы, год) 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Font typeface="Arial" charset="0"/>
              <a:buNone/>
            </a:pPr>
            <a:r>
              <a:rPr lang="ru-RU" sz="190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cs typeface="Clear Sans" charset="0"/>
              </a:rPr>
              <a:t>участие воспитанников в конкурсах, фестивалях, соревнованиях (для УДО и ДЮСШ)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Font typeface="Arial" charset="0"/>
              <a:buNone/>
            </a:pPr>
            <a:r>
              <a:rPr lang="ru-RU" sz="190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cs typeface="Clear Sans" charset="0"/>
              </a:rPr>
              <a:t>  вношу личный вклад в повышение качества образования, совершенствование методов обучения и воспитания, транслирую опыт практических результатов своей профессиональной деятельности на уровне района , города, РТ и т.д. (участник наиболее значимых  НПК, семинаров, мастер-классов), а также методических конкурсов, проф.конкурсов. Указать </a:t>
            </a:r>
            <a:r>
              <a:rPr lang="ru-RU" sz="19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cs typeface="Clear Sans" charset="0"/>
              </a:rPr>
              <a:t>ссылку на сайт</a:t>
            </a:r>
            <a:r>
              <a:rPr lang="ru-RU" sz="190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cs typeface="Clear Sans" charset="0"/>
              </a:rPr>
              <a:t>, на котором размещен </a:t>
            </a:r>
            <a:r>
              <a:rPr lang="ru-RU" sz="19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cs typeface="Clear Sans" charset="0"/>
              </a:rPr>
              <a:t>видеоурок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Font typeface="Arial" charset="0"/>
              <a:buNone/>
            </a:pPr>
            <a:r>
              <a:rPr lang="ru-RU" sz="190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cs typeface="Clear Sans" charset="0"/>
              </a:rPr>
              <a:t>являюсь участником </a:t>
            </a:r>
            <a:r>
              <a:rPr lang="ru-RU" sz="19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cs typeface="Clear Sans" charset="0"/>
              </a:rPr>
              <a:t>инновационног</a:t>
            </a:r>
            <a:r>
              <a:rPr lang="ru-RU" sz="190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cs typeface="Clear Sans" charset="0"/>
              </a:rPr>
              <a:t>о проекта (программы) по теме «_____________», заявленного в Экспертный совет МОиН РТ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Font typeface="Arial" charset="0"/>
              <a:buNone/>
            </a:pPr>
            <a:r>
              <a:rPr lang="ru-RU" sz="190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cs typeface="Tahoma" pitchFamily="34" charset="0"/>
              </a:rPr>
              <a:t>Работаю по теме «_____», являюсь участником </a:t>
            </a:r>
            <a:r>
              <a:rPr lang="ru-RU" sz="19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cs typeface="Tahoma" pitchFamily="34" charset="0"/>
              </a:rPr>
              <a:t>экспериментальной</a:t>
            </a:r>
            <a:r>
              <a:rPr lang="ru-RU" sz="190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cs typeface="Tahoma" pitchFamily="34" charset="0"/>
              </a:rPr>
              <a:t> работы сообщества учителей (ЦСГО, Ушинского и др)</a:t>
            </a:r>
            <a:endParaRPr lang="ru-RU" sz="1900" smtClean="0">
              <a:effectLst>
                <a:outerShdw blurRad="38100" dist="38100" dir="2700000" algn="tl">
                  <a:srgbClr val="C0C0C0"/>
                </a:outerShdw>
              </a:effectLst>
              <a:latin typeface="Clear Sans" charset="0"/>
              <a:cs typeface="Tahoma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85813" y="274638"/>
            <a:ext cx="8358187" cy="7969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alt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Требования, предъявляемые к высшей квалификационной категории</a:t>
            </a:r>
            <a:r>
              <a:rPr lang="ru-RU" altLang="ru-RU" sz="2800" dirty="0" smtClean="0">
                <a:solidFill>
                  <a:srgbClr val="FF0000"/>
                </a:solidFill>
              </a:rPr>
              <a:t/>
            </a:r>
            <a:br>
              <a:rPr lang="ru-RU" altLang="ru-RU" sz="2800" dirty="0" smtClean="0">
                <a:solidFill>
                  <a:srgbClr val="FF0000"/>
                </a:solidFill>
              </a:rPr>
            </a:br>
            <a:endParaRPr lang="ru-RU" altLang="ru-RU" sz="2800" dirty="0" smtClean="0">
              <a:solidFill>
                <a:srgbClr val="FF0000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285875"/>
            <a:ext cx="8572500" cy="5286375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rgbClr val="3333CC"/>
                </a:solidFill>
              </a:rPr>
              <a:t>Высшая</a:t>
            </a:r>
            <a:r>
              <a:rPr lang="ru-RU" sz="2400" dirty="0" smtClean="0">
                <a:solidFill>
                  <a:srgbClr val="3333CC"/>
                </a:solidFill>
              </a:rPr>
              <a:t> квалификационная категория педагогическим работникам устанавливается на основе: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3333CC"/>
                </a:solidFill>
              </a:rPr>
              <a:t>достижения обучающимися положительной динамики результатов освоения образовательных программ по итогам мониторингов, проводимых организацией;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3333CC"/>
                </a:solidFill>
              </a:rPr>
              <a:t>достижения обучающимися положительных результатов освоения образовательных программ по итогам мониторинга системы образования,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3333CC"/>
                </a:solidFill>
              </a:rPr>
              <a:t>выявления и развития способностей обучающихся к научной (интеллектуальной), творческой, физкультурно-спортивной деятельности, а также их участия в олимпиадах, конкурсах, фестивалях, соревнованиях;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3333CC"/>
                </a:solidFill>
              </a:rPr>
              <a:t>личного вклада в повышение качества образования, совершенствования методов обучения и воспитания, и продуктивного использования новых образовательных технологий, транслирования </a:t>
            </a:r>
            <a:r>
              <a:rPr lang="ru-RU" sz="2400" dirty="0" smtClean="0">
                <a:solidFill>
                  <a:srgbClr val="FF0000"/>
                </a:solidFill>
              </a:rPr>
              <a:t>в педагогических коллективах</a:t>
            </a:r>
            <a:r>
              <a:rPr lang="ru-RU" sz="2400" dirty="0" smtClean="0">
                <a:solidFill>
                  <a:srgbClr val="3333CC"/>
                </a:solidFill>
              </a:rPr>
              <a:t> </a:t>
            </a:r>
            <a:r>
              <a:rPr lang="ru-RU" sz="2400" b="1" dirty="0" smtClean="0">
                <a:solidFill>
                  <a:srgbClr val="3333CC"/>
                </a:solidFill>
              </a:rPr>
              <a:t>опыта практических результатов </a:t>
            </a:r>
            <a:r>
              <a:rPr lang="ru-RU" sz="2400" dirty="0" smtClean="0">
                <a:solidFill>
                  <a:srgbClr val="3333CC"/>
                </a:solidFill>
              </a:rPr>
              <a:t>своей профессиональной деятельности, в том числе </a:t>
            </a:r>
            <a:r>
              <a:rPr lang="ru-RU" sz="2400" b="1" dirty="0" smtClean="0">
                <a:solidFill>
                  <a:srgbClr val="FF0000"/>
                </a:solidFill>
              </a:rPr>
              <a:t>экспериментальной и инновационной</a:t>
            </a:r>
            <a:r>
              <a:rPr lang="ru-RU" sz="2400" dirty="0" smtClean="0">
                <a:solidFill>
                  <a:srgbClr val="3333CC"/>
                </a:solidFill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3333CC"/>
                </a:solidFill>
              </a:rPr>
              <a:t>активного участия в работе методических объединений педагогических работников организаций, в разработке программно-методического сопровождения образовательного процесса, профессиональных конкурсах</a:t>
            </a:r>
            <a:endParaRPr lang="ru-RU" sz="2000" dirty="0" smtClean="0">
              <a:solidFill>
                <a:srgbClr val="3333CC"/>
              </a:solidFill>
            </a:endParaRPr>
          </a:p>
          <a:p>
            <a:pPr marL="365125" indent="-282575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ru-RU" sz="25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139700"/>
            <a:ext cx="7735888" cy="788988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</a:pPr>
            <a:r>
              <a:rPr lang="ru-RU" sz="3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lear Sans" charset="0"/>
                <a:cs typeface="Clear Sans" charset="0"/>
              </a:rPr>
              <a:t>Подготовка - педагог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313" y="928688"/>
            <a:ext cx="8301037" cy="5741987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Должность в Анкете Личного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кабинета (</a:t>
            </a: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учетная запись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– выбрать </a:t>
            </a: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должность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из списка)</a:t>
            </a:r>
            <a:endParaRPr lang="ru-RU" sz="2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lear Sans" pitchFamily="34" charset="0"/>
              <a:ea typeface="Tahoma" pitchFamily="34" charset="0"/>
              <a:cs typeface="Clear Sans" pitchFamily="34" charset="0"/>
            </a:endParaRPr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Должность при подаче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заявления </a:t>
            </a:r>
            <a:endParaRPr lang="ru-RU" sz="2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lear Sans" pitchFamily="34" charset="0"/>
              <a:ea typeface="Tahoma" pitchFamily="34" charset="0"/>
              <a:cs typeface="Clear Sans" pitchFamily="34" charset="0"/>
            </a:endParaRPr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Предмет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(только для учителей общеобразовательных предметов); </a:t>
            </a: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специализация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 (только для СПО);  </a:t>
            </a: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направление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 (только для УДО и воспитателей). </a:t>
            </a:r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Должность «Воспитатель» – направление (ДО,ГПД, интернат)</a:t>
            </a:r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Должность «ПДО» – направление техническое, гуманитарное, художественное</a:t>
            </a:r>
            <a:endParaRPr lang="ru-RU" sz="2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lear Sans" pitchFamily="34" charset="0"/>
              <a:ea typeface="Tahoma" pitchFamily="34" charset="0"/>
              <a:cs typeface="Clear Sans" pitchFamily="34" charset="0"/>
            </a:endParaRPr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Тип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документа – </a:t>
            </a:r>
            <a:endParaRPr lang="ru-RU" sz="20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lear Sans" pitchFamily="34" charset="0"/>
              <a:ea typeface="Tahoma" pitchFamily="34" charset="0"/>
              <a:cs typeface="Clear Sans" pitchFamily="34" charset="0"/>
            </a:endParaRPr>
          </a:p>
          <a:p>
            <a:pPr marL="0" indent="0"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Заявление 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(</a:t>
            </a:r>
            <a:r>
              <a:rPr lang="ru-RU" sz="2000" b="1" i="1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заявление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)</a:t>
            </a:r>
          </a:p>
          <a:p>
            <a:pPr marL="0" indent="0"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Карта результативности 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(Карта результативности )</a:t>
            </a:r>
          </a:p>
          <a:p>
            <a:pPr marL="0" indent="0"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Аттестационный лист 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(Аттестационный лист ) – для 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высшей</a:t>
            </a:r>
          </a:p>
          <a:p>
            <a:pPr marL="0" indent="0"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Лист самооценки 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(Лист самооценки) для 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экспертизы</a:t>
            </a:r>
          </a:p>
          <a:p>
            <a:pPr marL="0" indent="0"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Остальные подтверждающие документы 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(другие документы)</a:t>
            </a:r>
            <a:endParaRPr lang="ru-RU" sz="2000" b="1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lear Sans" pitchFamily="34" charset="0"/>
              <a:ea typeface="Tahoma" pitchFamily="34" charset="0"/>
              <a:cs typeface="Clear Sans" pitchFamily="34" charset="0"/>
            </a:endParaRPr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Профтестирование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 ( </a:t>
            </a: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не откроется, если  тип заявления не изменен!!!)</a:t>
            </a:r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itchFamily="34" charset="0"/>
                <a:ea typeface="Tahoma" pitchFamily="34" charset="0"/>
                <a:cs typeface="Clear Sans" pitchFamily="34" charset="0"/>
              </a:rPr>
              <a:t>При положительном тестировании заявление активно, при отрицательном - блокируется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lear Sans" pitchFamily="34" charset="0"/>
              <a:ea typeface="Tahoma" pitchFamily="34" charset="0"/>
              <a:cs typeface="Clear Sans" pitchFamily="34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68313" y="9525"/>
            <a:ext cx="8229600" cy="633413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9025E"/>
                </a:solidFill>
                <a:cs typeface="Tahoma" pitchFamily="34" charset="0"/>
              </a:rPr>
              <a:t>Интерфейс  педагога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2938"/>
            <a:ext cx="8786813" cy="2428875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220" name="TextBox 14"/>
          <p:cNvSpPr txBox="1">
            <a:spLocks noChangeArrowheads="1"/>
          </p:cNvSpPr>
          <p:nvPr/>
        </p:nvSpPr>
        <p:spPr bwMode="auto">
          <a:xfrm>
            <a:off x="5357813" y="785813"/>
            <a:ext cx="37147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b="1">
                <a:solidFill>
                  <a:srgbClr val="0070C0"/>
                </a:solidFill>
                <a:latin typeface="Calibri" pitchFamily="34" charset="0"/>
              </a:rPr>
              <a:t>   </a:t>
            </a:r>
          </a:p>
          <a:p>
            <a:endParaRPr lang="ru-RU" sz="800" b="1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9" name="Прямоугольник с двумя вырезанными противолежащими углами 18"/>
          <p:cNvSpPr/>
          <p:nvPr/>
        </p:nvSpPr>
        <p:spPr>
          <a:xfrm>
            <a:off x="250825" y="6445250"/>
            <a:ext cx="8893175" cy="439738"/>
          </a:xfrm>
          <a:prstGeom prst="snip2Diag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white"/>
                </a:solidFill>
              </a:rPr>
              <a:t>Министерство образования и науки Республики Татарстан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071813"/>
            <a:ext cx="8858250" cy="3786187"/>
          </a:xfrm>
          <a:prstGeom prst="rect">
            <a:avLst/>
          </a:prstGeom>
          <a:ln>
            <a:solidFill>
              <a:schemeClr val="accent1">
                <a:alpha val="78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 smtClean="0"/>
          </a:p>
        </p:txBody>
      </p:sp>
      <p:pic>
        <p:nvPicPr>
          <p:cNvPr id="4" name="Содержимое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8929688" cy="6858000"/>
          </a:xfrm>
          <a:ln>
            <a:solidFill>
              <a:schemeClr val="accent1">
                <a:alpha val="78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19277</TotalTime>
  <Words>907</Words>
  <Application>Microsoft Office PowerPoint</Application>
  <PresentationFormat>Экран (4:3)</PresentationFormat>
  <Paragraphs>105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Tahoma</vt:lpstr>
      <vt:lpstr>Clear Sans</vt:lpstr>
      <vt:lpstr>Wingdings 2</vt:lpstr>
      <vt:lpstr>Тема Office</vt:lpstr>
      <vt:lpstr>Слайд 1</vt:lpstr>
      <vt:lpstr>Новое в процедуре аттестации 2015 года</vt:lpstr>
      <vt:lpstr>План-график педагогической аттестации  на 2016/2017 учебный год</vt:lpstr>
      <vt:lpstr>Этапы  аттестационного периода</vt:lpstr>
      <vt:lpstr>Заявление</vt:lpstr>
      <vt:lpstr> Требования, предъявляемые к высшей квалификационной категории </vt:lpstr>
      <vt:lpstr>Подготовка - педагог</vt:lpstr>
      <vt:lpstr>Интерфейс  педагога</vt:lpstr>
      <vt:lpstr>Слайд 9</vt:lpstr>
      <vt:lpstr> Перечень документов, необходимых для загрузки в  ИС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образования г. Набережные Челны</dc:title>
  <dc:creator>Vladimir</dc:creator>
  <cp:lastModifiedBy>User</cp:lastModifiedBy>
  <cp:revision>982</cp:revision>
  <cp:lastPrinted>2015-09-22T15:26:02Z</cp:lastPrinted>
  <dcterms:created xsi:type="dcterms:W3CDTF">2013-02-06T07:02:31Z</dcterms:created>
  <dcterms:modified xsi:type="dcterms:W3CDTF">2016-10-17T12:16:37Z</dcterms:modified>
</cp:coreProperties>
</file>