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1" r:id="rId4"/>
    <p:sldId id="286" r:id="rId5"/>
    <p:sldId id="260" r:id="rId6"/>
    <p:sldId id="287" r:id="rId7"/>
    <p:sldId id="276" r:id="rId8"/>
    <p:sldId id="283" r:id="rId9"/>
    <p:sldId id="275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85" r:id="rId20"/>
    <p:sldId id="299" r:id="rId21"/>
    <p:sldId id="297" r:id="rId22"/>
    <p:sldId id="298" r:id="rId23"/>
    <p:sldId id="303" r:id="rId24"/>
    <p:sldId id="302" r:id="rId25"/>
    <p:sldId id="301" r:id="rId26"/>
    <p:sldId id="300" r:id="rId27"/>
    <p:sldId id="30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1" autoAdjust="0"/>
  </p:normalViewPr>
  <p:slideViewPr>
    <p:cSldViewPr>
      <p:cViewPr>
        <p:scale>
          <a:sx n="50" d="100"/>
          <a:sy n="50" d="100"/>
        </p:scale>
        <p:origin x="-55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AA2E-0B73-47A3-BED6-295D282AE5E0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7FCBA-91C2-41D2-9853-73E56AEEC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222E-26D2-435D-A43B-47EFA5351C52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4350-AE3E-4774-84DC-A5266EFC4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C6E2-C205-488D-81F0-1F29CD74D768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5D582-EB48-4516-A376-6C8714AC8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4665-A8ED-4A99-AF44-465C3E381EA9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2CB0-9998-4875-AE8F-DFB503A49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51C8-2CD0-4D01-916D-DB7850045D8D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CEC8-36FE-4672-A3DB-F9B9FA3E7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8671-0E91-49D1-863D-A37E2EE92AF4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68F3-8309-4B8F-A51F-EFBEBA7BD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48CA-3EAD-40DC-B9F0-4E619DAEFF77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DE28B-B9C3-4784-A273-085323C1E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3A14-74C7-4A2B-A2A0-E798CD395F5E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1A02-8B75-408C-BC56-1FC6DF525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2DCD-7075-4E72-87D1-9BC88B0162F0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A371-36E6-4F37-ADE7-DF9F4A9DA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1803-C053-4974-BCB9-9F4A352F90F2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0052-7AE2-4FEF-8785-EA1FF4B35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4CFB-0BBB-42C4-9CA9-F7B0414FE350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17C8-0FB8-428A-BA65-DA8F83673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A9BC3-895A-471D-96F4-85D66F4B8FAF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C4B18-251B-4163-8C9A-8BD5DC3FC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49" r:id="rId4"/>
    <p:sldLayoutId id="2147483855" r:id="rId5"/>
    <p:sldLayoutId id="2147483850" r:id="rId6"/>
    <p:sldLayoutId id="2147483856" r:id="rId7"/>
    <p:sldLayoutId id="2147483857" r:id="rId8"/>
    <p:sldLayoutId id="2147483858" r:id="rId9"/>
    <p:sldLayoutId id="2147483851" r:id="rId10"/>
    <p:sldLayoutId id="21474838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tionary.org/wiki/conceptio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1%82%D1%80%D0%B0%D1%82%D0%B5%D0%B3%D0%B8%D1%8F" TargetMode="External"/><Relationship Id="rId5" Type="http://schemas.openxmlformats.org/officeDocument/2006/relationships/hyperlink" Target="https://ru.wikipedia.org/wiki/%D0%98%D0%B4%D0%B5%D1%8F" TargetMode="External"/><Relationship Id="rId4" Type="http://schemas.openxmlformats.org/officeDocument/2006/relationships/hyperlink" Target="https://ru.wikipedia.org/wiki/%D0%9F%D0%BE%D0%BD%D0%B8%D0%BC%D0%B0%D0%BD%D0%B8%D0%B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3375"/>
            <a:ext cx="9144000" cy="316706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56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Проектно- исследовательская деятельность на уроках и во внеурочное время </a:t>
            </a:r>
            <a:br>
              <a:rPr lang="ru-RU" sz="56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требованиями ФГОС</a:t>
            </a:r>
            <a:endParaRPr lang="ru-RU" sz="56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860800"/>
            <a:ext cx="8388350" cy="276701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Скажи и я забуду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Покажи и я запомню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Вовлеки и я научусь.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Китайская пословица.</a:t>
            </a:r>
            <a:endParaRPr lang="ru-RU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ЦЕЛИ ПРОЕКТНОГО ОБУЧЕНИЯ</a:t>
            </a:r>
            <a:endParaRPr lang="ru-RU" sz="48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563688"/>
            <a:ext cx="8497888" cy="5294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2"/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Развивать у обучающихся  осознание значимости коллективной работы для получения результата, роли сотрудничества,  совместной деятельности в процессе выполнения творческих заданий;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2"/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Вдохновлять детей на развитие коммуникабельности.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 startAt="2"/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Развивать исследовательские умения(анализировать проблемную ситуацию, выявлять проблемы, отбор информации из литературы, проводить наблюдения, фиксировать и анализировать результаты, строить гипотезы, осуществлять их проверку ,обобщать, делать выводы).</a:t>
            </a:r>
            <a:endParaRPr lang="ru-RU" sz="26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4067175" y="5589588"/>
            <a:ext cx="504825" cy="1268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9637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Структурно- логическая схема организации проектной деятельности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2349500"/>
            <a:ext cx="3024187" cy="1938338"/>
          </a:xfrm>
          <a:prstGeom prst="rect">
            <a:avLst/>
          </a:prstGeom>
          <a:solidFill>
            <a:srgbClr val="FFE697"/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СОЦИАЛЬНЫЙ ЗАКАЗ: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Развитие способностей к проектированию</a:t>
            </a:r>
            <a:endParaRPr lang="ru-RU" sz="2400" i="1" dirty="0"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825" y="2349500"/>
            <a:ext cx="3887788" cy="1309688"/>
          </a:xfrm>
          <a:prstGeom prst="rect">
            <a:avLst/>
          </a:prstGeom>
          <a:solidFill>
            <a:srgbClr val="FFE697"/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ЦЕЛЬ: </a:t>
            </a: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через проектную деятельность развивать самостоятельность и умение работать в группе.</a:t>
            </a:r>
            <a:endParaRPr lang="ru-RU"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4508500"/>
            <a:ext cx="3024187" cy="1939925"/>
          </a:xfrm>
          <a:prstGeom prst="rect">
            <a:avLst/>
          </a:prstGeom>
          <a:solidFill>
            <a:srgbClr val="FFE697"/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УЧАСТНИКИ: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обучающиеся, учителя, администрация, библиотекарь.</a:t>
            </a:r>
            <a:endParaRPr lang="ru-RU" sz="2400" i="1" dirty="0"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825" y="4076700"/>
            <a:ext cx="3887788" cy="2009775"/>
          </a:xfrm>
          <a:prstGeom prst="rect">
            <a:avLst/>
          </a:prstGeom>
          <a:solidFill>
            <a:srgbClr val="FFE697"/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УСЛОВИЯ: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организационно-управленческие, учебно-методические, кадровые, материально-технические, информационные.</a:t>
            </a:r>
            <a:endParaRPr lang="ru-RU" sz="2000">
              <a:latin typeface="Franklin Gothic Medium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067175" y="3284538"/>
            <a:ext cx="504825" cy="2016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032250" y="2384425"/>
            <a:ext cx="504825" cy="158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4033044" y="4688681"/>
            <a:ext cx="503238" cy="158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низ 18"/>
          <p:cNvSpPr/>
          <p:nvPr/>
        </p:nvSpPr>
        <p:spPr>
          <a:xfrm>
            <a:off x="3924300" y="5229225"/>
            <a:ext cx="865188" cy="1268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356100" y="1484313"/>
            <a:ext cx="576263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850" y="5157788"/>
            <a:ext cx="2376488" cy="1150937"/>
          </a:xfrm>
          <a:prstGeom prst="roundRect">
            <a:avLst/>
          </a:prstGeom>
          <a:solidFill>
            <a:srgbClr val="FFE697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16688" y="5157788"/>
            <a:ext cx="2376487" cy="1150937"/>
          </a:xfrm>
          <a:prstGeom prst="roundRect">
            <a:avLst/>
          </a:prstGeom>
          <a:solidFill>
            <a:srgbClr val="FFE697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188913"/>
            <a:ext cx="8785225" cy="136048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Структурно- логическая схема организации проектной деятельности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445125"/>
            <a:ext cx="1295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Урок</a:t>
            </a:r>
            <a:endParaRPr lang="ru-RU" sz="2800" dirty="0"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125" y="5157788"/>
            <a:ext cx="23415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Внеурочная деятельность</a:t>
            </a:r>
            <a:endParaRPr lang="ru-RU" sz="2800" dirty="0">
              <a:latin typeface="+mj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213" y="2060575"/>
            <a:ext cx="3529012" cy="3179763"/>
          </a:xfrm>
          <a:prstGeom prst="rect">
            <a:avLst/>
          </a:prstGeom>
          <a:solidFill>
            <a:srgbClr val="FFE697"/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ЭТАПЫ РАБОТЫ</a:t>
            </a:r>
          </a:p>
          <a:p>
            <a:pPr>
              <a:buFont typeface="Franklin Gothic Medium" pitchFamily="34" charset="0"/>
              <a:buAutoNum type="arabicPeriod"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Начинание</a:t>
            </a:r>
          </a:p>
          <a:p>
            <a:pPr>
              <a:buFont typeface="Franklin Gothic Medium" pitchFamily="34" charset="0"/>
              <a:buAutoNum type="arabicPeriod"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Планирование</a:t>
            </a:r>
          </a:p>
          <a:p>
            <a:pPr>
              <a:buFont typeface="Franklin Gothic Medium" pitchFamily="34" charset="0"/>
              <a:buAutoNum type="arabicPeriod"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Исследование</a:t>
            </a:r>
          </a:p>
          <a:p>
            <a:pPr>
              <a:buFont typeface="Franklin Gothic Medium" pitchFamily="34" charset="0"/>
              <a:buAutoNum type="arabicPeriod"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Защита</a:t>
            </a:r>
          </a:p>
          <a:p>
            <a:pPr>
              <a:buFont typeface="Franklin Gothic Medium" pitchFamily="34" charset="0"/>
              <a:buAutoNum type="arabicPeriod"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Рефлексия</a:t>
            </a:r>
          </a:p>
          <a:p>
            <a:pPr>
              <a:buFont typeface="Franklin Gothic Medium" pitchFamily="34" charset="0"/>
              <a:buAutoNum type="arabicPeriod"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Презентация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.</a:t>
            </a:r>
            <a:endParaRPr lang="ru-RU" sz="3200">
              <a:latin typeface="Franklin Gothic Medium" pitchFamily="34" charset="0"/>
            </a:endParaRPr>
          </a:p>
        </p:txBody>
      </p:sp>
      <p:sp>
        <p:nvSpPr>
          <p:cNvPr id="17" name="Стрелка углом вверх 16"/>
          <p:cNvSpPr/>
          <p:nvPr/>
        </p:nvSpPr>
        <p:spPr>
          <a:xfrm rot="10800000">
            <a:off x="1258888" y="3357563"/>
            <a:ext cx="1584325" cy="1800225"/>
          </a:xfrm>
          <a:prstGeom prst="bentUpArrow">
            <a:avLst>
              <a:gd name="adj1" fmla="val 2056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 rot="10800000" flipH="1">
            <a:off x="6372225" y="3357563"/>
            <a:ext cx="1728788" cy="1800225"/>
          </a:xfrm>
          <a:prstGeom prst="bentUpArrow">
            <a:avLst>
              <a:gd name="adj1" fmla="val 17674"/>
              <a:gd name="adj2" fmla="val 25000"/>
              <a:gd name="adj3" fmla="val 24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451725" y="6308725"/>
            <a:ext cx="576263" cy="549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187450" y="6308725"/>
            <a:ext cx="576263" cy="549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1331913" y="333375"/>
            <a:ext cx="360362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1125538"/>
            <a:ext cx="8642350" cy="5543550"/>
          </a:xfrm>
          <a:prstGeom prst="rect">
            <a:avLst/>
          </a:prstGeom>
          <a:solidFill>
            <a:srgbClr val="FF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5762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Структурно- логическая схема организации проектной деятельности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1125538"/>
            <a:ext cx="84248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РЕЗУЛЬТАТ: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выпускник с развитыми способностями к проектированию, мотивированный на самостоятельную работу и деятельность в группе.</a:t>
            </a:r>
            <a:endParaRPr lang="ru-RU" sz="2400" i="1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825" y="2781300"/>
            <a:ext cx="4067175" cy="383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СОВМЕСТНОСТЬ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Выбор проблемы путем согласования, для совместного решения;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Согласование целей;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Планирование  совместной деятельности на основе распределения функции между обучающимися.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Достижение результата в совместной деятельности;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Индивидуальная рефлексивно- оценочная деятельность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Способов совместного решения общих  целей.</a:t>
            </a:r>
            <a:endParaRPr lang="ru-RU" i="1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2781300"/>
            <a:ext cx="4645025" cy="3965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АВТОНОМНОСТЬ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Выбор проблемы для индивидуального решения;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Постановка индивидуальных целей;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Планирование собственной  деятельности;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Реализация индивидуальной деятельности по достижению результата;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Индивидуальная рефлексивно-оценочная деятельность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Достижение запланированных результатов.</a:t>
            </a:r>
            <a:endParaRPr lang="ru-RU" sz="2000" i="1" dirty="0">
              <a:latin typeface="+mn-lt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92950" y="333375"/>
            <a:ext cx="358775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56100" y="620713"/>
            <a:ext cx="3603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686800" cy="1674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Система проектной работы охватывает  как  урочную, так и внеурочную деятельность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3141663"/>
            <a:ext cx="8135937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В  ПРАКТИКЕ СВОЕЙ РАБОТЫ ИСПОЛЬЗУЮ ДВА ПОДХОДА: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  Связь проектов с учебными темами (на уроке).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  Использование проектов во внеурочной деятельности.</a:t>
            </a:r>
            <a:endParaRPr lang="ru-RU" sz="28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686800" cy="10271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Организация проектной деятельности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3573463"/>
            <a:ext cx="4464050" cy="304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НА УРОКАХ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Проектный урок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Урок с элементами  проектной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деятельности</a:t>
            </a:r>
            <a:endParaRPr lang="ru-RU" sz="3200" i="1" dirty="0">
              <a:latin typeface="+mj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1700213"/>
            <a:ext cx="2303462" cy="608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ПРОЕКТЫ</a:t>
            </a:r>
            <a:endParaRPr lang="ru-RU" sz="320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725" y="2276475"/>
            <a:ext cx="3600450" cy="401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ВО ВНЕУРОЧНОЙ ДЕЯТЕЛЬНОСТИ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Факультатив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Кружок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Школьная газета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403350" y="2420938"/>
            <a:ext cx="647700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3474244" y="1142207"/>
            <a:ext cx="863600" cy="3421062"/>
          </a:xfrm>
          <a:prstGeom prst="bentUpArrow">
            <a:avLst>
              <a:gd name="adj1" fmla="val 38438"/>
              <a:gd name="adj2" fmla="val 25000"/>
              <a:gd name="adj3" fmla="val 26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7075488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Проектные умения:</a:t>
            </a:r>
            <a:endParaRPr lang="ru-RU" sz="60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2060575"/>
            <a:ext cx="82200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Умение-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проблематизация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Умение-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целеполагание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Умение-планирование;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Поисковые (исследовательские) умения;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Коммуникативные умения;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Презентационные умения;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Рефлексивные умения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686800" cy="1584325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60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Виды </a:t>
            </a:r>
            <a:r>
              <a:rPr lang="ru-RU" sz="6000" b="1" cap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внеучебной</a:t>
            </a:r>
            <a:r>
              <a:rPr lang="ru-RU" sz="60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деятельности</a:t>
            </a:r>
            <a:endParaRPr lang="ru-RU" sz="60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557338"/>
            <a:ext cx="949960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Игровая деятельность</a:t>
            </a:r>
          </a:p>
          <a:p>
            <a:pPr marL="514350" indent="-51435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Познавательная деятельность</a:t>
            </a:r>
          </a:p>
          <a:p>
            <a:pPr marL="514350" indent="-51435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Проблемно-ценностное общение</a:t>
            </a:r>
          </a:p>
          <a:p>
            <a:pPr marL="514350" indent="-51435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Досугово- развлекательная деятельность </a:t>
            </a:r>
            <a:b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</a:b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                                           (досуговое   общение)</a:t>
            </a:r>
          </a:p>
          <a:p>
            <a:pPr marL="514350" indent="-51435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Художественное творчество</a:t>
            </a:r>
          </a:p>
          <a:p>
            <a:pPr marL="514350" indent="-51435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Социальное творчество (социально значимая</a:t>
            </a:r>
            <a:b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</a:b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                                 волонтерская деятельность)</a:t>
            </a:r>
          </a:p>
          <a:p>
            <a:pPr marL="514350" indent="-51435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Трудовая (производственная) деятельность</a:t>
            </a:r>
          </a:p>
          <a:p>
            <a:pPr marL="514350" indent="-51435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Спортивно-оздоровительная деятельность</a:t>
            </a:r>
          </a:p>
          <a:p>
            <a:pPr marL="514350" indent="-51435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Туристско-краеведческая деятельность.</a:t>
            </a:r>
            <a:endParaRPr lang="ru-RU" sz="2800" i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08275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ГЛОССАРИЙ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FF0000"/>
                </a:solidFill>
              </a:rPr>
              <a:t>Рефле́ксия</a:t>
            </a:r>
            <a:r>
              <a:rPr lang="ru-RU" smtClean="0"/>
              <a:t> (от позднелат. reflexio — обращение назад) — это обращение внимания субъекта на самого себя и на своё сознание, в частности, на продукты собственной активности, а также какое-либо их переосмысление.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FF0000"/>
                </a:solidFill>
              </a:rPr>
              <a:t>Рефле́ксия</a:t>
            </a:r>
            <a:r>
              <a:rPr lang="ru-RU" smtClean="0"/>
              <a:t> — философское понятие, характеризующее форму теоретической деятельности человека, направленную на осмысление своих действий, всей человеческой культуры и её основ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58237" cy="2232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«Все, что я знаю, я знаю для чего мне это надо и где и как я могу это применить»</a:t>
            </a:r>
            <a:endParaRPr lang="ru-RU" sz="5400" b="1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3068638"/>
            <a:ext cx="8675687" cy="3429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ОСНОВНОЙ ТЕЗИС СОВРЕМЕННОГО ПОНИМАНИЯ МЕТОДА ПРОЕКТОВ- </a:t>
            </a:r>
            <a:r>
              <a:rPr lang="ru-RU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разумный баланс между знаниями и практическими умениями</a:t>
            </a:r>
            <a:endParaRPr lang="ru-RU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E:\Голоднова ФОТО\DSCN0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1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E:\Голоднова ФОТО\DSCN0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17463"/>
            <a:ext cx="9120187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E:\Голоднова ФОТО\DSCN0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1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2" descr="E:\Голоднова ФОТО\DSCN0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17463"/>
            <a:ext cx="9120187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 descr="E:\Голоднова ФОТО\DSCN0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20188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3" descr="E:\Голоднова ФОТО\IMG_9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2" descr="E:\Голоднова ФОТО\IMG_9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48132" name="Picture 4" descr="105369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4817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137525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Проектное обучение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484313"/>
            <a:ext cx="8677275" cy="5195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ЛИЧНО ОРИЕНТИРОВАНО;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ИСПОЛЬЗУЕТ МНОЖЕСТВО ДИДАКТИЧЕСКИХ ПОДХОДОВ;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САМОМОТИВИРУЕМО, ЧТО ОЗНАЧАЕТ ВОЗРАСТАНИЕ ИНТЕРЕСА И ВОВЛЕЧЕННОСТЬ В РАБОТУ ПО МЕРЕ ЕЁ ВЫПОЛНЕНИЯ;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ПОЗВОЛЯЕТ УЧИТЬ</a:t>
            </a:r>
            <a:r>
              <a:rPr lang="ru-RU" sz="3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ся</a:t>
            </a: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 НА СОБСТВЕННОМ ОПЫТЕ И ОПЫТЕ ДРУГИХ В КОНКРЕТНОМ ДЕЛЕ;</a:t>
            </a:r>
          </a:p>
          <a:p>
            <a:pPr marL="342900" indent="-342900">
              <a:lnSpc>
                <a:spcPct val="90000"/>
              </a:lnSpc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ПРИНОСИТ УДОВЛЕТВОРЕНИЕ ОБУЧАЮЩИМСЯ, ИСПОЛЬЗУЮЩИМ ПРОДУКТЫ СВОЕГО ТРУДА.</a:t>
            </a: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9875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МЕТОД УЧЕБНЫХ ПРОЕКТОВ</a:t>
            </a:r>
            <a:br>
              <a:rPr lang="ru-RU" sz="4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ФОРМИРУЕТ СОВРЕМЕННЫЕ КЛЮЧЕВЫЕ КОМПЕТЕНЦИИ</a:t>
            </a:r>
            <a:endParaRPr lang="ru-RU" sz="48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2492375"/>
            <a:ext cx="8280400" cy="4486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общенаучные;</a:t>
            </a:r>
          </a:p>
          <a:p>
            <a:pPr marL="342900" indent="-34290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информационные;</a:t>
            </a:r>
          </a:p>
          <a:p>
            <a:pPr marL="342900" indent="-34290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познавательные;</a:t>
            </a:r>
          </a:p>
          <a:p>
            <a:pPr marL="342900" indent="-34290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коммуникативные;</a:t>
            </a:r>
          </a:p>
          <a:p>
            <a:pPr marL="342900" indent="-34290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ценностно- смысловые;</a:t>
            </a:r>
          </a:p>
          <a:p>
            <a:pPr marL="342900" indent="-342900">
              <a:buClr>
                <a:srgbClr val="FF0000"/>
              </a:buClr>
              <a:buFont typeface="Franklin Gothic Medium" pitchFamily="34" charset="0"/>
              <a:buAutoNum type="arabicPeriod"/>
              <a:defRPr/>
            </a:pPr>
            <a:r>
              <a: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компетенции личностного</a:t>
            </a:r>
            <a:br>
              <a: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</a:br>
            <a:r>
              <a:rPr lang="ru-RU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                  самосовершенствования.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5113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ПАРАМЕТРЫ НОВОГО КАЧЕСТВА ОБРАЗОВАНИЯ- СПОСОБНОСТЬ ПРОЕКТИРОВАТЬ.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916113"/>
            <a:ext cx="8893175" cy="5003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defRPr/>
            </a:pPr>
            <a:r>
              <a:rPr lang="ru-RU" sz="31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ФГОС отмечает :</a:t>
            </a:r>
          </a:p>
          <a:p>
            <a:pPr>
              <a:lnSpc>
                <a:spcPct val="80000"/>
              </a:lnSpc>
              <a:buClr>
                <a:srgbClr val="FF0000"/>
              </a:buClr>
              <a:defRPr/>
            </a:pPr>
            <a:endParaRPr lang="ru-RU" sz="31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ru-RU" sz="31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Участие учащихся в проектной деятельности….;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ru-RU" sz="31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Творческое решение учебных и практических задач;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ru-RU" sz="31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Самостоятельно</a:t>
            </a:r>
            <a:r>
              <a:rPr lang="ru-RU" sz="31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сть</a:t>
            </a:r>
            <a:r>
              <a:rPr lang="ru-RU" sz="31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творческих работ,</a:t>
            </a:r>
            <a:r>
              <a:rPr lang="ru-RU" sz="31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проектов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ru-RU" sz="3100" b="1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Создание собственных произведений, идеальных и реальных моделей проектов, процессов, явлений, в том числе с использованием мультимедийных технологий.</a:t>
            </a:r>
            <a:endParaRPr lang="ru-RU" sz="31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2764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</a:t>
            </a:r>
            <a:r>
              <a:rPr lang="ru-RU" sz="48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4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ПРОЕКТ-</a:t>
            </a:r>
            <a:r>
              <a:rPr lang="ru-RU" sz="48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4800" b="1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 буквальном переводе с лат. «Брошенный  вперед»</a:t>
            </a:r>
            <a:endParaRPr lang="ru-RU" sz="4800" b="1" i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2636838"/>
            <a:ext cx="820737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cs typeface="+mn-cs"/>
              </a:rPr>
              <a:t>УЧЕБНЫЙ ПРОЕКТ-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cs typeface="+mn-cs"/>
              </a:rPr>
              <a:t>это комплекс поисковых, исследовательских видов работ, выполняемых учащимися самостоятельно (в парах, группах или индивидуально) с целью практического или теоретического решения значимой проблемы.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низ 12"/>
          <p:cNvSpPr/>
          <p:nvPr/>
        </p:nvSpPr>
        <p:spPr>
          <a:xfrm>
            <a:off x="5292725" y="1557338"/>
            <a:ext cx="574675" cy="3959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563938" y="1557338"/>
            <a:ext cx="576262" cy="287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6425" cy="838200"/>
          </a:xfrm>
          <a:solidFill>
            <a:srgbClr val="FFE697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ХАРАКТЕРИСТИКИ МЕТОДА ПРОЕКТОВ</a:t>
            </a:r>
            <a:endParaRPr lang="ru-RU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288" y="2852738"/>
            <a:ext cx="4511675" cy="646112"/>
          </a:xfrm>
          <a:prstGeom prst="rect">
            <a:avLst/>
          </a:prstGeom>
          <a:solidFill>
            <a:srgbClr val="FFE697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cs typeface="+mn-cs"/>
              </a:rPr>
              <a:t>КОНЦЕПТУАЛЬНОСТЬ</a:t>
            </a:r>
            <a:endParaRPr lang="ru-RU" sz="36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1500" y="3213100"/>
            <a:ext cx="3222625" cy="646113"/>
          </a:xfrm>
          <a:prstGeom prst="rect">
            <a:avLst/>
          </a:prstGeom>
          <a:solidFill>
            <a:srgbClr val="FFE697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cs typeface="+mn-cs"/>
              </a:rPr>
              <a:t>СИСТЕМНОСТЬ</a:t>
            </a:r>
            <a:endParaRPr lang="ru-RU" sz="36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4437063"/>
            <a:ext cx="5038725" cy="646112"/>
          </a:xfrm>
          <a:prstGeom prst="rect">
            <a:avLst/>
          </a:prstGeom>
          <a:solidFill>
            <a:srgbClr val="FFE697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cs typeface="+mn-cs"/>
              </a:rPr>
              <a:t>ВОСПРОИЗВОДИМОСТЬ</a:t>
            </a:r>
            <a:endParaRPr lang="ru-RU" sz="36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3" y="5516563"/>
            <a:ext cx="4262437" cy="647700"/>
          </a:xfrm>
          <a:prstGeom prst="rect">
            <a:avLst/>
          </a:prstGeom>
          <a:solidFill>
            <a:srgbClr val="FFE697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cs typeface="+mn-cs"/>
              </a:rPr>
              <a:t>УНИВЕРСАЛЬНОСТЬ</a:t>
            </a:r>
            <a:endParaRPr lang="ru-RU" sz="36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763713" y="1557338"/>
            <a:ext cx="576262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092950" y="1557338"/>
            <a:ext cx="574675" cy="165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8686800" cy="49672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"/>
              <a:defRPr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КОНЦЕ́ПЦИЯ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Латинский язык"/>
              </a:rPr>
              <a:t>лат.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wikt:conceptio"/>
              </a:rPr>
              <a:t>conceptio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понимание, система) — определённый способ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Понимание"/>
              </a:rPr>
              <a:t>понимания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основная точка зрения, руководящая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Идея"/>
              </a:rPr>
              <a:t>идея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Концепция определяет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Стратегия"/>
              </a:rPr>
              <a:t>стратегию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действий.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"/>
              <a:defRPr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СИСТЕМНОСТЬ-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свойство объекта обладать всеми признаками системы.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"/>
              <a:defRPr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ВОСПРОИЗВОДИМОСТЬ-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повторяемость.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"/>
              <a:defRPr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УНИВЕРСАЛЬНОСТЬ-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многофункциональность.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"/>
              <a:defRPr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"/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ЦЕЛИ ПРОЕКТНОГО ОБУЧЕНИЯ</a:t>
            </a:r>
            <a:endParaRPr lang="ru-RU" sz="48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836613"/>
            <a:ext cx="8280400" cy="6070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Способствовать повышению личной уверенности  у каждого участника проектного обучения, его самореализации и рефлексии. Указанное становится возможным: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	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А)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через проживание «ситуации успеха» не на словах, а  в деле почувствовать себя значимым, нужным, успешным, способным преодолевать  различные проблемные ситуации;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	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Б)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через  осознание себя, своих возможностей, своего вклада, а также личностного роста в процессе  выполнения проектного задания.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626</TotalTime>
  <Words>604</Words>
  <Application>Microsoft Office PowerPoint</Application>
  <PresentationFormat>On-screen Show (4:3)</PresentationFormat>
  <Paragraphs>116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Проектно- исследовательская деятельность на уроках и во внеурочное время  С ТРЕБОВАНИЯМИ ФГОС</vt:lpstr>
      <vt:lpstr>«Все, что я знаю, я знаю для чего мне это надо и где и как я могу это применить»</vt:lpstr>
      <vt:lpstr>ПРОЕКТНОЕ ОБУЧЕНИЕ</vt:lpstr>
      <vt:lpstr>МЕТОД УЧЕБНЫХ ПРОЕКТОВ ФОРМИРУЕТ СОВРЕМЕННЫЕ КЛЮЧЕВЫЕ КОМПЕТЕНЦИИ</vt:lpstr>
      <vt:lpstr>ПАРАМЕТРЫ НОВОГО КАЧЕСТВА ОБРАЗОВАНИЯ- СПОСОБНОСТЬ ПРОЕКТИРОВАТЬ.</vt:lpstr>
      <vt:lpstr>« ПРОЕКТ- в буквальном переводе с лат. «Брошенный  вперед»</vt:lpstr>
      <vt:lpstr>ХАРАКТЕРИСТИКИ МЕТОДА ПРОЕКТОВ</vt:lpstr>
      <vt:lpstr>Слайд 8</vt:lpstr>
      <vt:lpstr>ЦЕЛИ ПРОЕКТНОГО ОБУЧЕНИЯ</vt:lpstr>
      <vt:lpstr>ЦЕЛИ ПРОЕКТНОГО ОБУЧЕНИЯ</vt:lpstr>
      <vt:lpstr>СТРУКТУРНО- ЛОГИЧЕСКАЯ СХЕМА ОРГАНИЗАЦИИ ПРОЕКТНОЙ ДЕЯТЕЛЬНОСТИ</vt:lpstr>
      <vt:lpstr>СТРУКТУРНО- ЛОГИЧЕСКАЯ СХЕМА ОРГАНИЗАЦИИ ПРОЕКТНОЙ ДЕЯТЕЛЬНОСТИ</vt:lpstr>
      <vt:lpstr>СТРУКТУРНО- ЛОГИЧЕСКАЯ СХЕМА ОРГАНИЗАЦИИ ПРОЕКТНОЙ ДЕЯТЕЛЬНОСТИ</vt:lpstr>
      <vt:lpstr>СИСТЕМА ПРОЕКТНОЙ РАБОТЫ ОХВАТЫВАЕТ  КАК  УРОЧНУЮ, ТАК И ВНЕУРОЧНУЮ ДЕЯТЕЛЬНОСТЬ</vt:lpstr>
      <vt:lpstr>ОРГАНИЗАЦИЯ ПРОЕКТНОЙ ДЕЯТЕЛЬНОСТИ</vt:lpstr>
      <vt:lpstr>Проектные умения:</vt:lpstr>
      <vt:lpstr>Виды внеучебной деятельности</vt:lpstr>
      <vt:lpstr>СПАСИБО ЗА ВНИМАНИЕ</vt:lpstr>
      <vt:lpstr>ГЛОССАРИЙ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Ильгизар</cp:lastModifiedBy>
  <cp:revision>65</cp:revision>
  <dcterms:created xsi:type="dcterms:W3CDTF">2016-01-27T13:21:25Z</dcterms:created>
  <dcterms:modified xsi:type="dcterms:W3CDTF">2016-01-28T09:32:46Z</dcterms:modified>
</cp:coreProperties>
</file>