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grandir Narrow Black" panose="020B0604020202020204" charset="0"/>
      <p:regular r:id="rId7"/>
    </p:embeddedFont>
    <p:embeddedFont>
      <p:font typeface="Open Sans Light" panose="020B0604020202020204" charset="0"/>
      <p:regular r:id="rId8"/>
    </p:embeddedFont>
    <p:embeddedFont>
      <p:font typeface="Amatic SC Bold" panose="020B0604020202020204" charset="-79"/>
      <p:regular r:id="rId9"/>
    </p:embeddedFont>
    <p:embeddedFont>
      <p:font typeface="Muli Regular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6" autoAdjust="0"/>
    <p:restoredTop sz="94601" autoAdjust="0"/>
  </p:normalViewPr>
  <p:slideViewPr>
    <p:cSldViewPr>
      <p:cViewPr varScale="1">
        <p:scale>
          <a:sx n="56" d="100"/>
          <a:sy n="56" d="100"/>
        </p:scale>
        <p:origin x="87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32" Type="http://schemas.openxmlformats.org/officeDocument/2006/relationships/image" Target="../media/image49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31" Type="http://schemas.openxmlformats.org/officeDocument/2006/relationships/image" Target="../media/image48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png"/><Relationship Id="rId30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97725">
            <a:off x="1826055" y="3094388"/>
            <a:ext cx="15363430" cy="48604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084657">
            <a:off x="3627756" y="1869066"/>
            <a:ext cx="541332" cy="51967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460983">
            <a:off x="691221" y="6297296"/>
            <a:ext cx="1748898" cy="219987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159206">
            <a:off x="2062630" y="4500876"/>
            <a:ext cx="662036" cy="112209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486684" y="8801590"/>
            <a:ext cx="758759" cy="83798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4810274">
            <a:off x="15575808" y="739774"/>
            <a:ext cx="1675438" cy="210746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7483644">
            <a:off x="2484938" y="8905629"/>
            <a:ext cx="509049" cy="48868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422455">
            <a:off x="887331" y="3945578"/>
            <a:ext cx="509049" cy="4886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243703">
            <a:off x="7393027" y="2454017"/>
            <a:ext cx="437368" cy="41987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851397">
            <a:off x="9208285" y="507545"/>
            <a:ext cx="319992" cy="30719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10019461">
            <a:off x="13288030" y="1319249"/>
            <a:ext cx="516571" cy="4959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6383107">
            <a:off x="16927791" y="5017806"/>
            <a:ext cx="513645" cy="4931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756806">
            <a:off x="15020060" y="9178423"/>
            <a:ext cx="424393" cy="40741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756806">
            <a:off x="4802333" y="6847344"/>
            <a:ext cx="424393" cy="40741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345741">
            <a:off x="12100836" y="8176526"/>
            <a:ext cx="511678" cy="86725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00043">
            <a:off x="11671035" y="347808"/>
            <a:ext cx="567418" cy="62666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10154087">
            <a:off x="15305381" y="3449328"/>
            <a:ext cx="489149" cy="82906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-1669974">
            <a:off x="6165299" y="822791"/>
            <a:ext cx="530353" cy="89890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839255">
            <a:off x="8938249" y="9486280"/>
            <a:ext cx="554415" cy="53223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-2011406">
            <a:off x="10044564" y="1829281"/>
            <a:ext cx="716911" cy="10279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5498" y="177756"/>
            <a:ext cx="3486465" cy="1689179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2393648" y="3794331"/>
            <a:ext cx="14790966" cy="278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800" b="1" dirty="0">
                <a:solidFill>
                  <a:srgbClr val="000000"/>
                </a:solidFill>
                <a:latin typeface="Amatic SC Bold"/>
              </a:rPr>
              <a:t>ДЕТСКОЕ ДВИЖЕНИЕ: </a:t>
            </a: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00000"/>
                </a:solidFill>
                <a:latin typeface="Amatic SC Bold"/>
              </a:rPr>
              <a:t>АКТИВНОСТЬ, ДОБРОВОЛЬНОСТЬ, СОТРУДНИЧЕСТВО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9106" y="476736"/>
            <a:ext cx="3046223" cy="147588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345076" y="5684818"/>
            <a:ext cx="2914224" cy="214195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99106" y="8279765"/>
            <a:ext cx="17274544" cy="1985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grandir Narrow Black"/>
              </a:rPr>
              <a:t>В детском движении Казани на 2019-2020 учебный год задействовано 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grandir Narrow Black"/>
              </a:rPr>
              <a:t>103 510 детей и подростков, что составляло 75 % от общего 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grandir Narrow Black"/>
              </a:rPr>
              <a:t>количества школьников города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301" y="243034"/>
            <a:ext cx="2876552" cy="139367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395862" y="434413"/>
            <a:ext cx="9496276" cy="972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600">
                <a:solidFill>
                  <a:srgbClr val="000000"/>
                </a:solidFill>
                <a:latin typeface="Amatic SC Bold"/>
              </a:rPr>
              <a:t>План мероприятий на 2020-2021 учебный год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57477A9-6BE3-6E4D-8DB0-4525E6528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151470"/>
              </p:ext>
            </p:extLst>
          </p:nvPr>
        </p:nvGraphicFramePr>
        <p:xfrm>
          <a:off x="2438400" y="1636713"/>
          <a:ext cx="12344400" cy="8046320"/>
        </p:xfrm>
        <a:graphic>
          <a:graphicData uri="http://schemas.openxmlformats.org/drawingml/2006/table">
            <a:tbl>
              <a:tblPr firstRow="1" firstCol="1" bandRow="1">
                <a:solidFill>
                  <a:srgbClr val="FFFF00"/>
                </a:solidFill>
                <a:tableStyleId>{16D9F66E-5EB9-4882-86FB-DCBF35E3C3E4}</a:tableStyleId>
              </a:tblPr>
              <a:tblGrid>
                <a:gridCol w="8575485">
                  <a:extLst>
                    <a:ext uri="{9D8B030D-6E8A-4147-A177-3AD203B41FA5}">
                      <a16:colId xmlns:a16="http://schemas.microsoft.com/office/drawing/2014/main" val="2676272225"/>
                    </a:ext>
                  </a:extLst>
                </a:gridCol>
                <a:gridCol w="3768915">
                  <a:extLst>
                    <a:ext uri="{9D8B030D-6E8A-4147-A177-3AD203B41FA5}">
                      <a16:colId xmlns:a16="http://schemas.microsoft.com/office/drawing/2014/main" val="1546841338"/>
                    </a:ext>
                  </a:extLst>
                </a:gridCol>
              </a:tblGrid>
              <a:tr h="6101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Мероприятие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0" marR="413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Сроки проведения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0" marR="41360" marT="0" marB="0" anchor="ctr"/>
                </a:tc>
                <a:extLst>
                  <a:ext uri="{0D108BD9-81ED-4DB2-BD59-A6C34878D82A}">
                    <a16:rowId xmlns:a16="http://schemas.microsoft.com/office/drawing/2014/main" val="2327073569"/>
                  </a:ext>
                </a:extLst>
              </a:tr>
              <a:tr h="7215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Экологическая квест-игра с практическими заданиями по уборке и облагораживанию территорий города на основе всероссийской игры «Чистые игры»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0" marR="413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сентябрь-октябрь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0" marR="41360" marT="0" marB="0" anchor="ctr"/>
                </a:tc>
                <a:extLst>
                  <a:ext uri="{0D108BD9-81ED-4DB2-BD59-A6C34878D82A}">
                    <a16:rowId xmlns:a16="http://schemas.microsoft.com/office/drawing/2014/main" val="44973433"/>
                  </a:ext>
                </a:extLst>
              </a:tr>
              <a:tr h="7319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Профильная смена для лидеров детских общественных организаций и школьных ученических самоуправлений «Дети Казани»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0" marR="413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октябрь-ноябрь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0" marR="41360" marT="0" marB="0" anchor="ctr"/>
                </a:tc>
                <a:extLst>
                  <a:ext uri="{0D108BD9-81ED-4DB2-BD59-A6C34878D82A}">
                    <a16:rowId xmlns:a16="http://schemas.microsoft.com/office/drawing/2014/main" val="3266474521"/>
                  </a:ext>
                </a:extLst>
              </a:tr>
              <a:tr h="5326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Городской конкурс образовательных организаций, развивающих ученическое самоуправление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0" marR="413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ноябрь-декабрь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0" marR="41360" marT="0" marB="0" anchor="ctr"/>
                </a:tc>
                <a:extLst>
                  <a:ext uri="{0D108BD9-81ED-4DB2-BD59-A6C34878D82A}">
                    <a16:rowId xmlns:a16="http://schemas.microsoft.com/office/drawing/2014/main" val="4143639471"/>
                  </a:ext>
                </a:extLst>
              </a:tr>
              <a:tr h="5700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Городской конкурс социальных проектов и добровольческих акций «Добрый город»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0" marR="413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январь-февраль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0" marR="41360" marT="0" marB="0" anchor="ctr"/>
                </a:tc>
                <a:extLst>
                  <a:ext uri="{0D108BD9-81ED-4DB2-BD59-A6C34878D82A}">
                    <a16:rowId xmlns:a16="http://schemas.microsoft.com/office/drawing/2014/main" val="3755568307"/>
                  </a:ext>
                </a:extLst>
              </a:tr>
              <a:tr h="5700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Городской конкурс видеороликов и инфографики «#МояКазань» среди детей и молодежи г.Казани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0" marR="413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февраль-апрель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0" marR="41360" marT="0" marB="0" anchor="ctr"/>
                </a:tc>
                <a:extLst>
                  <a:ext uri="{0D108BD9-81ED-4DB2-BD59-A6C34878D82A}">
                    <a16:rowId xmlns:a16="http://schemas.microsoft.com/office/drawing/2014/main" val="1168422086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Городской конкурс для юных блогеров и пресс-центров «Есть контакт»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0" marR="413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февраль-апрель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0" marR="41360" marT="0" marB="0" anchor="ctr"/>
                </a:tc>
                <a:extLst>
                  <a:ext uri="{0D108BD9-81ED-4DB2-BD59-A6C34878D82A}">
                    <a16:rowId xmlns:a16="http://schemas.microsoft.com/office/drawing/2014/main" val="1204399624"/>
                  </a:ext>
                </a:extLst>
              </a:tr>
              <a:tr h="4496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Профильная смена «Путь юного журналиста»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0" marR="413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март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0" marR="41360" marT="0" marB="0" anchor="ctr"/>
                </a:tc>
                <a:extLst>
                  <a:ext uri="{0D108BD9-81ED-4DB2-BD59-A6C34878D82A}">
                    <a16:rowId xmlns:a16="http://schemas.microsoft.com/office/drawing/2014/main" val="1359026573"/>
                  </a:ext>
                </a:extLst>
              </a:tr>
              <a:tr h="6523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Городской смотр-конкурс для советов детских общественных организаций «Актив года»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0" marR="413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март-апрель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0" marR="41360" marT="0" marB="0" anchor="ctr"/>
                </a:tc>
                <a:extLst>
                  <a:ext uri="{0D108BD9-81ED-4DB2-BD59-A6C34878D82A}">
                    <a16:rowId xmlns:a16="http://schemas.microsoft.com/office/drawing/2014/main" val="239688904"/>
                  </a:ext>
                </a:extLst>
              </a:tr>
              <a:tr h="6523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Марафон в социальных сетях «До луны и обратно» для детей и подростков г.Казани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0" marR="413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апрель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0" marR="41360" marT="0" marB="0" anchor="ctr"/>
                </a:tc>
                <a:extLst>
                  <a:ext uri="{0D108BD9-81ED-4DB2-BD59-A6C34878D82A}">
                    <a16:rowId xmlns:a16="http://schemas.microsoft.com/office/drawing/2014/main" val="2562838556"/>
                  </a:ext>
                </a:extLst>
              </a:tr>
              <a:tr h="7215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Городская игра для актива детских общественных организаций «АБВГД» (Активист, Будь Всегда Готов Действовать)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0" marR="413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май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0" marR="41360" marT="0" marB="0" anchor="ctr"/>
                </a:tc>
                <a:extLst>
                  <a:ext uri="{0D108BD9-81ED-4DB2-BD59-A6C34878D82A}">
                    <a16:rowId xmlns:a16="http://schemas.microsoft.com/office/drawing/2014/main" val="4274122271"/>
                  </a:ext>
                </a:extLst>
              </a:tr>
              <a:tr h="4577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Проект по профориентации  «Штурманы»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0" marR="413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в течении года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0" marR="41360" marT="0" marB="0" anchor="ctr"/>
                </a:tc>
                <a:extLst>
                  <a:ext uri="{0D108BD9-81ED-4DB2-BD59-A6C34878D82A}">
                    <a16:rowId xmlns:a16="http://schemas.microsoft.com/office/drawing/2014/main" val="287661029"/>
                  </a:ext>
                </a:extLst>
              </a:tr>
              <a:tr h="3679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Проект по правильному питанию «АшБот»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0" marR="413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в течении года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0" marR="41360" marT="0" marB="0" anchor="ctr"/>
                </a:tc>
                <a:extLst>
                  <a:ext uri="{0D108BD9-81ED-4DB2-BD59-A6C34878D82A}">
                    <a16:rowId xmlns:a16="http://schemas.microsoft.com/office/drawing/2014/main" val="865476889"/>
                  </a:ext>
                </a:extLst>
              </a:tr>
              <a:tr h="3829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Проект «100 вопросов взрослому»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0" marR="413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в течении года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360" marR="41360" marT="0" marB="0" anchor="ctr"/>
                </a:tc>
                <a:extLst>
                  <a:ext uri="{0D108BD9-81ED-4DB2-BD59-A6C34878D82A}">
                    <a16:rowId xmlns:a16="http://schemas.microsoft.com/office/drawing/2014/main" val="15366632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97348">
            <a:off x="4806607" y="3893150"/>
            <a:ext cx="3741599" cy="3510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8858" y="3979337"/>
            <a:ext cx="3756314" cy="3524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8858" y="4053126"/>
            <a:ext cx="3985172" cy="337652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98487">
            <a:off x="4802854" y="3997676"/>
            <a:ext cx="3788064" cy="32095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33475">
            <a:off x="9252886" y="4076619"/>
            <a:ext cx="3548929" cy="332954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87690" y="4053126"/>
            <a:ext cx="3812479" cy="32302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301" y="243034"/>
            <a:ext cx="2876552" cy="13936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790753" y="4025236"/>
            <a:ext cx="3756314" cy="3524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98487">
            <a:off x="13774878" y="4106722"/>
            <a:ext cx="3788064" cy="320952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95520" y="4053126"/>
            <a:ext cx="2363774" cy="265511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3592" y="4236631"/>
            <a:ext cx="2406845" cy="273161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77062" y="4101626"/>
            <a:ext cx="2546925" cy="286661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32477" y="4282243"/>
            <a:ext cx="3072866" cy="285848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3756314" y="1104900"/>
            <a:ext cx="10775373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000000"/>
                </a:solidFill>
                <a:latin typeface="Amatic SC Bold"/>
              </a:rPr>
              <a:t>ВЫБОРЫ ПРЕДСЕДАТЕЛЯ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071410" y="7749118"/>
            <a:ext cx="3475656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Волкова Анастасия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289522" y="7749118"/>
            <a:ext cx="3475656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Баргилова Алёна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939578" y="7749118"/>
            <a:ext cx="3475656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Лукашевич Полина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83616" y="7749118"/>
            <a:ext cx="3730414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000000"/>
                </a:solidFill>
                <a:latin typeface="Open Sans Light"/>
              </a:rPr>
              <a:t>Гаврилова Анастасия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00627" y="7911358"/>
            <a:ext cx="1324190" cy="13241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00627" y="6190693"/>
            <a:ext cx="1324190" cy="13241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500627" y="4470029"/>
            <a:ext cx="1324190" cy="132419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500627" y="2749364"/>
            <a:ext cx="1324190" cy="13241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500627" y="1028700"/>
            <a:ext cx="1324190" cy="13241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359248" y="7911358"/>
            <a:ext cx="1324190" cy="13241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359248" y="6190693"/>
            <a:ext cx="1324190" cy="13241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359248" y="4470029"/>
            <a:ext cx="1324190" cy="13241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0359248" y="2749364"/>
            <a:ext cx="1324190" cy="132419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0359248" y="1028700"/>
            <a:ext cx="1324190" cy="132419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2217869" y="7911358"/>
            <a:ext cx="1324190" cy="132419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2217869" y="6190693"/>
            <a:ext cx="1324190" cy="132419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2217869" y="4470029"/>
            <a:ext cx="1324190" cy="13241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2217869" y="2749364"/>
            <a:ext cx="1324190" cy="132419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2217869" y="1028700"/>
            <a:ext cx="1324190" cy="132419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4076490" y="7911358"/>
            <a:ext cx="1324190" cy="132419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4076490" y="6190693"/>
            <a:ext cx="1324190" cy="132419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14076490" y="4470029"/>
            <a:ext cx="1324190" cy="132419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14076490" y="2749364"/>
            <a:ext cx="1324190" cy="132419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>
          <a:xfrm>
            <a:off x="14076490" y="1028700"/>
            <a:ext cx="1324190" cy="132419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15935110" y="7911358"/>
            <a:ext cx="1324190" cy="132419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15935110" y="6190693"/>
            <a:ext cx="1324190" cy="132419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>
          <a:xfrm>
            <a:off x="15935110" y="4470029"/>
            <a:ext cx="1324190" cy="132419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>
          <a:xfrm>
            <a:off x="15935110" y="2749364"/>
            <a:ext cx="1324190" cy="132419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>
          <a:xfrm>
            <a:off x="15935110" y="1028700"/>
            <a:ext cx="1324190" cy="1324190"/>
          </a:xfrm>
          <a:prstGeom prst="rect">
            <a:avLst/>
          </a:prstGeom>
        </p:spPr>
      </p:pic>
      <p:grpSp>
        <p:nvGrpSpPr>
          <p:cNvPr id="27" name="Group 27"/>
          <p:cNvGrpSpPr/>
          <p:nvPr/>
        </p:nvGrpSpPr>
        <p:grpSpPr>
          <a:xfrm>
            <a:off x="612102" y="1600073"/>
            <a:ext cx="7107234" cy="3622772"/>
            <a:chOff x="0" y="0"/>
            <a:chExt cx="9476311" cy="4830362"/>
          </a:xfrm>
        </p:grpSpPr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244331">
              <a:off x="901679" y="269377"/>
              <a:ext cx="7672954" cy="2427444"/>
            </a:xfrm>
            <a:prstGeom prst="rect">
              <a:avLst/>
            </a:prstGeom>
          </p:spPr>
        </p:pic>
        <p:sp>
          <p:nvSpPr>
            <p:cNvPr id="29" name="TextBox 29"/>
            <p:cNvSpPr txBox="1"/>
            <p:nvPr/>
          </p:nvSpPr>
          <p:spPr>
            <a:xfrm>
              <a:off x="0" y="3187691"/>
              <a:ext cx="9476311" cy="16426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79"/>
                </a:lnSpc>
              </a:pPr>
              <a:r>
                <a:rPr lang="en-US" sz="2414">
                  <a:solidFill>
                    <a:srgbClr val="000000"/>
                  </a:solidFill>
                  <a:latin typeface="Muli Regular"/>
                </a:rPr>
                <a:t>https://vk.com/doodk</a:t>
              </a:r>
            </a:p>
            <a:p>
              <a:pPr algn="ctr">
                <a:lnSpc>
                  <a:spcPts val="3379"/>
                </a:lnSpc>
              </a:pPr>
              <a:endParaRPr lang="en-US" sz="2414">
                <a:solidFill>
                  <a:srgbClr val="000000"/>
                </a:solidFill>
                <a:latin typeface="Muli Regular"/>
              </a:endParaRPr>
            </a:p>
            <a:p>
              <a:pPr marL="0" lvl="0" indent="0" algn="ctr">
                <a:lnSpc>
                  <a:spcPts val="3379"/>
                </a:lnSpc>
                <a:spcBef>
                  <a:spcPct val="0"/>
                </a:spcBef>
              </a:pPr>
              <a:r>
                <a:rPr lang="en-US" sz="2414">
                  <a:solidFill>
                    <a:srgbClr val="000000"/>
                  </a:solidFill>
                  <a:latin typeface="Muli Regular"/>
                </a:rPr>
                <a:t>www.instagram.com/doodetikazani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505671" y="811120"/>
              <a:ext cx="6464969" cy="14201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61"/>
                </a:lnSpc>
              </a:pPr>
              <a:r>
                <a:rPr lang="en-US" sz="7510">
                  <a:solidFill>
                    <a:srgbClr val="000000"/>
                  </a:solidFill>
                  <a:latin typeface="Amatic SC Bold"/>
                </a:rPr>
                <a:t>СОЦИАЛЬНЫЕ СЕТИ</a:t>
              </a:r>
            </a:p>
          </p:txBody>
        </p:sp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5772" y="242120"/>
            <a:ext cx="2990064" cy="1448675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5772" y="5387731"/>
            <a:ext cx="3512571" cy="4730539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65719" y="5387731"/>
            <a:ext cx="3896918" cy="4730539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32057" y="3988908"/>
            <a:ext cx="481121" cy="481121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8700" y="4799597"/>
            <a:ext cx="423248" cy="4232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223</Words>
  <Application>Microsoft Office PowerPoint</Application>
  <PresentationFormat>Произвольный</PresentationFormat>
  <Paragraphs>43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Agrandir Narrow Black</vt:lpstr>
      <vt:lpstr>Open Sans Light</vt:lpstr>
      <vt:lpstr>Arial</vt:lpstr>
      <vt:lpstr>Times New Roman</vt:lpstr>
      <vt:lpstr>Amatic SC Bold</vt:lpstr>
      <vt:lpstr>Muli Regular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работы, копия</dc:title>
  <dc:creator>Uzer</dc:creator>
  <cp:lastModifiedBy>Uzer</cp:lastModifiedBy>
  <cp:revision>5</cp:revision>
  <dcterms:created xsi:type="dcterms:W3CDTF">2006-08-16T00:00:00Z</dcterms:created>
  <dcterms:modified xsi:type="dcterms:W3CDTF">2020-10-08T11:06:51Z</dcterms:modified>
  <dc:identifier>DAEJ4Z7c_8U</dc:identifier>
</cp:coreProperties>
</file>