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7" r:id="rId3"/>
    <p:sldId id="281" r:id="rId4"/>
    <p:sldId id="290" r:id="rId5"/>
    <p:sldId id="29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25" r:id="rId14"/>
    <p:sldId id="407" r:id="rId15"/>
    <p:sldId id="409" r:id="rId16"/>
    <p:sldId id="410" r:id="rId17"/>
    <p:sldId id="411" r:id="rId18"/>
    <p:sldId id="412" r:id="rId19"/>
    <p:sldId id="414" r:id="rId20"/>
    <p:sldId id="442" r:id="rId21"/>
    <p:sldId id="415" r:id="rId22"/>
    <p:sldId id="417" r:id="rId23"/>
    <p:sldId id="413" r:id="rId24"/>
    <p:sldId id="405" r:id="rId25"/>
    <p:sldId id="406" r:id="rId26"/>
    <p:sldId id="418" r:id="rId27"/>
    <p:sldId id="424" r:id="rId28"/>
    <p:sldId id="419" r:id="rId29"/>
    <p:sldId id="431" r:id="rId30"/>
    <p:sldId id="432" r:id="rId31"/>
    <p:sldId id="420" r:id="rId32"/>
    <p:sldId id="421" r:id="rId33"/>
    <p:sldId id="422" r:id="rId34"/>
    <p:sldId id="423" r:id="rId35"/>
    <p:sldId id="433" r:id="rId36"/>
    <p:sldId id="434" r:id="rId37"/>
    <p:sldId id="438" r:id="rId38"/>
    <p:sldId id="439" r:id="rId39"/>
    <p:sldId id="435" r:id="rId40"/>
    <p:sldId id="436" r:id="rId41"/>
    <p:sldId id="426" r:id="rId42"/>
    <p:sldId id="427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E341-1541-4F40-B583-89C3D8A8278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3932-ADA7-46E3-BCDE-D02B682AB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71DB-3DEE-4B6C-BBCD-D42C7B617C51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6A6A-6B35-444B-8C3F-0C224A8F5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45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EF90-1248-41C2-AEA2-7609FBE4F725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479E-2760-496E-B2FD-05F915D60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8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FFE62-75C1-42FA-856E-133A9CCC5380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5FC1-B65E-4C08-B15D-48F5861CB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64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0AFB-1D13-4E77-863F-47B71FD97156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975C2-0E80-44E5-A26C-59FC180A9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15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0E60-1EE5-44E4-9649-7E9B288484A1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B1E3D-DE79-42C0-B5F4-B8FFE29D2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50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8252-B39D-4258-B32E-9F5963645EAA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1557-833F-471B-9923-23DF387BA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12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6903E-5307-4118-AD48-CBAC455D5D89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011E-AA08-4E63-8B23-A7B52859B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6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63C6-2D78-4DEB-BBA8-9888CF9450A0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E7B4-07E5-4CE6-9831-80C552BB1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5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5E13-BB76-4B5B-BA78-B7036636E85B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09E6-C3E7-41D1-8132-CDB043390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22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F1505-EABB-4F80-9EBC-10392C4B7B25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B8B778-B7B2-4E7E-B9E3-3F713AA5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36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F448C-1A4A-4A5A-8522-84EF841C1621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4A566A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5B6A744-472E-42F3-9AA5-B672240D8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3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851648" cy="18288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технологии развития базовых нейропсихологических ощущений в образовательном процессе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Текст 4"/>
          <p:cNvSpPr>
            <a:spLocks noGrp="1"/>
          </p:cNvSpPr>
          <p:nvPr>
            <p:ph type="subTitle" idx="1"/>
          </p:nvPr>
        </p:nvSpPr>
        <p:spPr>
          <a:xfrm>
            <a:off x="395288" y="3213100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  <a:p>
            <a:pPr marR="0"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нарушения современных детей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 - личностное  развитие</a:t>
            </a:r>
            <a:endParaRPr lang="ru-RU" alt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сформированность ведущего вида деятельности,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порог толерантности к близости другого лица, 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или  отказ от социальных контактов, 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замедленное развитие и коммуникативных навыков,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неустойчивость,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с засыпанием и сном,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 себе, 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адекватная самооценка, потерянность, тревожность, страхи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 деятельности дыхательной системы, пищеварения и д</a:t>
            </a:r>
            <a:r>
              <a:rPr lang="ru-RU" altLang="ru-RU" smtClean="0"/>
              <a:t>р.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1" y="0"/>
            <a:ext cx="91293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62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психического развития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3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72087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осуществляются в определённой последовательности, при этом каждый уровень базируется на предыдущем.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психического развития представляет иерархическую структуру: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</a:t>
            </a: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сенсорных систем </a:t>
            </a: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низшем подуровне находится центральная нервная система,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подуровень  - тактильная, вестибулярная и проприоцепивная системы,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Подуровень третий – обонятельная, зрительная, вкусовая  и слуховая системы.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2.Уровень сенсомоторного развития</a:t>
            </a: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подуровень: равновесие, ориентация по сторонам тела, моторное планирование,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подуровень: схема тела, выработка рефлексов, моторное планирование,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Уровень перцептивно – моторного развития </a:t>
            </a: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шестой подуровень: координация глаз – рука ,глазодвигательный контроль, контроль  за положением тела,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подуровень: слухо – речевые навыки, визуально – пространственное восприятие, внимание,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познавательных способностей</a:t>
            </a: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восьмой подуровень: повседневная деятельность, поведение,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девятый подуровень: академические способности </a:t>
            </a:r>
          </a:p>
          <a:p>
            <a:pPr marL="0" indent="0"/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результате  прохождении этих этапов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975" cy="49831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следующие психические способности: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концентрироваться,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к самоорганизации,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самооценка,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самоконтроль,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уверенность в себе,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способность к обучению,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абстрактному мышлению,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 каждой стороны тела и полушарий мозга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Тактильная сенсорная система  (ТСС)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ТСС позволяет получать и обрабатывать информацию о контактах с кожей: давление, вибрация, движение, температура и болевое раздражение.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ТСС самая большая в организме. Кожные ощущения сообщают мозгу о границах тела. Прикосновения возбуждают нервную систему. Наш мозг реагирует на прикосновение к горячему утюгу как опасность, угрозу и это порождает защитный рефлекс одернуть руку. У детей с повышенной тактильной чувствительностью эти процессы проходят иначе.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ТСС «поставляет» головному мозгу информацию о положении и движении тела в пространстве, о положении его отдельных частей. Кроме того, она играет важную роль в ориентации человека в окружающей среде</a:t>
            </a: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None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тактильной 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депривации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испытывает острую необходимость, чтобы его коснулись, чтобы к его телу притронулись, погладили, помассировали.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жизненно необходимо, чтобы кто-то прижимал и тискал в объятиях. Он чувствует дискомфорт в общении с окружающими и каждый раз ощущает потребность прижаться к кому-то из окружения.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посещает публичные места, где огромные скопления людей и наслаждается тем, что о него «труться» тела.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втискивается в переполненный вагон метро и наслаждается ощущением сдавленного тела.</a:t>
            </a:r>
          </a:p>
          <a:p>
            <a:r>
              <a:rPr lang="ru-RU" altLang="ru-RU" sz="2400" smtClean="0"/>
              <a:t>Дисфункция ТСС сказывается на познавательной деятельности и социальном взаимодействии. 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Особенности поведения ребенка с нарушениями ТСС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в своем поведении упрямства, твердости, непоколебимости, негативной воли: негативизма,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отталкивание  от себя (вербально или физически) окружающих, капризы без видимой причины,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контакта со всеми людьми за исключением своей матери (или того, кто с самого рождения заботился о нем),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невнимательность, беспокойство, отвлеченность, рассеянность,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крепким сильным объятиям и по пытки стереть раздражающий легкий поцелуй,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того, чтобы стричь ногти, вымыть голову, надеть неудобную одежду,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избегание сюрпризов.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тактильных ощущений: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ищет предмет путем ощупывания, спрятанный в коробке с фасолью, горохом,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рук и ног щетками с разной текстурой,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завертывание ребенка в тяжелое одеяло, раскачивание, во время чтения,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глубокие надавливания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надавливание нельзя применять в паху, лице, животу, ягодицам, голове) и сжатие суставов корпуса, рук и ног. Повторяются через полтора – два часа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Проприоцептивная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ru-RU" altLang="ru-RU" smtClean="0"/>
              <a:t>Ее налаженная работа дает человеку  восприятие собственной позы и движения. </a:t>
            </a:r>
          </a:p>
          <a:p>
            <a:endParaRPr lang="ru-RU" altLang="ru-RU" smtClean="0"/>
          </a:p>
          <a:p>
            <a:r>
              <a:rPr lang="ru-RU" altLang="ru-RU" smtClean="0"/>
              <a:t>Она помогает нам двигаться, сообщает нам, в каком положении находятся части тела, помогает выполнять различное множество физических действий от мелких до крупных.</a:t>
            </a:r>
          </a:p>
          <a:p>
            <a:endParaRPr lang="ru-RU" altLang="ru-RU" smtClean="0"/>
          </a:p>
          <a:p>
            <a:r>
              <a:rPr lang="ru-RU" altLang="ru-RU" smtClean="0"/>
              <a:t>Дети с нарушением проприоцепции испытывают трудности в управлении своим телом, в планировании двигательных актов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детей с отклонениями в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–социальном  развитии к обучению в школе.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marL="622300" indent="-266700" eaLnBrk="1" hangingPunct="1">
              <a:buFont typeface="Wingdings" pitchFamily="2" charset="2"/>
              <a:buChar char="Ш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30%        детей имеют клинические диагнозы; </a:t>
            </a:r>
          </a:p>
          <a:p>
            <a:pPr marL="622300" indent="-266700" eaLnBrk="1" hangingPunct="1">
              <a:buFont typeface="Wingdings" pitchFamily="2" charset="2"/>
              <a:buChar char="Ш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52-73%    детей имеют функциональные отклонения в  развитии эмоционально-волевой сферы;</a:t>
            </a:r>
          </a:p>
          <a:p>
            <a:pPr marL="622300" indent="-266700" eaLnBrk="1" hangingPunct="1">
              <a:buFont typeface="Wingdings" pitchFamily="2" charset="2"/>
              <a:buChar char="Ш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70%        детей имеют  трудности в организации и контроле  деятельности;</a:t>
            </a:r>
          </a:p>
          <a:p>
            <a:pPr marL="622300" indent="-266700" eaLnBrk="1" hangingPunct="1">
              <a:buFont typeface="Wingdings" pitchFamily="2" charset="2"/>
              <a:buChar char="Ш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70%       детей имеют   особенности в развитии моторных функций; </a:t>
            </a:r>
          </a:p>
          <a:p>
            <a:pPr marL="622300" indent="-266700" eaLnBrk="1" hangingPunct="1">
              <a:buFont typeface="Wingdings" pitchFamily="2" charset="2"/>
              <a:buChar char="Ш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60%        детей имеют  особенности  в  развитии речи.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нам нужна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проприоцепция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увеличить ощущение тела и контролировать  и планировать движения тела;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различию визуального образа, чем больше мы двигаемся , тем больше мы понимает то, что видим;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 телесное самовыражение. способность выполнять цепочку действий, двигать частями тела, экономично и точно;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плавную ходьбу, быстрый бег, умения сидеть и  стоять , потягиваться и лежать;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себя эмоционально защищенным, доверять своему телу, быть уверенным в себе;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модулирует уровень возбуждения, помогает успокоиться, снять возбуждение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движение во времени и пространстве.</a:t>
            </a:r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81050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endParaRPr lang="ru-RU" altLang="ru-RU" smtClean="0"/>
          </a:p>
          <a:p>
            <a:r>
              <a:rPr lang="ru-RU" altLang="ru-RU" b="1" smtClean="0">
                <a:solidFill>
                  <a:srgbClr val="FF0000"/>
                </a:solidFill>
              </a:rPr>
              <a:t>Проприоцептивная дисфункция может спровоцировать задержку развития мелкой и крупной моторики, и моторного планирования</a:t>
            </a:r>
            <a:r>
              <a:rPr lang="ru-RU" altLang="ru-RU" smtClean="0"/>
              <a:t>. 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Такие дети часто «злят» взрослых тем, что все время что-то ломают и разбивают, своим очень неаккуратным почерком.</a:t>
            </a:r>
          </a:p>
          <a:p>
            <a:r>
              <a:rPr lang="ru-RU" altLang="ru-RU" smtClean="0">
                <a:solidFill>
                  <a:srgbClr val="FF0000"/>
                </a:solidFill>
              </a:rPr>
              <a:t> Однако это связано с особенностью </a:t>
            </a:r>
            <a:r>
              <a:rPr lang="ru-RU" altLang="ru-RU" smtClean="0"/>
              <a:t>работы их проприоцептивной системы, а именно неспособностью определить какую силу надо приложить, чтобы взять, удержать или переместить тот или иной объект.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нарушения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проприоцептивной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перемещения в помещении, наталкивание на препятствия,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повторением увиденных движений,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топание ногами во время ходьбы,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стучит ногами,  качает их, когда сидит,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падает на пол,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прыгать на батуте без остановок,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скрипит  ребенок зубами,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хлопает дверьми, сильно нажимает на карандаш,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предпочитает  такие виды активности, где надо толкать, тянуть, поднимать, прыгать или просто подраться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206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проприоцептивных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ощущений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варианты надавливания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растяжки групп мышц туловища и конечностей,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отжимание от стены, сжимание мяча и эспандера,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футболом на поднятие мяча и прокрутку,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бег, прыжки,перепрыгивание через предметы,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жевание и сосание специальных приспособлений,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в высоту, доставая предмет,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перетягивание каната,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по полу, пророползание под стулом, в полосе препятствий,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отталкивание мяча ногами,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ношение утяжеленных жилетов, шапок, рюкзаков,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тянуть тяжелые предметы,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сосание предметов: вязких, кислых, кисло – сладких,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жевание резиновых, мягких, твердых, не съедобных предметов,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нарядов для прыжков, катания, отталкивания, растягивания,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вибраторы для рук и ног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Вестибулярная система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вестибулярная система обеспечивает человека информацией о движении, гравитации и изменении положения головы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ей, мы понимаем, движемся мы или неподвижны, она сообщает нам скорость и направление движения, она стабилизирует наши глаза во время движения, и именно вестибулярная система сообщает нам статичны ли объекты вокруг нас. </a:t>
            </a:r>
          </a:p>
          <a:p>
            <a:r>
              <a:rPr lang="ru-RU" alt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фундамент взаимоотношений человека с силой тяжести и физическим миром</a:t>
            </a:r>
            <a:endParaRPr lang="ru-RU" altLang="ru-RU" sz="200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вестибулярного и «настраивает» всю нервную систему на эффективную работу.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функций этой системы (непоследовательность или неточность при обработке информации) приводит к ошибкам в интерпретации всех прочих ощущений, и нервная система дает сбой.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вестибулярной системы</a:t>
            </a:r>
            <a:r>
              <a:rPr lang="ru-RU" alt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проявляется в том, что ребенок: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пугается слишком сильных видов движений: подъем и спуск по лестнице, качание на качелях,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расстраивается когда едет на транспорте или пользуется движущимися приспособлениями,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любит кружение, карусели,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падает, когда сидит на стуле, 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может удержаться от падения,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испытывает головокружения, общую слабость,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любит кружиться или раскачиваться,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раскачивается ребенок в ситуации стресса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вестибулярных  ощущений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343525"/>
          </a:xfrm>
        </p:spPr>
        <p:txBody>
          <a:bodyPr/>
          <a:lstStyle/>
          <a:p>
            <a:r>
              <a:rPr lang="ru-RU" altLang="ru-RU" smtClean="0"/>
              <a:t>использование прыжков, вращательных движений, раскачиваний, качание в кресле – качалке,</a:t>
            </a:r>
          </a:p>
          <a:p>
            <a:r>
              <a:rPr lang="ru-RU" altLang="ru-RU" smtClean="0"/>
              <a:t>занятия, сидя на гимнастическом мяче, подпрыгивания, ерзание,</a:t>
            </a:r>
          </a:p>
          <a:p>
            <a:r>
              <a:rPr lang="ru-RU" altLang="ru-RU" smtClean="0"/>
              <a:t>разные варианты надавливания,</a:t>
            </a:r>
          </a:p>
          <a:p>
            <a:r>
              <a:rPr lang="ru-RU" altLang="ru-RU" smtClean="0"/>
              <a:t>растяжки групп мышц туловища и конечностей,</a:t>
            </a:r>
          </a:p>
          <a:p>
            <a:r>
              <a:rPr lang="ru-RU" altLang="ru-RU" smtClean="0"/>
              <a:t>отжимание от стены, сжимание мяча и эспандера,</a:t>
            </a:r>
          </a:p>
          <a:p>
            <a:r>
              <a:rPr lang="ru-RU" altLang="ru-RU" smtClean="0"/>
              <a:t>игры с футболом на поднятие мяча и прокрутку,</a:t>
            </a:r>
          </a:p>
          <a:p>
            <a:r>
              <a:rPr lang="ru-RU" altLang="ru-RU" smtClean="0"/>
              <a:t>жевание и сосание специальных приспособлений,</a:t>
            </a:r>
          </a:p>
          <a:p>
            <a:r>
              <a:rPr lang="ru-RU" altLang="ru-RU" smtClean="0"/>
              <a:t>перетягивание каната,</a:t>
            </a:r>
          </a:p>
          <a:p>
            <a:r>
              <a:rPr lang="ru-RU" altLang="ru-RU" smtClean="0"/>
              <a:t>ползать по полу, под стулом, в полосе препятствий.</a:t>
            </a:r>
          </a:p>
          <a:p>
            <a:r>
              <a:rPr lang="ru-RU" altLang="ru-RU" smtClean="0"/>
              <a:t> 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базовых ощущений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Тактильная, вестибулярная  и проприоцептивная системы - это три кита, самые древние сенсорные системы, фундамент всех психических процессов.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этих ощущений формирует  перцептивный образ тела, координацию обеих сторон тела, двигательное планирование, уровень активности, концентрацию внимания, эмоциональную стабильность.</a:t>
            </a:r>
          </a:p>
          <a:p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ситуации интеграции этих  ощущений с включением речи и языка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формируется координация глаз – рука, зрительная перцепция и целенаправленная деятельность.</a:t>
            </a:r>
          </a:p>
          <a:p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формирования психических процессов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Вестибулярные  ощущения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(сила тяжести и  движение)  формируются при взаимодействии движения глаз, позы и равновесия.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Проприоцептивные  ощущения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(мышцы и суставы) определяются  мышечным тонусом и противодействием силе тяжести.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Тактильные (прикосновения)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ощущения зависят от сосания, приема пищи, связи мать – ребенок, тактильного комфорта.</a:t>
            </a:r>
          </a:p>
          <a:p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этих ощущений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 перцептивный образ тела, координацию обеих сторон тела, двигательное планирование, уровень активности, концентрацию внимания, эмоциональную стабильность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Сенсорная интеграция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r>
              <a:rPr lang="ru-RU" altLang="ru-RU" sz="2400" smtClean="0"/>
              <a:t>- 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взаимодействие всех органов чувств. Она начинается очень рано, уже в утробе  матери. </a:t>
            </a:r>
          </a:p>
          <a:p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всех органов чувств подразумевает упорядочивание ощущений и раздражителей таким образом, чтобы человек мог адекватно реагировать на определенные стимулы и действовать в соответствии с ситуацией.</a:t>
            </a:r>
            <a:r>
              <a:rPr lang="ru-RU" alt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928688" y="692150"/>
            <a:ext cx="7500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EB80A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DDC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240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детей с различными особенностями психосоциального развития: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с Синдромом дефицита внимания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леворукие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дети,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с различными нарушениями эмоционального  интеллекта (тревожность и различные страхи, агрессивность, аутизм и др.) и поведения,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одаренные дети,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– инвалиды  (с ослабленным здоровьем),</a:t>
            </a:r>
          </a:p>
          <a:p>
            <a:pPr marL="514350" indent="-514350" eaLnBrk="1" hangingPunct="1">
              <a:lnSpc>
                <a:spcPct val="80000"/>
              </a:lnSpc>
              <a:spcBef>
                <a:spcPts val="1200"/>
              </a:spcBef>
              <a:buClr>
                <a:srgbClr val="000030"/>
              </a:buClr>
              <a:buSzPct val="80000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с особыми образовательными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потребностми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ООП  (физическим или психологическим недоразвитием)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сенсорной интеграции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402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теория о взаимосвязи мозга и поведения.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Суть сенсорной интеграции  (СИ)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 является бессознательным процессом, происходящим в головном мозге, организует информацию, полученную от органов чувств,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 наделяет значением испытываемые ощущения, отбирая нужную информацию,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 позволяет осмысленно действовать и реагировать на ситуацию, в которой находится человек,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 Формирует основу для теоретического обучения и социального поведения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сенсорной интеграции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/>
          <a:lstStyle/>
          <a:p>
            <a:r>
              <a:rPr lang="ru-RU" altLang="ru-RU" b="1" smtClean="0"/>
              <a:t>Сенсорная интеграция -  это  есть обработка поступающих от органов чувств ощущений, их структуирование и упорядочивание  в процессе формирования знаний. </a:t>
            </a:r>
          </a:p>
          <a:p>
            <a:r>
              <a:rPr lang="ru-RU" altLang="ru-RU" b="1" smtClean="0"/>
              <a:t>Чем правильнее работают сенсорные системы, чем больше достаточной информации получает мозг, тем больше он выдает адекватных реакций.</a:t>
            </a: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 метода СИ возможно для детей, имеющих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психосоциального  развития,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и синдром Аспергера, СДВГ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сна,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речи,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эмоционально – мотивационной сферы,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церебральный паралич,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сенсорной интеграции,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 и синдром Ретта,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напряженность и стресс,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обработки сенсорной информации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73453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Оборудование для СИ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гимнастические маты и коврики,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подушки с наполнителями разной фактуры;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набивные мячи;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качели нескольких видов и гамаки;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подвесное бревно-качели;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гимнастические бревна;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полоса препятствий;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 и наклонные лесенки; горки и турники; </a:t>
            </a:r>
          </a:p>
          <a:p>
            <a:r>
              <a:rPr lang="ru-RU" alt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батуты; доски на роликах, тележки;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широкие горизонтальные трубы-тоннели из мягкого пластика или ткани для пролезания внутри;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песок, камешки,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с покрытиями разной текстуры;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 с песком;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дидактических игрушек (кубики, конструкторы, пластмассовые игрушки)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https://www.rainbowrehab.com/wp-content/uploads/2014/09/ball-chai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1278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https://pp.userapi.com/hkABKx7U3qHbKjbH-_rJx_ytAVu2Ne6jClKfFQ/bHOAexG5c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9039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 descr="https://magicrm.ru/upload/medialibrary/eb0/eb0dffe0ebbc730c10879a3b34f441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3276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https://avatars.mds.yandex.net/get-altay/1627037/2a00000168fb7b880cd15ca2b256a2d739db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4087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https://s3-media4.fl.yelpcdn.com/bphoto/XNDApq6JV5ICCPxJ345HEg/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1294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 детей с ООП  (с ограниченными возможностями здоровья)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– олигофрены (умственно отсталые)  дети с выраженными  (стойкими) отклонениями в интеллектуальном развитии (4 степени)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дети с задержкой психического развития  (4 формы), 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расстройствами эмоционально-волевой сферы и поведения, 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 нарушениями функций опорно-двигательного аппарата  (НОДА),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речи (ТРР),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расстройством аутистического спектра (РАС),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синдромом Дауна,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сенсорными нарушениями  (слуха, зрения)</a:t>
            </a:r>
          </a:p>
          <a:p>
            <a:pPr eaLnBrk="1" hangingPunct="1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 сложными недостатками развития.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https://vishiradugi.ru/wp-content/uploads/2018/07/MG_5490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67691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 для С.И.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Заголовок 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416550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движением: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зрительного восприятия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слухового восприятия 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пособия для тактильной системы: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тактильно-двигательных ощущений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кинестетического и кинетического восприятия 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восприятие предметов в движении: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предметами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Вкусовые качества предметов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обоняния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чувства равновесия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для  стимуляции речевой активности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r>
              <a:rPr lang="ru-RU" altLang="ru-RU" sz="2800" smtClean="0"/>
              <a:t>1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Шпицберг И.Л. Коррекция нарушений сенсорных систем у детей с расстройствами аутистического спектра // Аутизм и нарушения раз- вития, 2013. № 2. С. 33—45. 239 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Метиева Л.А., Удалова Э.Я. Сенсорное воспитание детей с отклоне- ниями в развитии. Сборник игр и игровых упражнений: Книголюб, 2007. 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Семаго Н.Я. Новые подходы к построению коррекционной работы с детьми с различными видами отклоняющегося развития // Дефекто- логия, 2000. 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Кислинг У. Сенсорная интеграция в диалоге: понять ребенка, рас- познать проблему, помочь обрести равновесие / У. Кислинг. Под ред. Е.В. Клочковой; [пер. с нем. К.А. Шарр]. М.: Теревинф, 2010. 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Айрес Э. Дж. Ребенок и сенсорная интеграция. Понимание скрытых проблем развития. [Пер.с англ. Ю. Даре]. Т.: Теревинф, 2009.</a:t>
            </a:r>
          </a:p>
          <a:p>
            <a:r>
              <a:rPr lang="ru-RU" altLang="ru-RU" sz="2800" smtClean="0"/>
              <a:t> 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наблюдается неуклонный рост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числа сочетанных отклонений в развитии: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увеличение количества детей с  психогенными нарушениями, проявляющимися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аутизации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агрессивности,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нарушениях  поведения и деятельности,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тревожно-фобических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расстройствах,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мотивационно – волевой сфере,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искажениях процессов  социализации.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50323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нарушения современных детей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r>
              <a:rPr lang="ru-RU" altLang="ru-RU" smtClean="0"/>
              <a:t>гиперактивность и чрезмерная отвлекаемость ребенка,</a:t>
            </a:r>
          </a:p>
          <a:p>
            <a:r>
              <a:rPr lang="ru-RU" altLang="ru-RU" smtClean="0"/>
              <a:t>трудности в концентрации,</a:t>
            </a:r>
          </a:p>
          <a:p>
            <a:r>
              <a:rPr lang="ru-RU" altLang="ru-RU" smtClean="0"/>
              <a:t> импульсивность, </a:t>
            </a:r>
            <a:br>
              <a:rPr lang="ru-RU" altLang="ru-RU" smtClean="0"/>
            </a:br>
            <a:r>
              <a:rPr lang="ru-RU" altLang="ru-RU" smtClean="0"/>
              <a:t>сложность концентрации внимания,</a:t>
            </a:r>
          </a:p>
          <a:p>
            <a:r>
              <a:rPr lang="ru-RU" altLang="ru-RU" smtClean="0"/>
              <a:t>слабая организация поведения, отсутствие планирования, </a:t>
            </a:r>
          </a:p>
          <a:p>
            <a:r>
              <a:rPr lang="ru-RU" altLang="ru-RU" smtClean="0"/>
              <a:t>трудности ориентации во внешнем пространстве и пространстве своего тела,</a:t>
            </a:r>
          </a:p>
          <a:p>
            <a:r>
              <a:rPr lang="ru-RU" altLang="ru-RU" smtClean="0"/>
              <a:t>замедленное освоение языка и речевых навыков,</a:t>
            </a:r>
          </a:p>
          <a:p>
            <a:r>
              <a:rPr lang="ru-RU" altLang="ru-RU" smtClean="0"/>
              <a:t>быстрая утомляемость, </a:t>
            </a:r>
          </a:p>
          <a:p>
            <a:r>
              <a:rPr lang="ru-RU" altLang="ru-RU" smtClean="0"/>
              <a:t>задержка развития речи, двигательного развития</a:t>
            </a:r>
            <a:br>
              <a:rPr lang="ru-RU" altLang="ru-RU" smtClean="0"/>
            </a:br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нарушения современных детей.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b="1" smtClean="0"/>
              <a:t>    </a:t>
            </a:r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мышечной системы</a:t>
            </a:r>
            <a:endParaRPr lang="ru-RU" alt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/>
              <a:t>низкий тонус мышц, слабость и утомляемость, трудности координации движений,</a:t>
            </a:r>
          </a:p>
          <a:p>
            <a:r>
              <a:rPr lang="ru-RU" altLang="ru-RU" smtClean="0"/>
              <a:t> слишком высокий или слишком низкий уровень двигательной активности, </a:t>
            </a:r>
          </a:p>
          <a:p>
            <a:r>
              <a:rPr lang="ru-RU" altLang="ru-RU" smtClean="0"/>
              <a:t>расстройства мышечного тонуса, </a:t>
            </a:r>
          </a:p>
          <a:p>
            <a:r>
              <a:rPr lang="ru-RU" altLang="ru-RU" smtClean="0"/>
              <a:t>слабая двигательная координация (эти проблемы могут касаться крупной или мелкой моторики), </a:t>
            </a:r>
          </a:p>
          <a:p>
            <a:r>
              <a:rPr lang="ru-RU" altLang="ru-RU" smtClean="0"/>
              <a:t>двигательная неуклюжесть,</a:t>
            </a:r>
          </a:p>
          <a:p>
            <a:r>
              <a:rPr lang="ru-RU" altLang="ru-RU" smtClean="0"/>
              <a:t>не может сидеть прямо,</a:t>
            </a:r>
          </a:p>
          <a:p>
            <a:r>
              <a:rPr lang="ru-RU" altLang="ru-RU" smtClean="0"/>
              <a:t> раскачивается  или скрючивается, сидя за столом, </a:t>
            </a:r>
          </a:p>
          <a:p>
            <a:r>
              <a:rPr lang="ru-RU" altLang="ru-RU" smtClean="0"/>
              <a:t>не всегда  отвечает, когда к нему обращаются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нарушения современных детей.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r>
              <a:rPr lang="ru-RU" altLang="ru-RU" b="1" smtClean="0"/>
              <a:t> </a:t>
            </a:r>
            <a:r>
              <a:rPr lang="ru-RU" alt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проблемы</a:t>
            </a:r>
            <a:r>
              <a:rPr lang="ru-RU" altLang="ru-RU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ранимость ребенка, 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опрятность, например, в еде, на письме, в бытовых вопросах,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все более агрессивными , страдают от ощущения одиночества, пустоты,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толкаться, тянуть что-то на себя,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стремятся к совершению вращательных движений, освоению высоты, склонны к воровству, лжи, побегам, уходу в виртуальное пространство,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склонны к ритуальному (стереотипному) поведению,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или нарушения адаптации,</a:t>
            </a:r>
          </a:p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снижены функции регуляторных процессов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Психические нарушения современных детей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ru-RU" altLang="ru-RU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Трудности обучения </a:t>
            </a:r>
            <a:endParaRPr lang="ru-RU" altLang="ru-RU" sz="2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учебной мотивации,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освоения письма, чтения, математики  (дисграфия, дислексия, дискалькулия),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понимании информации по образовательным областям,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познавательных процессов,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неправильный захват карандаша,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при переписывании с доски, пропуск букв, слогов,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выстраивания логико-грамматических конструкций, правильного употребления предлогов в речи, согласовании слов, понимании времени,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 распределении внимания: ребенок не может смотреть и слушать одновременно,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может удержать взгляд на движущемся предмете или, переписывая текст с доски в тетрадь, «теряется» в строчках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2219</TotalTime>
  <Words>2264</Words>
  <Application>Microsoft Office PowerPoint</Application>
  <PresentationFormat>Экран (4:3)</PresentationFormat>
  <Paragraphs>283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Constantia</vt:lpstr>
      <vt:lpstr>Wingdings 2</vt:lpstr>
      <vt:lpstr>Times New Roman</vt:lpstr>
      <vt:lpstr>Wingdings</vt:lpstr>
      <vt:lpstr>Тема1</vt:lpstr>
      <vt:lpstr> Использование технологии развития базовых нейропсихологических ощущений в образовательном процессе</vt:lpstr>
      <vt:lpstr>Проблемы детей с отклонениями в психо –социальном  развитии к обучению в школе.</vt:lpstr>
      <vt:lpstr>Увеличение количества детей с различными особенностями психосоциального развития: </vt:lpstr>
      <vt:lpstr>Категории детей с ООП  (с ограниченными возможностями здоровья) </vt:lpstr>
      <vt:lpstr>В настоящее время наблюдается неуклонный рост</vt:lpstr>
      <vt:lpstr>     Психические нарушения современных детей </vt:lpstr>
      <vt:lpstr>Психические нарушения современных детей. </vt:lpstr>
      <vt:lpstr>Психические нарушения современных детей. </vt:lpstr>
      <vt:lpstr>Психические нарушения современных детей </vt:lpstr>
      <vt:lpstr>Психические нарушения современных детей </vt:lpstr>
      <vt:lpstr>Презентация PowerPoint</vt:lpstr>
      <vt:lpstr>Этапы психического развития</vt:lpstr>
      <vt:lpstr>В результате  прохождении этих этапов </vt:lpstr>
      <vt:lpstr>Презентация PowerPoint</vt:lpstr>
      <vt:lpstr>Тактильная сенсорная система  (ТСС)</vt:lpstr>
      <vt:lpstr>Признаки тактильной  депривации</vt:lpstr>
      <vt:lpstr>Особенности поведения ребенка с нарушениями ТСС</vt:lpstr>
      <vt:lpstr>Усиление тактильных ощущений: </vt:lpstr>
      <vt:lpstr>Проприоцептивная система</vt:lpstr>
      <vt:lpstr>Зачем нам нужна проприоцепция? </vt:lpstr>
      <vt:lpstr>Нарушения проприоцептивной системы </vt:lpstr>
      <vt:lpstr>Признаки нарушения проприоцептивной системы </vt:lpstr>
      <vt:lpstr>Усиление проприоцептивных ощущений</vt:lpstr>
      <vt:lpstr>Вестибулярная система </vt:lpstr>
      <vt:lpstr>Дисфункция вестибулярной системы </vt:lpstr>
      <vt:lpstr>Усиление вестибулярных  ощущений </vt:lpstr>
      <vt:lpstr>Взаимодействие базовых ощущений</vt:lpstr>
      <vt:lpstr> Последовательность формирования психических процессов</vt:lpstr>
      <vt:lpstr>Сенсорная интеграция </vt:lpstr>
      <vt:lpstr>Теория сенсорной интеграции </vt:lpstr>
      <vt:lpstr>Технология сенсорной интеграции</vt:lpstr>
      <vt:lpstr>Использование  метода СИ возможно для детей, имеющих </vt:lpstr>
      <vt:lpstr>Презентация PowerPoint</vt:lpstr>
      <vt:lpstr>Оборудование для 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Игры  для С.И.  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Uzer</cp:lastModifiedBy>
  <cp:revision>221</cp:revision>
  <dcterms:created xsi:type="dcterms:W3CDTF">2015-10-02T07:53:23Z</dcterms:created>
  <dcterms:modified xsi:type="dcterms:W3CDTF">2020-10-08T10:58:17Z</dcterms:modified>
</cp:coreProperties>
</file>