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739" r:id="rId3"/>
  </p:sldMasterIdLst>
  <p:notesMasterIdLst>
    <p:notesMasterId r:id="rId25"/>
  </p:notesMasterIdLst>
  <p:handoutMasterIdLst>
    <p:handoutMasterId r:id="rId26"/>
  </p:handoutMasterIdLst>
  <p:sldIdLst>
    <p:sldId id="256" r:id="rId4"/>
    <p:sldId id="304" r:id="rId5"/>
    <p:sldId id="287" r:id="rId6"/>
    <p:sldId id="293" r:id="rId7"/>
    <p:sldId id="286" r:id="rId8"/>
    <p:sldId id="319" r:id="rId9"/>
    <p:sldId id="291" r:id="rId10"/>
    <p:sldId id="261" r:id="rId11"/>
    <p:sldId id="306" r:id="rId12"/>
    <p:sldId id="313" r:id="rId13"/>
    <p:sldId id="308" r:id="rId14"/>
    <p:sldId id="270" r:id="rId15"/>
    <p:sldId id="311" r:id="rId16"/>
    <p:sldId id="310" r:id="rId17"/>
    <p:sldId id="315" r:id="rId18"/>
    <p:sldId id="301" r:id="rId19"/>
    <p:sldId id="274" r:id="rId20"/>
    <p:sldId id="314" r:id="rId21"/>
    <p:sldId id="318" r:id="rId22"/>
    <p:sldId id="275" r:id="rId23"/>
    <p:sldId id="31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7FFF"/>
    <a:srgbClr val="FFC41D"/>
    <a:srgbClr val="FF9E1D"/>
    <a:srgbClr val="6F4001"/>
    <a:srgbClr val="CC9900"/>
    <a:srgbClr val="F7E289"/>
    <a:srgbClr val="D68B1C"/>
    <a:srgbClr val="D09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86" autoAdjust="0"/>
    <p:restoredTop sz="94660"/>
  </p:normalViewPr>
  <p:slideViewPr>
    <p:cSldViewPr>
      <p:cViewPr>
        <p:scale>
          <a:sx n="118" d="100"/>
          <a:sy n="118" d="100"/>
        </p:scale>
        <p:origin x="-1494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A92AF-252B-495E-AAE2-65EDFDD03AF4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AF3AE-343E-429C-879B-1AF1A0D61D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288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FB01C-79B6-4BF9-B30E-382109755524}" type="datetimeFigureOut">
              <a:rPr lang="ru-RU" smtClean="0"/>
              <a:pPr/>
              <a:t>04.12.2018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DC35E-1685-4FC7-AAE4-328925AA63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080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8D025-4ED6-4DFF-A7C1-4F815A47BA34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434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13885" y="4650640"/>
            <a:ext cx="4428445" cy="15270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1530" y="3581705"/>
            <a:ext cx="6400800" cy="1068935"/>
          </a:xfrm>
        </p:spPr>
        <p:txBody>
          <a:bodyPr>
            <a:normAutofit/>
          </a:bodyPr>
          <a:lstStyle>
            <a:lvl1pPr marL="0" indent="0" algn="r">
              <a:buNone/>
              <a:defRPr sz="26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</a:t>
            </a:r>
          </a:p>
          <a:p>
            <a:r>
              <a:rPr lang="en-US" dirty="0" smtClean="0"/>
              <a:t>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13885" y="4650640"/>
            <a:ext cx="4428445" cy="15270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1530" y="3581705"/>
            <a:ext cx="6400800" cy="1068935"/>
          </a:xfrm>
        </p:spPr>
        <p:txBody>
          <a:bodyPr>
            <a:normAutofit/>
          </a:bodyPr>
          <a:lstStyle>
            <a:lvl1pPr marL="0" indent="0" algn="r">
              <a:buNone/>
              <a:defRPr sz="26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</a:t>
            </a:r>
          </a:p>
          <a:p>
            <a:r>
              <a:rPr lang="en-US" dirty="0" smtClean="0"/>
              <a:t>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138425"/>
            <a:ext cx="6566315" cy="61082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901949"/>
            <a:ext cx="6413610" cy="412303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10" y="527605"/>
            <a:ext cx="7016195" cy="684885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310" y="1443835"/>
            <a:ext cx="7016195" cy="427574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291130"/>
            <a:ext cx="6244435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70" y="1901950"/>
            <a:ext cx="3817625" cy="773424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70" y="2665475"/>
            <a:ext cx="3817625" cy="303505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410" y="1901950"/>
            <a:ext cx="3817625" cy="77342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410" y="2665475"/>
            <a:ext cx="3817625" cy="303505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138425"/>
            <a:ext cx="6566315" cy="61082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901949"/>
            <a:ext cx="6413610" cy="412303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13885" y="4650640"/>
            <a:ext cx="4428445" cy="15270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1530" y="3581705"/>
            <a:ext cx="6400800" cy="1068935"/>
          </a:xfrm>
        </p:spPr>
        <p:txBody>
          <a:bodyPr>
            <a:normAutofit/>
          </a:bodyPr>
          <a:lstStyle>
            <a:lvl1pPr marL="0" indent="0" algn="r">
              <a:buNone/>
              <a:defRPr sz="26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</a:t>
            </a:r>
          </a:p>
          <a:p>
            <a:r>
              <a:rPr lang="en-US" dirty="0" smtClean="0"/>
              <a:t>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138425"/>
            <a:ext cx="6566315" cy="61082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901949"/>
            <a:ext cx="6413610" cy="412303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10" y="527605"/>
            <a:ext cx="7016195" cy="684885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310" y="1443835"/>
            <a:ext cx="7016195" cy="427574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10" y="527605"/>
            <a:ext cx="7016195" cy="684885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310" y="1443835"/>
            <a:ext cx="7016195" cy="427574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291130"/>
            <a:ext cx="6244435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70" y="1901950"/>
            <a:ext cx="3817625" cy="773424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70" y="2665475"/>
            <a:ext cx="3817625" cy="303505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410" y="1901950"/>
            <a:ext cx="3817625" cy="77342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410" y="2665475"/>
            <a:ext cx="3817625" cy="303505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1291130"/>
            <a:ext cx="6244435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70" y="1901950"/>
            <a:ext cx="3817625" cy="773424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70" y="2665475"/>
            <a:ext cx="3817625" cy="303505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410" y="1901950"/>
            <a:ext cx="3817625" cy="77342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410" y="2665475"/>
            <a:ext cx="3817625" cy="303505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5257800"/>
            <a:ext cx="6400800" cy="1295400"/>
          </a:xfrm>
        </p:spPr>
        <p:txBody>
          <a:bodyPr>
            <a:noAutofit/>
          </a:bodyPr>
          <a:lstStyle/>
          <a:p>
            <a:r>
              <a:rPr lang="ru-RU" sz="2000" dirty="0" smtClean="0"/>
              <a:t> </a:t>
            </a:r>
            <a:r>
              <a:rPr lang="ru-RU" sz="2200" b="1" dirty="0" smtClean="0"/>
              <a:t>Хуснутдинова Римма Маратовна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             заведующая МБДОУ «Детский сад №12»</a:t>
            </a:r>
            <a:br>
              <a:rPr lang="ru-RU" sz="2000" dirty="0" smtClean="0"/>
            </a:b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81600" y="838200"/>
            <a:ext cx="3962400" cy="4572000"/>
          </a:xfrm>
        </p:spPr>
        <p:txBody>
          <a:bodyPr>
            <a:noAutofit/>
          </a:bodyPr>
          <a:lstStyle/>
          <a:p>
            <a:endParaRPr lang="ru-RU" sz="3200" b="1" dirty="0" smtClean="0">
              <a:solidFill>
                <a:schemeClr val="bg1"/>
              </a:solidFill>
            </a:endParaRPr>
          </a:p>
          <a:p>
            <a:endParaRPr lang="ru-RU" sz="3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Лекотека,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 как вариативная форма образования детей дошкольного возраста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со сложными нарушениями развития</a:t>
            </a: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7817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43555" y="2362200"/>
            <a:ext cx="5099991" cy="1571636"/>
          </a:xfrm>
          <a:prstGeom prst="horizontalScroll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3600" b="1" dirty="0" smtClean="0">
                <a:solidFill>
                  <a:schemeClr val="bg1"/>
                </a:solidFill>
              </a:rPr>
              <a:t>Документация  специалистов:</a:t>
            </a:r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357158" y="500042"/>
            <a:ext cx="2786082" cy="1571636"/>
          </a:xfrm>
          <a:prstGeom prst="verticalScroll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Индивидуальный план сопровождения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3370577" y="500042"/>
            <a:ext cx="2643206" cy="1428760"/>
          </a:xfrm>
          <a:prstGeom prst="verticalScroll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Индивидуальные маршруты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5857884" y="1000108"/>
            <a:ext cx="3000396" cy="2571768"/>
          </a:xfrm>
          <a:prstGeom prst="verticalScroll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Копии медицинских документов, документов подтверждающих инвалидность, справка ПМПК</a:t>
            </a:r>
            <a:endParaRPr lang="ru-RU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Вертикальный свиток 8"/>
          <p:cNvSpPr/>
          <p:nvPr/>
        </p:nvSpPr>
        <p:spPr>
          <a:xfrm>
            <a:off x="304800" y="4343400"/>
            <a:ext cx="4071966" cy="1643074"/>
          </a:xfrm>
          <a:prstGeom prst="verticalScroll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Журнал регистрации работы по индивидуальному плану </a:t>
            </a:r>
          </a:p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с ребенком и семьей</a:t>
            </a:r>
          </a:p>
        </p:txBody>
      </p:sp>
      <p:sp>
        <p:nvSpPr>
          <p:cNvPr id="10" name="Вертикальный свиток 9"/>
          <p:cNvSpPr/>
          <p:nvPr/>
        </p:nvSpPr>
        <p:spPr>
          <a:xfrm>
            <a:off x="4724400" y="4343400"/>
            <a:ext cx="3643338" cy="1714512"/>
          </a:xfrm>
          <a:prstGeom prst="verticalScroll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Специальное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портфолио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  ребенка (регистрационный лист, договор, анкета для родителей…)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1517900" y="2207360"/>
            <a:ext cx="0" cy="305410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4266590" y="2071678"/>
            <a:ext cx="110176" cy="441092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335525" y="2970885"/>
            <a:ext cx="678258" cy="0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4877410" y="3887115"/>
            <a:ext cx="366136" cy="305410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2340783" y="3887115"/>
            <a:ext cx="0" cy="305410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5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4419599" cy="91104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Распределение детей по подгруппам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19482" t="23488" r="20110" b="11032"/>
          <a:stretch>
            <a:fillRect/>
          </a:stretch>
        </p:blipFill>
        <p:spPr bwMode="auto">
          <a:xfrm>
            <a:off x="304800" y="2057400"/>
            <a:ext cx="8534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852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6400800" y="4495800"/>
            <a:ext cx="2428892" cy="1524000"/>
          </a:xfrm>
          <a:prstGeom prst="verticalScroll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коррекционный  педагог</a:t>
            </a:r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3000364" y="4643446"/>
            <a:ext cx="2943236" cy="1376354"/>
          </a:xfrm>
          <a:prstGeom prst="verticalScroll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специальный психолог </a:t>
            </a:r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7000892" y="2643182"/>
            <a:ext cx="1819090" cy="1071570"/>
          </a:xfrm>
          <a:prstGeom prst="verticalScroll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учитель-логопед</a:t>
            </a:r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457200" y="4429132"/>
            <a:ext cx="2290552" cy="1438268"/>
          </a:xfrm>
          <a:prstGeom prst="verticalScroll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учитель-дефектолог</a:t>
            </a:r>
          </a:p>
        </p:txBody>
      </p:sp>
      <p:sp>
        <p:nvSpPr>
          <p:cNvPr id="9" name="Вертикальный свиток 8"/>
          <p:cNvSpPr/>
          <p:nvPr/>
        </p:nvSpPr>
        <p:spPr>
          <a:xfrm>
            <a:off x="3000364" y="533400"/>
            <a:ext cx="3095636" cy="1524000"/>
          </a:xfrm>
          <a:prstGeom prst="verticalScroll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музыкальный руководитель</a:t>
            </a:r>
          </a:p>
        </p:txBody>
      </p:sp>
      <p:sp>
        <p:nvSpPr>
          <p:cNvPr id="10" name="Вертикальный свиток 9"/>
          <p:cNvSpPr/>
          <p:nvPr/>
        </p:nvSpPr>
        <p:spPr>
          <a:xfrm>
            <a:off x="6553200" y="533400"/>
            <a:ext cx="2390764" cy="1538278"/>
          </a:xfrm>
          <a:prstGeom prst="verticalScroll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инструктор ЛФК</a:t>
            </a:r>
          </a:p>
        </p:txBody>
      </p:sp>
      <p:sp>
        <p:nvSpPr>
          <p:cNvPr id="11" name="Вертикальный свиток 10"/>
          <p:cNvSpPr/>
          <p:nvPr/>
        </p:nvSpPr>
        <p:spPr>
          <a:xfrm>
            <a:off x="304800" y="381000"/>
            <a:ext cx="1900222" cy="1524000"/>
          </a:xfrm>
          <a:prstGeom prst="verticalScroll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врач -педиатр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2571736" y="2214554"/>
            <a:ext cx="4357718" cy="1890528"/>
          </a:xfrm>
          <a:prstGeom prst="horizontalScroll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Междисциплинарная команда специалистов Лекотеки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Вертикальный свиток 12"/>
          <p:cNvSpPr/>
          <p:nvPr/>
        </p:nvSpPr>
        <p:spPr>
          <a:xfrm>
            <a:off x="457200" y="2643182"/>
            <a:ext cx="1790486" cy="1243018"/>
          </a:xfrm>
          <a:prstGeom prst="verticalScroll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педагог-психолог</a:t>
            </a:r>
          </a:p>
        </p:txBody>
      </p:sp>
      <p:cxnSp>
        <p:nvCxnSpPr>
          <p:cNvPr id="15" name="Прямая со стрелкой 14"/>
          <p:cNvCxnSpPr>
            <a:stCxn id="12" idx="0"/>
          </p:cNvCxnSpPr>
          <p:nvPr/>
        </p:nvCxnSpPr>
        <p:spPr>
          <a:xfrm rot="5400000" flipH="1">
            <a:off x="4616964" y="2317239"/>
            <a:ext cx="241070" cy="26193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16200000" flipH="1">
            <a:off x="4648202" y="4267199"/>
            <a:ext cx="457197" cy="1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16200000" flipH="1">
            <a:off x="6019801" y="3962401"/>
            <a:ext cx="609600" cy="457198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5400000">
            <a:off x="2743200" y="3886200"/>
            <a:ext cx="457200" cy="457200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rot="10800000">
            <a:off x="2133600" y="3429000"/>
            <a:ext cx="457200" cy="1588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stCxn id="12" idx="3"/>
            <a:endCxn id="7" idx="1"/>
          </p:cNvCxnSpPr>
          <p:nvPr/>
        </p:nvCxnSpPr>
        <p:spPr>
          <a:xfrm>
            <a:off x="6929454" y="3159818"/>
            <a:ext cx="205384" cy="19149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rot="10800000">
            <a:off x="1981200" y="1905000"/>
            <a:ext cx="762000" cy="609600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rot="5400000" flipH="1" flipV="1">
            <a:off x="6400801" y="2057403"/>
            <a:ext cx="304799" cy="304799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F:\1 день-круглый стол\IMG_97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3683357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C:\Users\Римма Маратовна\Desktop\фото\фото выст\IMG_471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15840076" y="-13030199"/>
            <a:ext cx="2880000" cy="2322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 descr="C:\Users\Римма Маратовна\Desktop\фото\фото выст\2V5e7UNGJl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1866394"/>
            <a:ext cx="3352800" cy="2503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Users\Римма Маратовна\Desktop\фото\фото выст\IMG_47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3886200"/>
            <a:ext cx="3213012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C:\Users\Римма Маратовна\Desktop\римма маратовна\LEKOTEKA\YB-8EUiMEq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886200"/>
            <a:ext cx="3404501" cy="2542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10102" y="1447800"/>
            <a:ext cx="46338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«Школа любящего родителя»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Picture 3" descr="H:\IMG_99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2819400"/>
            <a:ext cx="3205054" cy="19807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Users\Римма Маратовна\Desktop\римма маратовна\LEKOTEKA\IMG_20141007_0918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4495800"/>
            <a:ext cx="2971819" cy="2152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6AE2~1\AppData\Local\Temp\Rar$DIa0.577\VK_Saved_Photo_ 63593562624154417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667000"/>
            <a:ext cx="2489200" cy="3733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 descr="C:\Users\Римма Маратовна\Desktop\римма маратовна\LEKOTEKA\IMG_98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81000"/>
            <a:ext cx="2857500" cy="1905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7999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F:\2 день\IMG_04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4949" y="265509"/>
            <a:ext cx="2793571" cy="1862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My Documents\Downloads\IMG-20151210-WA0013.jpg"/>
          <p:cNvPicPr>
            <a:picLocks noChangeAspect="1" noChangeArrowheads="1"/>
          </p:cNvPicPr>
          <p:nvPr/>
        </p:nvPicPr>
        <p:blipFill>
          <a:blip r:embed="rId4" cstate="print"/>
          <a:srcRect l="9574" r="33652" b="12500"/>
          <a:stretch>
            <a:fillRect/>
          </a:stretch>
        </p:blipFill>
        <p:spPr bwMode="auto">
          <a:xfrm>
            <a:off x="170088" y="854712"/>
            <a:ext cx="2435047" cy="2130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 r="13721"/>
          <a:stretch>
            <a:fillRect/>
          </a:stretch>
        </p:blipFill>
        <p:spPr bwMode="auto">
          <a:xfrm>
            <a:off x="296260" y="3709539"/>
            <a:ext cx="2440753" cy="1859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2" descr="C:\Users\1\Desktop\img_5843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0360" y="4345230"/>
            <a:ext cx="2628782" cy="2137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C:\My Documents\Downloads\IMG-20151210-WA0011.jpg"/>
          <p:cNvPicPr>
            <a:picLocks noChangeAspect="1" noChangeArrowheads="1"/>
          </p:cNvPicPr>
          <p:nvPr/>
        </p:nvPicPr>
        <p:blipFill>
          <a:blip r:embed="rId7" cstate="print"/>
          <a:srcRect r="16983"/>
          <a:stretch>
            <a:fillRect/>
          </a:stretch>
        </p:blipFill>
        <p:spPr bwMode="auto">
          <a:xfrm>
            <a:off x="6440035" y="680310"/>
            <a:ext cx="2345254" cy="1989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C:\Users\6AE2~1\AppData\Local\Temp\Rar$DIa0.848\IMG-20160229-WA0014.jpg"/>
          <p:cNvPicPr>
            <a:picLocks noChangeAspect="1" noChangeArrowheads="1"/>
          </p:cNvPicPr>
          <p:nvPr/>
        </p:nvPicPr>
        <p:blipFill>
          <a:blip r:embed="rId8" cstate="print"/>
          <a:srcRect t="13976"/>
          <a:stretch>
            <a:fillRect/>
          </a:stretch>
        </p:blipFill>
        <p:spPr bwMode="auto">
          <a:xfrm>
            <a:off x="6623652" y="3588711"/>
            <a:ext cx="2071383" cy="2078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Горизонтальный свиток 12"/>
          <p:cNvSpPr/>
          <p:nvPr/>
        </p:nvSpPr>
        <p:spPr>
          <a:xfrm>
            <a:off x="2743200" y="2209800"/>
            <a:ext cx="3657600" cy="16764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 </a:t>
            </a:r>
            <a:r>
              <a:rPr lang="ru-RU" sz="3200" b="1" dirty="0" smtClean="0"/>
              <a:t>«Все мы разные! </a:t>
            </a:r>
          </a:p>
          <a:p>
            <a:pPr algn="ctr"/>
            <a:r>
              <a:rPr lang="ru-RU" sz="3200" b="1" dirty="0" smtClean="0"/>
              <a:t>Все мы равные!»</a:t>
            </a:r>
            <a:endParaRPr lang="ru-RU" sz="32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7999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H:\IMG_47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1180" y="374900"/>
            <a:ext cx="4428445" cy="29432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H:\P10104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260" y="680310"/>
            <a:ext cx="3211398" cy="5517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H:\IMG_47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1180" y="3734410"/>
            <a:ext cx="4428445" cy="2934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 descr="C:\Users\Римма Маратовна\Desktop\image-16-02-16-11-5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2928958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C:\Users\Римма Маратовна\Desktop\фото\мастер-класс\IMG_7299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802496" y="3581400"/>
            <a:ext cx="3884304" cy="2590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5" descr="C:\Users\6AE2~1\AppData\Local\Temp\Rar$DIa0.697\IMG_17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886200"/>
            <a:ext cx="2781328" cy="20859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6" descr="C:\Users\6AE2~1\AppData\Local\Temp\Rar$DIa0.626\IMG_17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228600"/>
            <a:ext cx="3350118" cy="2512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Горизонтальный свиток 6"/>
          <p:cNvSpPr/>
          <p:nvPr/>
        </p:nvSpPr>
        <p:spPr>
          <a:xfrm>
            <a:off x="152400" y="2819400"/>
            <a:ext cx="3810000" cy="1066800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Международный конгресс по инклюзивному образование с участием гостей из Германии 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4724400" y="2514600"/>
            <a:ext cx="4114800" cy="1066800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Всероссийский семинар с лучшими руководителями из Санкт-Петербурга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152400" y="5867400"/>
            <a:ext cx="3810000" cy="990600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Международная конференция по Инклюзивному образование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4572000" y="1600200"/>
            <a:ext cx="152400" cy="4571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4572000" y="5715000"/>
            <a:ext cx="4267200" cy="1143000"/>
          </a:xfrm>
          <a:prstGeom prst="horizontalScrol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Всероссийский семинар  с участием руководителей из Костромской области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7999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FontTx/>
              <a:buChar char="-"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кафедрой дефектологии и клинической психологии института психологии и образования КФУ;</a:t>
            </a:r>
          </a:p>
          <a:p>
            <a:pPr lvl="0">
              <a:buFontTx/>
              <a:buChar char="-"/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-Институт экономики, управления и права;</a:t>
            </a:r>
          </a:p>
          <a:p>
            <a:pPr lvl="0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-Колледж при Институте  экономики, управления и права;</a:t>
            </a:r>
          </a:p>
          <a:p>
            <a:pPr lvl="0">
              <a:buFontTx/>
              <a:buChar char="-"/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Частное  учреждение дополнительного профессионального образования «Городской центр образования»; </a:t>
            </a:r>
          </a:p>
          <a:p>
            <a:pPr lvl="0"/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357290" y="381000"/>
            <a:ext cx="7011987" cy="1066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itchFamily="34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Римма Маратовна\Downloads\Модель СРП, рис 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260" y="1291129"/>
            <a:ext cx="8551479" cy="76352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Реализация нового проекта: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«Детский сад с Л</a:t>
            </a:r>
            <a:r>
              <a:rPr lang="ru-RU" b="1" dirty="0" smtClean="0">
                <a:solidFill>
                  <a:schemeClr val="bg1"/>
                </a:solidFill>
              </a:rPr>
              <a:t>екотекой</a:t>
            </a:r>
            <a:r>
              <a:rPr lang="ru-RU" b="1" dirty="0">
                <a:solidFill>
                  <a:schemeClr val="bg1"/>
                </a:solidFill>
              </a:rPr>
              <a:t>»</a:t>
            </a:r>
            <a:endParaRPr lang="ru-RU" dirty="0"/>
          </a:p>
        </p:txBody>
      </p:sp>
      <p:pic>
        <p:nvPicPr>
          <p:cNvPr id="4" name="Picture 4" descr="C:\Users\6AE2~1\AppData\Local\Temp\Rar$DIa0.921\image-15-03-16-09-44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965" y="2360065"/>
            <a:ext cx="3786447" cy="3786447"/>
          </a:xfrm>
          <a:prstGeom prst="rect">
            <a:avLst/>
          </a:prstGeom>
          <a:noFill/>
        </p:spPr>
      </p:pic>
      <p:grpSp>
        <p:nvGrpSpPr>
          <p:cNvPr id="3" name="Группа 5"/>
          <p:cNvGrpSpPr/>
          <p:nvPr/>
        </p:nvGrpSpPr>
        <p:grpSpPr>
          <a:xfrm>
            <a:off x="4877410" y="2360065"/>
            <a:ext cx="3810000" cy="3810000"/>
            <a:chOff x="4724400" y="2209800"/>
            <a:chExt cx="3810000" cy="381000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4724400" y="5562600"/>
              <a:ext cx="38100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" name="Группа 7"/>
            <p:cNvGrpSpPr/>
            <p:nvPr/>
          </p:nvGrpSpPr>
          <p:grpSpPr>
            <a:xfrm>
              <a:off x="4724400" y="2209800"/>
              <a:ext cx="3810000" cy="3505200"/>
              <a:chOff x="4724400" y="2362200"/>
              <a:chExt cx="3781425" cy="3514725"/>
            </a:xfrm>
          </p:grpSpPr>
          <p:pic>
            <p:nvPicPr>
              <p:cNvPr id="9" name="Рисунок 2" descr="image-15-03-16-09-44-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b="57806"/>
              <a:stretch>
                <a:fillRect/>
              </a:stretch>
            </p:blipFill>
            <p:spPr bwMode="auto">
              <a:xfrm>
                <a:off x="4724400" y="2362200"/>
                <a:ext cx="3781425" cy="1600200"/>
              </a:xfrm>
              <a:prstGeom prst="rect">
                <a:avLst/>
              </a:prstGeom>
              <a:noFill/>
            </p:spPr>
          </p:pic>
          <p:pic>
            <p:nvPicPr>
              <p:cNvPr id="10" name="Рисунок 1" descr="image-15-03-16-09-44-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47472"/>
              <a:stretch>
                <a:fillRect/>
              </a:stretch>
            </p:blipFill>
            <p:spPr bwMode="auto">
              <a:xfrm>
                <a:off x="4724400" y="3886200"/>
                <a:ext cx="3781425" cy="1990725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77775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6AE2~1\AppData\Local\Temp\Rar$DIa0.923\image-10-03-16-09-50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contrast="40000"/>
          </a:blip>
          <a:srcRect r="5000"/>
          <a:stretch>
            <a:fillRect/>
          </a:stretch>
        </p:blipFill>
        <p:spPr bwMode="auto">
          <a:xfrm>
            <a:off x="1828800" y="228600"/>
            <a:ext cx="2568272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C:\Users\6AE2~1\AppData\Local\Temp\Rar$DIa0.819\image-22-08-16-12-48-1.jpe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4938" r="6173"/>
          <a:stretch>
            <a:fillRect/>
          </a:stretch>
        </p:blipFill>
        <p:spPr bwMode="auto">
          <a:xfrm>
            <a:off x="5791200" y="228600"/>
            <a:ext cx="24384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Римма Маратовна\Downloads\диплом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4191000"/>
            <a:ext cx="3200400" cy="2266177"/>
          </a:xfrm>
          <a:prstGeom prst="rect">
            <a:avLst/>
          </a:prstGeom>
          <a:noFill/>
        </p:spPr>
      </p:pic>
      <p:pic>
        <p:nvPicPr>
          <p:cNvPr id="7" name="Picture 2" descr="C:\Users\6AE2~1\AppData\Local\Temp\Rar$DIa0.529\image-22-08-16-12-48.jpeg"/>
          <p:cNvPicPr>
            <a:picLocks noChangeAspect="1" noChangeArrowheads="1"/>
          </p:cNvPicPr>
          <p:nvPr/>
        </p:nvPicPr>
        <p:blipFill>
          <a:blip r:embed="rId6" cstate="print">
            <a:lum contrast="40000"/>
          </a:blip>
          <a:srcRect r="3125"/>
          <a:stretch>
            <a:fillRect/>
          </a:stretch>
        </p:blipFill>
        <p:spPr bwMode="auto">
          <a:xfrm>
            <a:off x="2286000" y="4038600"/>
            <a:ext cx="1856780" cy="2555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7999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7" name="Picture 3" descr="C:\Users\User\Desktop\ИМО\августовка\АВГУСТОВКА 2016\i2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91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48965" y="1901949"/>
            <a:ext cx="6413610" cy="412303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 dirty="0" smtClean="0">
              <a:ln>
                <a:noFill/>
              </a:ln>
              <a:solidFill>
                <a:srgbClr val="604878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Picture 2" descr="C:\Users\Эльвира\Pictures\20160306_1659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800600"/>
            <a:ext cx="3207611" cy="17875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0" y="3276600"/>
            <a:ext cx="6400800" cy="1067663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Слово «Лекотека»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переводится как коллекция игрушек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3" descr="C:\Users\Римма Маратовна\Desktop\image-25-11-15-02-14-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33400"/>
            <a:ext cx="2590801" cy="1943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Объект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514600"/>
            <a:ext cx="2630465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3" descr="C:\Users\Эльвира\Pictures\20160306_1700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4800600"/>
            <a:ext cx="3175999" cy="1828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4" descr="C:\Users\Римма Маратовна\Desktop\image-25-11-15-02-14-3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1600200"/>
            <a:ext cx="2458494" cy="18438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344216"/>
            <a:ext cx="8229600" cy="73604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Полисенсорная среда Лекотеки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09800"/>
            <a:ext cx="2743200" cy="2116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343400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09800"/>
            <a:ext cx="3048000" cy="18756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43400"/>
            <a:ext cx="1632570" cy="2007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648200"/>
            <a:ext cx="2552319" cy="1885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Эльвира\Pictures\IMG_20160204_130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1905000"/>
            <a:ext cx="1733592" cy="1994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2" descr="C:\Users\Римма Маратовна\Desktop\римма маратовна\LEKOTEKA\w6CDA7d7j44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219200" y="5105400"/>
            <a:ext cx="2188453" cy="15811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 descr="IMG_99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400" y="1960297"/>
            <a:ext cx="2708851" cy="18574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Горизонтальный свиток 17"/>
          <p:cNvSpPr/>
          <p:nvPr/>
        </p:nvSpPr>
        <p:spPr>
          <a:xfrm>
            <a:off x="304800" y="228600"/>
            <a:ext cx="3657600" cy="1676400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Наша Лекотека</a:t>
            </a:r>
            <a:endParaRPr lang="ru-RU" sz="3600" b="1" i="1" dirty="0">
              <a:solidFill>
                <a:schemeClr val="accent1">
                  <a:lumMod val="7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9" name="Picture 2" descr="C:\Users\Римма Маратовна\Desktop\римма маратовна\LEKOTEKA\IMG_20141007_091804.jp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3657600" y="3331897"/>
            <a:ext cx="2776526" cy="20823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2" descr="C:\Users\Римма Маратовна\Desktop\римма маратовна\LEKOTEKA\IMG_9894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1" y="4551098"/>
            <a:ext cx="2438400" cy="20157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4350" y="1605"/>
            <a:chExt cx="8574" cy="726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4350" y="1605"/>
              <a:ext cx="8520" cy="7260"/>
              <a:chOff x="2505" y="1605"/>
              <a:chExt cx="8520" cy="7260"/>
            </a:xfrm>
          </p:grpSpPr>
          <p:sp>
            <p:nvSpPr>
              <p:cNvPr id="11" name="AutoShape 4"/>
              <p:cNvSpPr>
                <a:spLocks noChangeArrowheads="1"/>
              </p:cNvSpPr>
              <p:nvPr/>
            </p:nvSpPr>
            <p:spPr bwMode="auto">
              <a:xfrm>
                <a:off x="2505" y="1605"/>
                <a:ext cx="3375" cy="2355"/>
              </a:xfrm>
              <a:prstGeom prst="flowChartProcess">
                <a:avLst/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157FFF"/>
                  </a:solidFill>
                </a:endParaRPr>
              </a:p>
            </p:txBody>
          </p:sp>
          <p:sp>
            <p:nvSpPr>
              <p:cNvPr id="12" name="Rectangle 5"/>
              <p:cNvSpPr>
                <a:spLocks noChangeArrowheads="1"/>
              </p:cNvSpPr>
              <p:nvPr/>
            </p:nvSpPr>
            <p:spPr bwMode="auto">
              <a:xfrm>
                <a:off x="4005" y="3960"/>
                <a:ext cx="1875" cy="1545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157FFF"/>
                  </a:solidFill>
                </a:endParaRPr>
              </a:p>
            </p:txBody>
          </p:sp>
          <p:sp>
            <p:nvSpPr>
              <p:cNvPr id="13" name="Rectangle 6"/>
              <p:cNvSpPr>
                <a:spLocks noChangeArrowheads="1"/>
              </p:cNvSpPr>
              <p:nvPr/>
            </p:nvSpPr>
            <p:spPr bwMode="auto">
              <a:xfrm>
                <a:off x="2505" y="3960"/>
                <a:ext cx="1845" cy="1545"/>
              </a:xfrm>
              <a:prstGeom prst="rect">
                <a:avLst/>
              </a:prstGeom>
              <a:solidFill>
                <a:srgbClr val="99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157FFF"/>
                  </a:solidFill>
                </a:endParaRPr>
              </a:p>
            </p:txBody>
          </p:sp>
          <p:cxnSp>
            <p:nvCxnSpPr>
              <p:cNvPr id="14" name="AutoShape 7"/>
              <p:cNvCxnSpPr>
                <a:cxnSpLocks noChangeShapeType="1"/>
              </p:cNvCxnSpPr>
              <p:nvPr/>
            </p:nvCxnSpPr>
            <p:spPr bwMode="auto">
              <a:xfrm>
                <a:off x="4350" y="3960"/>
                <a:ext cx="1530" cy="0"/>
              </a:xfrm>
              <a:prstGeom prst="straightConnector1">
                <a:avLst/>
              </a:prstGeom>
              <a:noFill/>
              <a:ln w="9525">
                <a:solidFill>
                  <a:srgbClr val="FFFF99"/>
                </a:solidFill>
                <a:round/>
                <a:headEnd/>
                <a:tailEnd/>
              </a:ln>
            </p:spPr>
          </p:cxnSp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5880" y="1605"/>
                <a:ext cx="2970" cy="2550"/>
              </a:xfrm>
              <a:prstGeom prst="rect">
                <a:avLst/>
              </a:prstGeom>
              <a:solidFill>
                <a:srgbClr val="CC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157FFF"/>
                  </a:solidFill>
                </a:endParaRPr>
              </a:p>
            </p:txBody>
          </p:sp>
          <p:sp>
            <p:nvSpPr>
              <p:cNvPr id="16" name="Rectangle 9"/>
              <p:cNvSpPr>
                <a:spLocks noChangeArrowheads="1"/>
              </p:cNvSpPr>
              <p:nvPr/>
            </p:nvSpPr>
            <p:spPr bwMode="auto">
              <a:xfrm>
                <a:off x="8850" y="1605"/>
                <a:ext cx="2175" cy="2550"/>
              </a:xfrm>
              <a:prstGeom prst="rect">
                <a:avLst/>
              </a:prstGeom>
              <a:solidFill>
                <a:srgbClr val="FBD4B4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157FFF"/>
                  </a:solidFill>
                </a:endParaRPr>
              </a:p>
            </p:txBody>
          </p:sp>
          <p:sp>
            <p:nvSpPr>
              <p:cNvPr id="17" name="Rectangle 10"/>
              <p:cNvSpPr>
                <a:spLocks noChangeArrowheads="1"/>
              </p:cNvSpPr>
              <p:nvPr/>
            </p:nvSpPr>
            <p:spPr bwMode="auto">
              <a:xfrm>
                <a:off x="5880" y="4155"/>
                <a:ext cx="1230" cy="1350"/>
              </a:xfrm>
              <a:prstGeom prst="rect">
                <a:avLst/>
              </a:prstGeom>
              <a:solidFill>
                <a:srgbClr val="CCC0D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157FFF"/>
                  </a:solidFill>
                </a:endParaRPr>
              </a:p>
            </p:txBody>
          </p:sp>
          <p:sp>
            <p:nvSpPr>
              <p:cNvPr id="18" name="AutoShape 11"/>
              <p:cNvSpPr>
                <a:spLocks noChangeArrowheads="1"/>
              </p:cNvSpPr>
              <p:nvPr/>
            </p:nvSpPr>
            <p:spPr bwMode="auto">
              <a:xfrm>
                <a:off x="2505" y="5505"/>
                <a:ext cx="4605" cy="3360"/>
              </a:xfrm>
              <a:prstGeom prst="flowChartProcess">
                <a:avLst/>
              </a:prstGeom>
              <a:solidFill>
                <a:srgbClr val="CCC0D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157FFF"/>
                  </a:solidFill>
                </a:endParaRPr>
              </a:p>
            </p:txBody>
          </p:sp>
          <p:sp>
            <p:nvSpPr>
              <p:cNvPr id="19" name="Rectangle 12"/>
              <p:cNvSpPr>
                <a:spLocks noChangeArrowheads="1"/>
              </p:cNvSpPr>
              <p:nvPr/>
            </p:nvSpPr>
            <p:spPr bwMode="auto">
              <a:xfrm>
                <a:off x="7110" y="4155"/>
                <a:ext cx="3915" cy="2010"/>
              </a:xfrm>
              <a:prstGeom prst="rect">
                <a:avLst/>
              </a:prstGeom>
              <a:solidFill>
                <a:srgbClr val="D99594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157FFF"/>
                  </a:solidFill>
                </a:endParaRPr>
              </a:p>
            </p:txBody>
          </p:sp>
          <p:sp>
            <p:nvSpPr>
              <p:cNvPr id="20" name="Rectangle 13"/>
              <p:cNvSpPr>
                <a:spLocks noChangeArrowheads="1"/>
              </p:cNvSpPr>
              <p:nvPr/>
            </p:nvSpPr>
            <p:spPr bwMode="auto">
              <a:xfrm>
                <a:off x="7110" y="6165"/>
                <a:ext cx="3915" cy="2115"/>
              </a:xfrm>
              <a:prstGeom prst="rect">
                <a:avLst/>
              </a:prstGeom>
              <a:solidFill>
                <a:srgbClr val="92CDD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157FFF"/>
                  </a:solidFill>
                </a:endParaRPr>
              </a:p>
            </p:txBody>
          </p:sp>
          <p:cxnSp>
            <p:nvCxnSpPr>
              <p:cNvPr id="21" name="AutoShape 14"/>
              <p:cNvCxnSpPr>
                <a:cxnSpLocks noChangeShapeType="1"/>
              </p:cNvCxnSpPr>
              <p:nvPr/>
            </p:nvCxnSpPr>
            <p:spPr bwMode="auto">
              <a:xfrm>
                <a:off x="5880" y="5505"/>
                <a:ext cx="1230" cy="0"/>
              </a:xfrm>
              <a:prstGeom prst="straightConnector1">
                <a:avLst/>
              </a:prstGeom>
              <a:noFill/>
              <a:ln w="9525">
                <a:solidFill>
                  <a:srgbClr val="CCC0D9"/>
                </a:solidFill>
                <a:round/>
                <a:headEnd/>
                <a:tailEnd/>
              </a:ln>
            </p:spPr>
          </p:cxnSp>
          <p:sp>
            <p:nvSpPr>
              <p:cNvPr id="22" name="Rectangle 15"/>
              <p:cNvSpPr>
                <a:spLocks noChangeArrowheads="1"/>
              </p:cNvSpPr>
              <p:nvPr/>
            </p:nvSpPr>
            <p:spPr bwMode="auto">
              <a:xfrm>
                <a:off x="7110" y="5400"/>
                <a:ext cx="1440" cy="765"/>
              </a:xfrm>
              <a:prstGeom prst="rect">
                <a:avLst/>
              </a:prstGeom>
              <a:solidFill>
                <a:srgbClr val="92CDD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solidFill>
                    <a:srgbClr val="157FFF"/>
                  </a:solidFill>
                </a:endParaRPr>
              </a:p>
            </p:txBody>
          </p:sp>
          <p:cxnSp>
            <p:nvCxnSpPr>
              <p:cNvPr id="23" name="AutoShape 16"/>
              <p:cNvCxnSpPr>
                <a:cxnSpLocks noChangeShapeType="1"/>
              </p:cNvCxnSpPr>
              <p:nvPr/>
            </p:nvCxnSpPr>
            <p:spPr bwMode="auto">
              <a:xfrm>
                <a:off x="7110" y="6165"/>
                <a:ext cx="1440" cy="0"/>
              </a:xfrm>
              <a:prstGeom prst="straightConnector1">
                <a:avLst/>
              </a:prstGeom>
              <a:noFill/>
              <a:ln w="9525">
                <a:solidFill>
                  <a:srgbClr val="92CDDC"/>
                </a:solidFill>
                <a:round/>
                <a:headEnd/>
                <a:tailEnd/>
              </a:ln>
            </p:spPr>
          </p:cxnSp>
        </p:grpSp>
        <p:sp>
          <p:nvSpPr>
            <p:cNvPr id="4" name="Text Box 17"/>
            <p:cNvSpPr txBox="1">
              <a:spLocks noChangeArrowheads="1"/>
            </p:cNvSpPr>
            <p:nvPr/>
          </p:nvSpPr>
          <p:spPr bwMode="auto">
            <a:xfrm>
              <a:off x="4515" y="2655"/>
              <a:ext cx="3045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rgbClr val="157FFF"/>
                  </a:solidFill>
                  <a:effectLst/>
                  <a:latin typeface="Monotype Corsiva" pitchFamily="66" charset="0"/>
                  <a:cs typeface="Arial" pitchFamily="34" charset="0"/>
                </a:rPr>
                <a:t>Туалетная комната</a:t>
              </a:r>
              <a:endPara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57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Text Box 18"/>
            <p:cNvSpPr txBox="1">
              <a:spLocks noChangeArrowheads="1"/>
            </p:cNvSpPr>
            <p:nvPr/>
          </p:nvSpPr>
          <p:spPr bwMode="auto">
            <a:xfrm>
              <a:off x="7725" y="2505"/>
              <a:ext cx="3045" cy="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1" i="0" u="none" strike="noStrike" cap="none" normalizeH="0" baseline="0" dirty="0" smtClean="0">
                  <a:ln>
                    <a:noFill/>
                  </a:ln>
                  <a:solidFill>
                    <a:srgbClr val="157FFF"/>
                  </a:solidFill>
                  <a:effectLst/>
                  <a:latin typeface="Monotype Corsiva" pitchFamily="66" charset="0"/>
                  <a:cs typeface="Arial" pitchFamily="34" charset="0"/>
                </a:rPr>
                <a:t>Раздевалка</a:t>
              </a:r>
              <a:endPara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57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 Box 19"/>
            <p:cNvSpPr txBox="1">
              <a:spLocks noChangeArrowheads="1"/>
            </p:cNvSpPr>
            <p:nvPr/>
          </p:nvSpPr>
          <p:spPr bwMode="auto">
            <a:xfrm>
              <a:off x="10695" y="2430"/>
              <a:ext cx="2175" cy="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1" i="0" u="none" strike="noStrike" cap="none" normalizeH="0" baseline="0" smtClean="0">
                  <a:ln>
                    <a:noFill/>
                  </a:ln>
                  <a:solidFill>
                    <a:srgbClr val="157FFF"/>
                  </a:solidFill>
                  <a:effectLst/>
                  <a:latin typeface="Monotype Corsiva" pitchFamily="66" charset="0"/>
                  <a:cs typeface="Arial" pitchFamily="34" charset="0"/>
                </a:rPr>
                <a:t>Кабинет дефектолога</a:t>
              </a:r>
              <a:endParaRPr kumimoji="0" lang="ru-RU" sz="2400" b="0" i="0" u="none" strike="noStrike" cap="none" normalizeH="0" baseline="0" smtClean="0">
                <a:ln>
                  <a:noFill/>
                </a:ln>
                <a:solidFill>
                  <a:srgbClr val="157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 Box 20"/>
            <p:cNvSpPr txBox="1">
              <a:spLocks noChangeArrowheads="1"/>
            </p:cNvSpPr>
            <p:nvPr/>
          </p:nvSpPr>
          <p:spPr bwMode="auto">
            <a:xfrm>
              <a:off x="9450" y="6585"/>
              <a:ext cx="3060" cy="1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1" i="0" u="none" strike="noStrike" cap="none" normalizeH="0" baseline="0" smtClean="0">
                  <a:ln>
                    <a:noFill/>
                  </a:ln>
                  <a:solidFill>
                    <a:srgbClr val="157FFF"/>
                  </a:solidFill>
                  <a:effectLst/>
                  <a:latin typeface="Monotype Corsiva" pitchFamily="66" charset="0"/>
                  <a:cs typeface="Arial" pitchFamily="34" charset="0"/>
                </a:rPr>
                <a:t>Кабинет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1" i="0" u="none" strike="noStrike" cap="none" normalizeH="0" baseline="0" smtClean="0">
                  <a:ln>
                    <a:noFill/>
                  </a:ln>
                  <a:solidFill>
                    <a:srgbClr val="157FFF"/>
                  </a:solidFill>
                  <a:effectLst/>
                  <a:latin typeface="Monotype Corsiva" pitchFamily="66" charset="0"/>
                  <a:cs typeface="Arial" pitchFamily="34" charset="0"/>
                </a:rPr>
                <a:t>учителя-логопеда</a:t>
              </a:r>
              <a:endParaRPr kumimoji="0" lang="ru-RU" sz="2400" b="0" i="0" u="none" strike="noStrike" cap="none" normalizeH="0" baseline="0" smtClean="0">
                <a:ln>
                  <a:noFill/>
                </a:ln>
                <a:solidFill>
                  <a:srgbClr val="157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 Box 21"/>
            <p:cNvSpPr txBox="1">
              <a:spLocks noChangeArrowheads="1"/>
            </p:cNvSpPr>
            <p:nvPr/>
          </p:nvSpPr>
          <p:spPr bwMode="auto">
            <a:xfrm>
              <a:off x="9864" y="4146"/>
              <a:ext cx="3060" cy="1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1" i="0" u="none" strike="noStrike" cap="none" normalizeH="0" baseline="0" dirty="0" smtClean="0">
                  <a:ln>
                    <a:noFill/>
                  </a:ln>
                  <a:solidFill>
                    <a:srgbClr val="157FFF"/>
                  </a:solidFill>
                  <a:effectLst/>
                  <a:latin typeface="Monotype Corsiva" pitchFamily="66" charset="0"/>
                  <a:cs typeface="Arial" pitchFamily="34" charset="0"/>
                </a:rPr>
                <a:t>Кабинет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1" i="0" u="none" strike="noStrike" cap="none" normalizeH="0" baseline="0" dirty="0" smtClean="0">
                  <a:ln>
                    <a:noFill/>
                  </a:ln>
                  <a:solidFill>
                    <a:srgbClr val="157FFF"/>
                  </a:solidFill>
                  <a:effectLst/>
                  <a:latin typeface="Monotype Corsiva" pitchFamily="66" charset="0"/>
                  <a:cs typeface="Arial" pitchFamily="34" charset="0"/>
                </a:rPr>
                <a:t>педагога-психолога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1" i="0" u="none" strike="noStrike" cap="none" normalizeH="0" baseline="0" dirty="0" smtClean="0">
                  <a:ln>
                    <a:noFill/>
                  </a:ln>
                  <a:solidFill>
                    <a:srgbClr val="157FFF"/>
                  </a:solidFill>
                  <a:effectLst/>
                  <a:latin typeface="Monotype Corsiva" pitchFamily="66" charset="0"/>
                  <a:cs typeface="Arial" pitchFamily="34" charset="0"/>
                </a:rPr>
                <a:t>(сенсорная комната)</a:t>
              </a:r>
              <a:endPara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157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 Box 22"/>
            <p:cNvSpPr txBox="1">
              <a:spLocks noChangeArrowheads="1"/>
            </p:cNvSpPr>
            <p:nvPr/>
          </p:nvSpPr>
          <p:spPr bwMode="auto">
            <a:xfrm>
              <a:off x="4350" y="4365"/>
              <a:ext cx="1845" cy="6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1" i="0" u="none" strike="noStrike" cap="none" normalizeH="0" baseline="0" smtClean="0">
                  <a:ln>
                    <a:noFill/>
                  </a:ln>
                  <a:solidFill>
                    <a:srgbClr val="157FFF"/>
                  </a:solidFill>
                  <a:effectLst/>
                  <a:latin typeface="Monotype Corsiva" pitchFamily="66" charset="0"/>
                  <a:cs typeface="Arial" pitchFamily="34" charset="0"/>
                </a:rPr>
                <a:t>Буфетная</a:t>
              </a:r>
              <a:endParaRPr kumimoji="0" lang="ru-RU" sz="2400" b="0" i="0" u="none" strike="noStrike" cap="none" normalizeH="0" baseline="0" smtClean="0">
                <a:ln>
                  <a:noFill/>
                </a:ln>
                <a:solidFill>
                  <a:srgbClr val="157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 Box 23"/>
            <p:cNvSpPr txBox="1">
              <a:spLocks noChangeArrowheads="1"/>
            </p:cNvSpPr>
            <p:nvPr/>
          </p:nvSpPr>
          <p:spPr bwMode="auto">
            <a:xfrm>
              <a:off x="5145" y="6900"/>
              <a:ext cx="3060" cy="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1" i="0" u="none" strike="noStrike" cap="none" normalizeH="0" baseline="0" smtClean="0">
                  <a:ln>
                    <a:noFill/>
                  </a:ln>
                  <a:solidFill>
                    <a:srgbClr val="157FFF"/>
                  </a:solidFill>
                  <a:effectLst/>
                  <a:latin typeface="Monotype Corsiva" pitchFamily="66" charset="0"/>
                  <a:cs typeface="Arial" pitchFamily="34" charset="0"/>
                </a:rPr>
                <a:t>Групповая комната</a:t>
              </a:r>
              <a:endParaRPr kumimoji="0" lang="ru-RU" sz="2400" b="0" i="0" u="none" strike="noStrike" cap="none" normalizeH="0" baseline="0" smtClean="0">
                <a:ln>
                  <a:noFill/>
                </a:ln>
                <a:solidFill>
                  <a:srgbClr val="157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7999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5" name="Picture 5" descr="C:\Users\Римма Маратовна\Desktop\фото\фото выст\-ogfb5bmOJ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1828800" cy="2641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Римма Маратовна\Desktop\фото\фото выст\WP_20150205_12_56_59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209800"/>
            <a:ext cx="2895600" cy="2491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5" name="Picture 7" descr="C:\Users\Римма Маратовна\Desktop\images (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81000"/>
            <a:ext cx="3048000" cy="2366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 descr="C:\Users\Римма Маратовна\Desktop\images (7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4572000"/>
            <a:ext cx="3051928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7" name="Picture 9" descr="C:\Users\Римма Маратовна\Desktop\фото\фото выст\IMG_47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2057400"/>
            <a:ext cx="3429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1676400" y="2057400"/>
            <a:ext cx="6096000" cy="406876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ru-RU" b="1" dirty="0" smtClean="0"/>
              <a:t>-педагог- психолог </a:t>
            </a:r>
          </a:p>
          <a:p>
            <a:r>
              <a:rPr lang="ru-RU" b="1" dirty="0" smtClean="0"/>
              <a:t>-учитель-логопед </a:t>
            </a:r>
          </a:p>
          <a:p>
            <a:r>
              <a:rPr lang="ru-RU" b="1" dirty="0" smtClean="0"/>
              <a:t>-дефектолог </a:t>
            </a:r>
          </a:p>
          <a:p>
            <a:r>
              <a:rPr lang="ru-RU" b="1" dirty="0" smtClean="0"/>
              <a:t>-воспитатель </a:t>
            </a:r>
          </a:p>
          <a:p>
            <a:r>
              <a:rPr lang="ru-RU" b="1" dirty="0" smtClean="0"/>
              <a:t>-инструктор ЛФК </a:t>
            </a:r>
          </a:p>
          <a:p>
            <a:r>
              <a:rPr lang="ru-RU" b="1" dirty="0" smtClean="0"/>
              <a:t>-тифлопедагог </a:t>
            </a:r>
          </a:p>
          <a:p>
            <a:pPr algn="ctr"/>
            <a:endParaRPr lang="ru-RU" sz="2000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Дополнительно выделенные штатные единицы: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"/>
            <a:ext cx="9144000" cy="6941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066800" y="2510940"/>
            <a:ext cx="7072362" cy="1285884"/>
          </a:xfrm>
          <a:prstGeom prst="horizontalScroll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3600" b="1" dirty="0" smtClean="0">
                <a:solidFill>
                  <a:schemeClr val="bg1"/>
                </a:solidFill>
              </a:rPr>
              <a:t>Нормативно-правовая база Лекотеки:</a:t>
            </a: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609600" y="533400"/>
            <a:ext cx="2643206" cy="1643074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Положение о структурном подразделении</a:t>
            </a:r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3505200" y="533400"/>
            <a:ext cx="2286016" cy="1500198"/>
          </a:xfrm>
          <a:prstGeom prst="verticalScroll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Должностные инструкции сотрудников</a:t>
            </a:r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6096000" y="381000"/>
            <a:ext cx="2786082" cy="1785942"/>
          </a:xfrm>
          <a:prstGeom prst="verticalScroll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Правила внутреннего распорядка для родителей  и сотрудников </a:t>
            </a:r>
          </a:p>
        </p:txBody>
      </p:sp>
      <p:sp>
        <p:nvSpPr>
          <p:cNvPr id="9" name="Вертикальный свиток 8"/>
          <p:cNvSpPr/>
          <p:nvPr/>
        </p:nvSpPr>
        <p:spPr>
          <a:xfrm>
            <a:off x="609600" y="4495800"/>
            <a:ext cx="3000396" cy="1143008"/>
          </a:xfrm>
          <a:prstGeom prst="verticalScroll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Адаптированная программа</a:t>
            </a: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4419600" y="4191000"/>
            <a:ext cx="4143404" cy="1857388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В уставе детского сада определена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вариативная форма организации структурной единицы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H="1" flipV="1">
            <a:off x="2434130" y="2166942"/>
            <a:ext cx="305410" cy="345828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4724706" y="2166942"/>
            <a:ext cx="1" cy="345830"/>
          </a:xfrm>
          <a:prstGeom prst="straightConnector1">
            <a:avLst/>
          </a:prstGeom>
          <a:ln>
            <a:solidFill>
              <a:schemeClr val="tx2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6709870" y="2339856"/>
            <a:ext cx="152705" cy="172916"/>
          </a:xfrm>
          <a:prstGeom prst="straightConnector1">
            <a:avLst/>
          </a:prstGeom>
          <a:ln>
            <a:solidFill>
              <a:schemeClr val="tx2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2434130" y="3887115"/>
            <a:ext cx="610820" cy="457200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6096000" y="3887115"/>
            <a:ext cx="460250" cy="305410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964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1252</TotalTime>
  <Words>244</Words>
  <Application>Microsoft Office PowerPoint</Application>
  <PresentationFormat>Экран (4:3)</PresentationFormat>
  <Paragraphs>64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Office Theme</vt:lpstr>
      <vt:lpstr>1_Office Theme</vt:lpstr>
      <vt:lpstr>7_Office Theme</vt:lpstr>
      <vt:lpstr> Хуснутдинова Римма Маратовна                  заведующая МБДОУ «Детский сад №12» </vt:lpstr>
      <vt:lpstr>Реализация нового проекта: «Детский сад с Лекотекой»</vt:lpstr>
      <vt:lpstr>Презентация PowerPoint</vt:lpstr>
      <vt:lpstr>Полисенсорная среда Лекотеки</vt:lpstr>
      <vt:lpstr>Презентация PowerPoint</vt:lpstr>
      <vt:lpstr>Презентация PowerPoint</vt:lpstr>
      <vt:lpstr>Презентация PowerPoint</vt:lpstr>
      <vt:lpstr>Дополнительно выделенные штатные единицы:</vt:lpstr>
      <vt:lpstr>Презентация PowerPoint</vt:lpstr>
      <vt:lpstr>Презентация PowerPoint</vt:lpstr>
      <vt:lpstr>Распределение детей по подгруппам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User</cp:lastModifiedBy>
  <cp:revision>152</cp:revision>
  <dcterms:created xsi:type="dcterms:W3CDTF">2013-08-21T19:17:07Z</dcterms:created>
  <dcterms:modified xsi:type="dcterms:W3CDTF">2018-12-04T13:14:52Z</dcterms:modified>
</cp:coreProperties>
</file>