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7" r:id="rId14"/>
    <p:sldId id="268" r:id="rId15"/>
    <p:sldId id="270" r:id="rId16"/>
    <p:sldId id="271" r:id="rId17"/>
    <p:sldId id="272" r:id="rId18"/>
    <p:sldId id="288" r:id="rId19"/>
    <p:sldId id="273" r:id="rId20"/>
    <p:sldId id="275" r:id="rId21"/>
    <p:sldId id="276" r:id="rId22"/>
    <p:sldId id="277" r:id="rId23"/>
    <p:sldId id="278" r:id="rId24"/>
    <p:sldId id="279" r:id="rId25"/>
    <p:sldId id="289" r:id="rId26"/>
    <p:sldId id="280" r:id="rId27"/>
    <p:sldId id="282" r:id="rId28"/>
    <p:sldId id="283" r:id="rId29"/>
    <p:sldId id="284" r:id="rId30"/>
    <p:sldId id="285" r:id="rId31"/>
    <p:sldId id="286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7" r:id="rId42"/>
    <p:sldId id="300" r:id="rId43"/>
    <p:sldId id="301" r:id="rId44"/>
    <p:sldId id="299" r:id="rId45"/>
    <p:sldId id="302" r:id="rId46"/>
    <p:sldId id="303" r:id="rId47"/>
    <p:sldId id="304" r:id="rId48"/>
    <p:sldId id="305" r:id="rId49"/>
    <p:sldId id="306" r:id="rId50"/>
    <p:sldId id="308" r:id="rId51"/>
    <p:sldId id="309" r:id="rId52"/>
    <p:sldId id="310" r:id="rId53"/>
    <p:sldId id="311" r:id="rId54"/>
    <p:sldId id="315" r:id="rId55"/>
    <p:sldId id="312" r:id="rId56"/>
    <p:sldId id="316" r:id="rId57"/>
    <p:sldId id="313" r:id="rId58"/>
    <p:sldId id="317" r:id="rId59"/>
    <p:sldId id="314" r:id="rId60"/>
    <p:sldId id="318" r:id="rId61"/>
    <p:sldId id="319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44C1-EA75-4F42-8EB9-CE7335CE8E54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7C603-44E2-493C-ABE1-45B822288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0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C603-44E2-493C-ABE1-45B8222884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7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C603-44E2-493C-ABE1-45B8222884B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C603-44E2-493C-ABE1-45B8222884B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C603-44E2-493C-ABE1-45B8222884BB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0.xml"/><Relationship Id="rId3" Type="http://schemas.openxmlformats.org/officeDocument/2006/relationships/image" Target="../media/image2.jpeg"/><Relationship Id="rId7" Type="http://schemas.openxmlformats.org/officeDocument/2006/relationships/slide" Target="slide25.xml"/><Relationship Id="rId12" Type="http://schemas.openxmlformats.org/officeDocument/2006/relationships/slide" Target="slide1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6.xml"/><Relationship Id="rId5" Type="http://schemas.openxmlformats.org/officeDocument/2006/relationships/slide" Target="slide16.xml"/><Relationship Id="rId15" Type="http://schemas.openxmlformats.org/officeDocument/2006/relationships/slide" Target="slide2.xml"/><Relationship Id="rId10" Type="http://schemas.openxmlformats.org/officeDocument/2006/relationships/slide" Target="slide23.xml"/><Relationship Id="rId4" Type="http://schemas.openxmlformats.org/officeDocument/2006/relationships/slide" Target="slide14.xml"/><Relationship Id="rId9" Type="http://schemas.openxmlformats.org/officeDocument/2006/relationships/slide" Target="slide4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2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5.xml"/><Relationship Id="rId4" Type="http://schemas.openxmlformats.org/officeDocument/2006/relationships/slide" Target="slide5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208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БРЕЙН-РИНГ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704"/>
            <a:ext cx="9162271" cy="68717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8000" b="1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ПЕРЧАТКИ</a:t>
            </a:r>
            <a:r>
              <a:rPr lang="ru-RU" sz="8000" b="1" dirty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8000" b="1" dirty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323528" y="476672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44624"/>
            <a:ext cx="8229600" cy="4525963"/>
          </a:xfrm>
        </p:spPr>
        <p:txBody>
          <a:bodyPr>
            <a:normAutofit fontScale="92500"/>
          </a:bodyPr>
          <a:lstStyle/>
          <a:p>
            <a:pPr marL="0" indent="536575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Вам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известно, что наша Солнечная система состоит из одной звезды - Солнца, 9 планет, свыше 60 лун и миллионов камне образных предметов, именуемых кометами, астероидами и метеорными телами.</a:t>
            </a:r>
          </a:p>
          <a:p>
            <a:pPr marL="0" indent="536575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А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что общего между следующими планетами: Юпитер, Сатурн, Уран, Нептун?</a:t>
            </a:r>
          </a:p>
          <a:p>
            <a:endParaRPr lang="ru-RU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653136"/>
            <a:ext cx="321700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196" y="5"/>
            <a:ext cx="11018021" cy="6886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Юпитер, Сатурн, Уран,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Нептун это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планеты -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газовые планеты гиганты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, имеющие кольца.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862770"/>
            <a:ext cx="84497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Имеют массу от 17 до 318</a:t>
            </a:r>
          </a:p>
          <a:p>
            <a:r>
              <a:rPr lang="ru-RU" sz="4400" b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р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аз больше Земной.</a:t>
            </a:r>
            <a:endParaRPr lang="ru-RU" dirty="0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251520" y="836712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483" y="476672"/>
            <a:ext cx="9974205" cy="923330"/>
          </a:xfrm>
          <a:prstGeom prst="rect">
            <a:avLst/>
          </a:prstGeom>
          <a:solidFill>
            <a:schemeClr val="tx1">
              <a:alpha val="82000"/>
            </a:schemeClr>
          </a:solidFill>
          <a:ln w="22225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Внимание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 черный ящик!</a:t>
            </a:r>
          </a:p>
        </p:txBody>
      </p:sp>
      <p:sp>
        <p:nvSpPr>
          <p:cNvPr id="5" name="Куб 4"/>
          <p:cNvSpPr/>
          <p:nvPr/>
        </p:nvSpPr>
        <p:spPr>
          <a:xfrm>
            <a:off x="3059832" y="3356992"/>
            <a:ext cx="3024336" cy="2952328"/>
          </a:xfrm>
          <a:prstGeom prst="cub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solidFill>
                  <a:prstClr val="white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2" name="Аудио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9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824536"/>
          </a:xfrm>
        </p:spPr>
        <p:txBody>
          <a:bodyPr>
            <a:normAutofit lnSpcReduction="10000"/>
          </a:bodyPr>
          <a:lstStyle/>
          <a:p>
            <a:pPr marL="0" lvl="0" indent="623888" algn="just">
              <a:buClr>
                <a:srgbClr val="0000FF"/>
              </a:buClr>
              <a:buSzPts val="1350"/>
              <a:buNone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Этот предмет личной гигиены использовался человечеством с древних времен. Их делали овальными, круглыми, прямоугольными из различных тканей. Украшали бисером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драгоценностями,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кружевами,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вышивками, а с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18 века по указу французского короля Луи 16 он имеет только квадратную форму.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653136"/>
            <a:ext cx="321700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4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22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993502"/>
            <a:ext cx="81900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</a:rPr>
              <a:t>НОСОВОЙ ПЛАТОК</a:t>
            </a:r>
            <a:endParaRPr lang="ru-RU" sz="60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179512" y="188640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5165"/>
            <a:ext cx="7632848" cy="4813995"/>
          </a:xfrm>
        </p:spPr>
        <p:txBody>
          <a:bodyPr>
            <a:normAutofit fontScale="92500"/>
          </a:bodyPr>
          <a:lstStyle/>
          <a:p>
            <a:pPr marL="0" lvl="0" indent="623888" algn="just">
              <a:buNone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Его впервые изготовили китайцы в 11 веке до нашей эры. Его первым предназначением была защита от солнечных лучей. В Европе его начали использовать с 1680 года. Англичане берут его с собой даже в солнечную погоду, а так же в качестве трости и в качестве жезла для остановки такси.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653136"/>
            <a:ext cx="321700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81728" cy="69391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ookman Old Style" pitchFamily="18" charset="0"/>
              </a:rPr>
              <a:t>ЗОНТ</a:t>
            </a:r>
            <a:endParaRPr lang="ru-RU" sz="7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395536" y="476672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483" y="476672"/>
            <a:ext cx="9974205" cy="923330"/>
          </a:xfrm>
          <a:prstGeom prst="rect">
            <a:avLst/>
          </a:prstGeom>
          <a:solidFill>
            <a:schemeClr val="tx1">
              <a:alpha val="82000"/>
            </a:schemeClr>
          </a:solidFill>
          <a:ln w="22225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Внимание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 черный ящик!</a:t>
            </a:r>
          </a:p>
        </p:txBody>
      </p:sp>
      <p:sp>
        <p:nvSpPr>
          <p:cNvPr id="5" name="Куб 4"/>
          <p:cNvSpPr/>
          <p:nvPr/>
        </p:nvSpPr>
        <p:spPr>
          <a:xfrm>
            <a:off x="3059832" y="3356992"/>
            <a:ext cx="3024336" cy="2952328"/>
          </a:xfrm>
          <a:prstGeom prst="cub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solidFill>
                  <a:prstClr val="white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2" name="Аудио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9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7488832" cy="5256584"/>
          </a:xfrm>
        </p:spPr>
        <p:txBody>
          <a:bodyPr>
            <a:normAutofit fontScale="32500" lnSpcReduction="20000"/>
          </a:bodyPr>
          <a:lstStyle/>
          <a:p>
            <a:pPr marL="0" indent="449263" algn="just">
              <a:buNone/>
            </a:pPr>
            <a:r>
              <a:rPr lang="ru-RU" sz="9800" b="1" dirty="0"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История создания этого предмета начинается где-то в 13-14 веках. Во всяком случае, известен портрет кардинала в этом предмете, написанный в 1352 году в Италии</a:t>
            </a:r>
            <a:r>
              <a:rPr lang="ru-RU" sz="9800" b="1" dirty="0" smtClean="0"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. В </a:t>
            </a:r>
            <a:r>
              <a:rPr lang="ru-RU" sz="9800" b="1" dirty="0"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соответствии с модой меняется их внешний вид, но оптический принцип действия этого предмета так и не изменился.</a:t>
            </a:r>
          </a:p>
          <a:p>
            <a:pPr marL="0" indent="449263" algn="just">
              <a:buNone/>
            </a:pPr>
            <a:r>
              <a:rPr lang="ru-RU" sz="9800" b="1" dirty="0" smtClean="0"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Что </a:t>
            </a:r>
            <a:r>
              <a:rPr lang="ru-RU" sz="9800" b="1" dirty="0"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лежит в черном ящике?</a:t>
            </a:r>
          </a:p>
          <a:p>
            <a:endParaRPr lang="ru-RU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653136"/>
            <a:ext cx="321700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углая лента лицом вниз 5">
            <a:hlinkClick r:id="rId2" action="ppaction://hlinksldjump"/>
          </p:cNvPr>
          <p:cNvSpPr/>
          <p:nvPr/>
        </p:nvSpPr>
        <p:spPr>
          <a:xfrm>
            <a:off x="2051720" y="1700808"/>
            <a:ext cx="5112568" cy="1296144"/>
          </a:xfrm>
          <a:prstGeom prst="ellipseRibbon">
            <a:avLst/>
          </a:prstGeom>
          <a:gradFill flip="none" rotWithShape="1">
            <a:gsLst>
              <a:gs pos="3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44450" cap="sq">
            <a:prstDash val="sysDot"/>
            <a:bevel/>
            <a:headEnd type="none" w="med" len="lg"/>
          </a:ln>
          <a:effectLst>
            <a:outerShdw blurRad="1270000" dir="21540000" sx="111000" sy="11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1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ТУР</a:t>
            </a:r>
            <a:endParaRPr lang="en-US" sz="28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РАЗМИНКА</a:t>
            </a:r>
            <a:endParaRPr lang="en-US" sz="28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Круглая лента лицом вниз 8">
            <a:hlinkClick r:id="rId3" action="ppaction://hlinksldjump"/>
          </p:cNvPr>
          <p:cNvSpPr/>
          <p:nvPr/>
        </p:nvSpPr>
        <p:spPr>
          <a:xfrm>
            <a:off x="2123728" y="3429000"/>
            <a:ext cx="5256584" cy="1296144"/>
          </a:xfrm>
          <a:prstGeom prst="ellipseRibbon">
            <a:avLst/>
          </a:prstGeom>
          <a:gradFill flip="none" rotWithShape="1">
            <a:gsLst>
              <a:gs pos="3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44450" cap="sq">
            <a:prstDash val="sysDot"/>
            <a:bevel/>
            <a:headEnd type="none" w="med" len="lg"/>
          </a:ln>
          <a:effectLst>
            <a:outerShdw blurRad="1270000" dir="21540000" sx="111000" sy="11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ТУР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БЛИЦ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Круглая лента лицом вниз 9">
            <a:hlinkClick r:id="rId4" action="ppaction://hlinksldjump"/>
          </p:cNvPr>
          <p:cNvSpPr/>
          <p:nvPr/>
        </p:nvSpPr>
        <p:spPr>
          <a:xfrm>
            <a:off x="2195736" y="5013176"/>
            <a:ext cx="5184576" cy="1440160"/>
          </a:xfrm>
          <a:prstGeom prst="ellipseRibbon">
            <a:avLst/>
          </a:prstGeom>
          <a:gradFill flip="none" rotWithShape="1">
            <a:gsLst>
              <a:gs pos="3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44450" cap="sq">
            <a:prstDash val="sysDot"/>
            <a:bevel/>
            <a:headEnd type="none" w="med" len="lg"/>
          </a:ln>
          <a:effectLst>
            <a:outerShdw blurRad="1270000" dir="21540000" sx="111000" sy="11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3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ТУР КОНКУРС КАПИТАНОВ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33774"/>
            <a:ext cx="8208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БРЕЙН-РИНГ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Знак запрета 1">
            <a:hlinkClick r:id="rId5" action="ppaction://hlinksldjump"/>
          </p:cNvPr>
          <p:cNvSpPr/>
          <p:nvPr/>
        </p:nvSpPr>
        <p:spPr>
          <a:xfrm>
            <a:off x="107504" y="5949280"/>
            <a:ext cx="936104" cy="864096"/>
          </a:xfrm>
          <a:prstGeom prst="noSmoking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1" y="-25400"/>
            <a:ext cx="9159641" cy="68918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Bookman Old Style" pitchFamily="18" charset="0"/>
              </a:rPr>
              <a:t>ОЧКИ</a:t>
            </a:r>
            <a:endParaRPr lang="ru-RU" sz="8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467544" y="476672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4624"/>
            <a:ext cx="8136904" cy="4525963"/>
          </a:xfrm>
        </p:spPr>
        <p:txBody>
          <a:bodyPr>
            <a:normAutofit lnSpcReduction="10000"/>
          </a:bodyPr>
          <a:lstStyle/>
          <a:p>
            <a:pPr marL="0" lvl="0" indent="363538" algn="just">
              <a:buNone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Это слово - введенное в обиход в 1842 году в Англии, происходит от латинского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vegetus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- здоровый, свежий и означало духовно и физически развитую личность. Сейчас мы называем так человека соблюдающего фруктово-овощную диету.</a:t>
            </a:r>
          </a:p>
          <a:p>
            <a:pPr marL="0" indent="363538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Назовите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это слово.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653136"/>
            <a:ext cx="321700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7" y="33784"/>
            <a:ext cx="9332845" cy="68242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9776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ВЕГЕТАРИАНЕЦ</a:t>
            </a:r>
            <a:endParaRPr lang="ru-RU" sz="48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251520" y="476672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181"/>
            <a:ext cx="8229600" cy="4525963"/>
          </a:xfrm>
        </p:spPr>
        <p:txBody>
          <a:bodyPr>
            <a:noAutofit/>
          </a:bodyPr>
          <a:lstStyle/>
          <a:p>
            <a:pPr marL="0" lvl="0" indent="449263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Это был самый популярный танец 19-20 веков. Одним из ближайших его предшественников был Австрийский танец Лэнд Лер, отличавшийся различными плясовыми фигурами и подвижной мелодией. К 19 веку он становится символом высокой романтической любви. Крупные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композиторы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Вебер, Шуберт, Штраус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, Прокофьев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, Чайковский создавали музыку для этого танца.</a:t>
            </a:r>
          </a:p>
          <a:p>
            <a:pPr marL="0" indent="449263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О каком танце идет речь?</a:t>
            </a:r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1880" y="5436380"/>
            <a:ext cx="2088232" cy="14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243408"/>
            <a:ext cx="10959920" cy="73066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ВАЛЬС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539552" y="476672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483" y="476672"/>
            <a:ext cx="9974205" cy="923330"/>
          </a:xfrm>
          <a:prstGeom prst="rect">
            <a:avLst/>
          </a:prstGeom>
          <a:solidFill>
            <a:schemeClr val="tx1">
              <a:alpha val="82000"/>
            </a:schemeClr>
          </a:solidFill>
          <a:ln w="22225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Внимание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 черный ящик!</a:t>
            </a:r>
          </a:p>
        </p:txBody>
      </p:sp>
      <p:sp>
        <p:nvSpPr>
          <p:cNvPr id="5" name="Куб 4"/>
          <p:cNvSpPr/>
          <p:nvPr/>
        </p:nvSpPr>
        <p:spPr>
          <a:xfrm>
            <a:off x="3059832" y="3356992"/>
            <a:ext cx="3024336" cy="2952328"/>
          </a:xfrm>
          <a:prstGeom prst="cub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solidFill>
                  <a:prstClr val="white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2" name="Аудио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9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-27384"/>
            <a:ext cx="7725544" cy="4525963"/>
          </a:xfrm>
        </p:spPr>
        <p:txBody>
          <a:bodyPr>
            <a:noAutofit/>
          </a:bodyPr>
          <a:lstStyle/>
          <a:p>
            <a:pPr marL="0" indent="536575" algn="just">
              <a:buNone/>
            </a:pPr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Этот столовый прибор в древности делали из дерева, кости и рога. Разновидность используется как музыкальный инструмент. По народной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пословице, </a:t>
            </a:r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одна порция дегтя в этом приборе может испортить бочку меда.</a:t>
            </a:r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653136"/>
            <a:ext cx="321700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93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ЛОЖКА</a:t>
            </a:r>
            <a:endParaRPr lang="ru-RU" sz="66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028384" y="548680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7704856" cy="6192688"/>
          </a:xfrm>
        </p:spPr>
        <p:txBody>
          <a:bodyPr>
            <a:noAutofit/>
          </a:bodyPr>
          <a:lstStyle/>
          <a:p>
            <a:pPr marL="0" lvl="0" indent="449263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Этот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инструмент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прекрасно звучит и с голосом, и с органом, и с хором, и с духовыми инструментами. На этом щипковом инструменте можно прекрасно исполнять и сюиту Баха, и романсы, и джаз, и рок - песни. А впервые его освоили испанцы е 13 веке. В России он распространился в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18. </a:t>
            </a:r>
          </a:p>
          <a:p>
            <a:pPr marL="0" lvl="0" indent="449263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 каком инструменте идет речь?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653136"/>
            <a:ext cx="321700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38"/>
            <a:ext cx="9144000" cy="68828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ГИТАРА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323528" y="620688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119675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Bookman Old Style" pitchFamily="18" charset="0"/>
              </a:rPr>
              <a:t>1 </a:t>
            </a:r>
            <a:r>
              <a:rPr lang="ru-RU" sz="7200" b="1" dirty="0" smtClean="0">
                <a:solidFill>
                  <a:srgbClr val="FF0000"/>
                </a:solidFill>
                <a:latin typeface="Bookman Old Style" pitchFamily="18" charset="0"/>
              </a:rPr>
              <a:t>ТУР</a:t>
            </a:r>
            <a:endParaRPr lang="ru-RU" sz="7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6" name="Горизонтальный свиток 15">
            <a:hlinkClick r:id="rId2" action="ppaction://hlinksldjump"/>
          </p:cNvPr>
          <p:cNvSpPr/>
          <p:nvPr/>
        </p:nvSpPr>
        <p:spPr>
          <a:xfrm>
            <a:off x="179512" y="1916832"/>
            <a:ext cx="2237030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КОСМОС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8" name="Горизонтальный свиток 17">
            <a:hlinkClick r:id="rId4" action="ppaction://hlinksldjump"/>
          </p:cNvPr>
          <p:cNvSpPr/>
          <p:nvPr/>
        </p:nvSpPr>
        <p:spPr>
          <a:xfrm>
            <a:off x="2634640" y="1885183"/>
            <a:ext cx="6257840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ПРЕДМЕТ ЛИЧНОЙ ГИГИЕНЫ</a:t>
            </a:r>
          </a:p>
        </p:txBody>
      </p:sp>
      <p:sp>
        <p:nvSpPr>
          <p:cNvPr id="19" name="Горизонтальный свиток 18">
            <a:hlinkClick r:id="rId5" action="ppaction://hlinksldjump"/>
          </p:cNvPr>
          <p:cNvSpPr/>
          <p:nvPr/>
        </p:nvSpPr>
        <p:spPr>
          <a:xfrm>
            <a:off x="179512" y="2893295"/>
            <a:ext cx="7272808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УНИВЕРСАЛЬНЫЕ ИЗОБРЕТЕНИЯ</a:t>
            </a:r>
          </a:p>
        </p:txBody>
      </p:sp>
      <p:sp>
        <p:nvSpPr>
          <p:cNvPr id="22" name="Горизонтальный свиток 21">
            <a:hlinkClick r:id="rId6" action="ppaction://hlinksldjump"/>
          </p:cNvPr>
          <p:cNvSpPr/>
          <p:nvPr/>
        </p:nvSpPr>
        <p:spPr>
          <a:xfrm>
            <a:off x="6583442" y="908720"/>
            <a:ext cx="2309038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ОДЕЖДА</a:t>
            </a:r>
          </a:p>
        </p:txBody>
      </p:sp>
      <p:sp>
        <p:nvSpPr>
          <p:cNvPr id="23" name="Горизонтальный свиток 22">
            <a:hlinkClick r:id="rId7" action="ppaction://hlinksldjump"/>
          </p:cNvPr>
          <p:cNvSpPr/>
          <p:nvPr/>
        </p:nvSpPr>
        <p:spPr>
          <a:xfrm>
            <a:off x="2140496" y="4837511"/>
            <a:ext cx="6751984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СТОЛОВЫЕ ПРИНАДЛЕЖНОСТИ</a:t>
            </a:r>
          </a:p>
        </p:txBody>
      </p:sp>
      <p:sp>
        <p:nvSpPr>
          <p:cNvPr id="24" name="Горизонтальный свиток 23">
            <a:hlinkClick r:id="rId8" action="ppaction://hlinksldjump"/>
          </p:cNvPr>
          <p:cNvSpPr/>
          <p:nvPr/>
        </p:nvSpPr>
        <p:spPr>
          <a:xfrm>
            <a:off x="3084984" y="3829399"/>
            <a:ext cx="5807496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ЗДОРОВЫЙ ОБРАЗ ЖИЗНИ</a:t>
            </a:r>
          </a:p>
        </p:txBody>
      </p:sp>
      <p:sp>
        <p:nvSpPr>
          <p:cNvPr id="25" name="Горизонтальный свиток 24">
            <a:hlinkClick r:id="rId9" action="ppaction://hlinksldjump"/>
          </p:cNvPr>
          <p:cNvSpPr/>
          <p:nvPr/>
        </p:nvSpPr>
        <p:spPr>
          <a:xfrm>
            <a:off x="179512" y="1021087"/>
            <a:ext cx="2807239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ЖИВОТНЫЕ</a:t>
            </a:r>
          </a:p>
        </p:txBody>
      </p:sp>
      <p:sp>
        <p:nvSpPr>
          <p:cNvPr id="26" name="Горизонтальный свиток 25">
            <a:hlinkClick r:id="rId10" action="ppaction://hlinksldjump"/>
          </p:cNvPr>
          <p:cNvSpPr/>
          <p:nvPr/>
        </p:nvSpPr>
        <p:spPr>
          <a:xfrm>
            <a:off x="174730" y="4909519"/>
            <a:ext cx="1876990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ТАНЦЫ</a:t>
            </a:r>
          </a:p>
        </p:txBody>
      </p:sp>
      <p:sp>
        <p:nvSpPr>
          <p:cNvPr id="27" name="Горизонтальный свиток 26">
            <a:hlinkClick r:id="rId11" action="ppaction://hlinksldjump"/>
          </p:cNvPr>
          <p:cNvSpPr/>
          <p:nvPr/>
        </p:nvSpPr>
        <p:spPr>
          <a:xfrm>
            <a:off x="3500264" y="980728"/>
            <a:ext cx="2655912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ПРОДУКТЫ</a:t>
            </a:r>
          </a:p>
        </p:txBody>
      </p:sp>
      <p:sp>
        <p:nvSpPr>
          <p:cNvPr id="28" name="Горизонтальный свиток 27">
            <a:hlinkClick r:id="rId12" action="ppaction://hlinksldjump"/>
          </p:cNvPr>
          <p:cNvSpPr/>
          <p:nvPr/>
        </p:nvSpPr>
        <p:spPr>
          <a:xfrm>
            <a:off x="196280" y="3933056"/>
            <a:ext cx="2647528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ПРИБОРЫ</a:t>
            </a:r>
          </a:p>
        </p:txBody>
      </p:sp>
      <p:sp>
        <p:nvSpPr>
          <p:cNvPr id="29" name="Горизонтальный свиток 28">
            <a:hlinkClick r:id="rId13" action="ppaction://hlinksldjump"/>
          </p:cNvPr>
          <p:cNvSpPr/>
          <p:nvPr/>
        </p:nvSpPr>
        <p:spPr>
          <a:xfrm>
            <a:off x="5580112" y="5773615"/>
            <a:ext cx="3342027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ДРЕВНИЙ РИМ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0" name="Горизонтальный свиток 29">
            <a:hlinkClick r:id="rId14" action="ppaction://hlinksldjump"/>
          </p:cNvPr>
          <p:cNvSpPr/>
          <p:nvPr/>
        </p:nvSpPr>
        <p:spPr>
          <a:xfrm>
            <a:off x="179512" y="5845623"/>
            <a:ext cx="3710880" cy="895745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ИНСТРУМЕНТЫ</a:t>
            </a:r>
          </a:p>
        </p:txBody>
      </p:sp>
      <p:sp>
        <p:nvSpPr>
          <p:cNvPr id="3" name="Управляющая кнопка: возврат 2">
            <a:hlinkClick r:id="rId15" action="ppaction://hlinksldjump" highlightClick="1"/>
          </p:cNvPr>
          <p:cNvSpPr/>
          <p:nvPr/>
        </p:nvSpPr>
        <p:spPr>
          <a:xfrm>
            <a:off x="4283968" y="6248870"/>
            <a:ext cx="792088" cy="63651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>
            <a:normAutofit fontScale="92500"/>
          </a:bodyPr>
          <a:lstStyle/>
          <a:p>
            <a:pPr marL="0" lvl="0" indent="536575">
              <a:buNone/>
            </a:pPr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Вы знаете, что Римляне очень любили пиршества, которые длились ночь напролет. Во время еды гостям несколько раз подавались специальные сосуды с водой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для…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536575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Для </a:t>
            </a:r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чего римлянам подавали воду?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653136"/>
            <a:ext cx="321700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-27384"/>
            <a:ext cx="11942073" cy="68543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Вода для мытья рук, так как они ели руками.</a:t>
            </a:r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179512" y="980728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5301208"/>
            <a:ext cx="4042792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ЕВРАЗИЯ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18722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Какой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материк омывается всеми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океанами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7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На </a:t>
            </a:r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</a:rPr>
              <a:t>каком материке нет рек?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624536"/>
            <a:ext cx="5698976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АНТАРКТИДА</a:t>
            </a:r>
            <a:endParaRPr lang="ru-RU" sz="5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7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Где </a:t>
            </a:r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</a:rPr>
              <a:t>жил и чем занимался самый знаменитый кот А. С. Пушкина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12157"/>
            <a:ext cx="8229600" cy="291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У </a:t>
            </a:r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</a:rPr>
              <a:t>Лукоморья, на дубу, пел песню, рассказывал </a:t>
            </a: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сказки.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062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  <a:latin typeface="Bookman Old Style" pitchFamily="18" charset="0"/>
              </a:rPr>
              <a:t>Имя первого русского </a:t>
            </a:r>
            <a:r>
              <a:rPr lang="ru-RU" sz="5300" b="1" dirty="0" smtClean="0">
                <a:solidFill>
                  <a:srgbClr val="FF0000"/>
                </a:solidFill>
                <a:latin typeface="Bookman Old Style" pitchFamily="18" charset="0"/>
              </a:rPr>
              <a:t>академика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756173"/>
            <a:ext cx="6131024" cy="2841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Михаил Ломоносов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Какой гриб носит название лесного хищника? 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3140968"/>
            <a:ext cx="5915000" cy="2553147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Лисичка</a:t>
            </a:r>
            <a:endParaRPr lang="ru-RU" sz="5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1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Самая дальняя планета от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Солнца?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Плутон</a:t>
            </a:r>
            <a:endParaRPr lang="ru-RU" sz="6600" b="1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Что означает слово геральдика? </a:t>
            </a:r>
            <a:endParaRPr lang="ru-RU" sz="5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2129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Наука </a:t>
            </a:r>
            <a:r>
              <a:rPr lang="ru-RU" sz="66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о </a:t>
            </a:r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гербах</a:t>
            </a:r>
            <a:endParaRPr lang="ru-RU" sz="6600" b="1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6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53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 В какой стране корова является священным животным? 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080" y="3429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Индия</a:t>
            </a:r>
            <a:endParaRPr lang="ru-RU" sz="8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-16843"/>
            <a:ext cx="7632848" cy="4031873"/>
          </a:xfrm>
        </p:spPr>
        <p:txBody>
          <a:bodyPr wrap="square">
            <a:normAutofit/>
            <a:scene3d>
              <a:camera prst="obliqueBottomRight">
                <a:rot lat="0" lon="21599986" rev="0"/>
              </a:camera>
              <a:lightRig rig="threePt" dir="t"/>
            </a:scene3d>
            <a:sp3d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Этот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представитель семейства кошачьих, является самым быстрым хищником на Земле.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Сейчас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водится в Африке, а некогда его ареал простирался и до Индии. В X—XII веках русские князья использовали их во время охоты на сайгаков.</a:t>
            </a:r>
          </a:p>
        </p:txBody>
      </p:sp>
      <p:pic>
        <p:nvPicPr>
          <p:cNvPr id="6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0846" y="4437112"/>
            <a:ext cx="328131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Назовите на английском языке все три формы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глагола «БЫТЬ».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1409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be-was\were-been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Древнегреческий ученый, чьим именем названа знаменитая теорема в геометрии.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5088" y="37170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</a:rPr>
              <a:t>Пифагор</a:t>
            </a:r>
            <a:endParaRPr lang="ru-RU" sz="6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7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7808"/>
            <a:ext cx="8820472" cy="19350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Кто произнес фразу “пришел, увидел, победил”.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</a:b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944" y="35835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Гай </a:t>
            </a: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Юлий </a:t>
            </a: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Цезарь</a:t>
            </a:r>
            <a:endParaRPr lang="ru-RU" sz="5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84976" cy="114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Назовите на английском языке все три степени сравнения прилагательного «Большой».  </a:t>
            </a:r>
            <a:endParaRPr lang="ru-RU" b="1" dirty="0">
              <a:solidFill>
                <a:srgbClr val="FF0000"/>
              </a:solidFill>
              <a:effectLst/>
              <a:latin typeface="Bookman Old Style" pitchFamily="18" charset="0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904" y="36450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Big</a:t>
            </a:r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-</a:t>
            </a:r>
            <a:r>
              <a:rPr lang="en-US" sz="48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bigger</a:t>
            </a:r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-</a:t>
            </a:r>
            <a:r>
              <a:rPr lang="en-US" sz="48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the </a:t>
            </a:r>
            <a:r>
              <a:rPr lang="en-US" sz="48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biggest, </a:t>
            </a: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Большой-больше-самый большой</a:t>
            </a:r>
            <a:r>
              <a:rPr lang="en-US" sz="48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.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Из скольких частей состоит Великобритания?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960" y="28529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з четырех: Англия</a:t>
            </a:r>
            <a:r>
              <a:rPr lang="ru-RU" sz="4400" b="1" dirty="0">
                <a:solidFill>
                  <a:srgbClr val="FF0000"/>
                </a:solidFill>
                <a:latin typeface="Bookman Old Style" pitchFamily="18" charset="0"/>
              </a:rPr>
              <a:t>, Уэльс, Шотландия, северная 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Ирландия.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4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Планета солнечной системы, на которой доказано наличие жизни.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080" y="38610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Земля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7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60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Сумма длин сторон многоугольника. 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024" y="38610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Периметр</a:t>
            </a:r>
            <a:endParaRPr lang="ru-RU" sz="6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Величина, показывающая вместимость.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080" y="35115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Объём</a:t>
            </a:r>
            <a:endParaRPr lang="ru-RU" sz="7200" b="1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7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Какую страну называют “туманным Альбионом” и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почему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?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72757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Англия</a:t>
            </a:r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, из-за дождей и </a:t>
            </a: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туманов</a:t>
            </a:r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</a:br>
            <a:endParaRPr lang="ru-RU" sz="4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Когда температура тела воробья ниже: зимой или летом? </a:t>
            </a:r>
            <a:b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</a:b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6555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Одинакова</a:t>
            </a:r>
            <a:endParaRPr lang="ru-RU" sz="6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0"/>
            <a:ext cx="917922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83768" y="188640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ГЕПАРД</a:t>
            </a:r>
            <a:endParaRPr lang="ru-RU" sz="6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396964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азвивает </a:t>
            </a:r>
            <a:r>
              <a:rPr lang="ru-RU" sz="2800" b="1" dirty="0">
                <a:solidFill>
                  <a:srgbClr val="FF0000"/>
                </a:solidFill>
              </a:rPr>
              <a:t>скорость до 110—115 км/ч, разгоняется до 75 км/ч за 2 секунды. </a:t>
            </a:r>
          </a:p>
        </p:txBody>
      </p:sp>
      <p:sp>
        <p:nvSpPr>
          <p:cNvPr id="8" name="Управляющая кнопка: домой 7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323528" y="404664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В чем главное отличие зрения собаки от зрения человека?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995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Зрение </a:t>
            </a:r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человека различает все цвета, а зрение собаки – черный и </a:t>
            </a: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белый</a:t>
            </a:r>
            <a:r>
              <a:rPr lang="en-US" sz="4000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.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1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За сколько дней Земля совершает полный оборот вокруг Солнца?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3923928" y="6021288"/>
            <a:ext cx="792088" cy="63651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5776" y="4099719"/>
            <a:ext cx="3903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За 365 дней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6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143000"/>
          </a:xfrm>
          <a:noFill/>
        </p:spPr>
        <p:txBody>
          <a:bodyPr>
            <a:no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КОНКУРС КАПИТАНОВ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403920" y="1628800"/>
            <a:ext cx="5104184" cy="122413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БИОЛОГИЯ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31912" y="4149080"/>
            <a:ext cx="5104184" cy="122413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ХИМИЯ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Горизонтальный свиток 6">
            <a:hlinkClick r:id="rId4" action="ppaction://hlinksldjump"/>
          </p:cNvPr>
          <p:cNvSpPr/>
          <p:nvPr/>
        </p:nvSpPr>
        <p:spPr>
          <a:xfrm>
            <a:off x="3860304" y="5445224"/>
            <a:ext cx="5176192" cy="122413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ГЕОГРАФИЯ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Горизонтальный свиток 7">
            <a:hlinkClick r:id="rId5" action="ppaction://hlinksldjump"/>
          </p:cNvPr>
          <p:cNvSpPr/>
          <p:nvPr/>
        </p:nvSpPr>
        <p:spPr>
          <a:xfrm>
            <a:off x="3923928" y="2924944"/>
            <a:ext cx="5104184" cy="122413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ИСТОРИЯ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-36512" y="6248870"/>
            <a:ext cx="792088" cy="636514"/>
          </a:xfrm>
          <a:prstGeom prst="actionButtonReturn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0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Назовите </a:t>
            </a:r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одно из крупнейших современных наземных животных.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931224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1.	Обитает только в Африке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06896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2.	Является одним из самых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опасных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животных на континенте.</a:t>
            </a:r>
          </a:p>
          <a:p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77107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Большую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часть времени проводит </a:t>
            </a:r>
            <a:endParaRPr lang="en-US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воде.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120" y="4941168"/>
            <a:ext cx="618310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Считалось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, что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ближайшие</a:t>
            </a:r>
            <a:endParaRPr lang="en-US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родственники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это свиньи.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949280"/>
            <a:ext cx="77748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Пасть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у него может раскрываться 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очень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широко — на 150 градусов.</a:t>
            </a:r>
          </a:p>
          <a:p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3123" y="1772816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Bookman Old Style" pitchFamily="18" charset="0"/>
              </a:rPr>
              <a:t>Подсказки:</a:t>
            </a:r>
            <a:endParaRPr lang="ru-RU" sz="3200" b="1" u="sng" dirty="0">
              <a:latin typeface="Bookman Old Style" pitchFamily="18" charset="0"/>
            </a:endParaRPr>
          </a:p>
        </p:txBody>
      </p:sp>
      <p:sp>
        <p:nvSpPr>
          <p:cNvPr id="11" name="Вертикальный свиток 10">
            <a:hlinkClick r:id="rId2" action="ppaction://hlinksldjump"/>
          </p:cNvPr>
          <p:cNvSpPr/>
          <p:nvPr/>
        </p:nvSpPr>
        <p:spPr>
          <a:xfrm>
            <a:off x="8386445" y="4554125"/>
            <a:ext cx="757555" cy="21872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2225" cap="rnd">
            <a:solidFill>
              <a:schemeClr val="bg1"/>
            </a:solidFill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83605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-75585"/>
            <a:ext cx="50481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ookman Old Style" pitchFamily="18" charset="0"/>
              </a:rPr>
              <a:t>БЕГЕМОТ</a:t>
            </a:r>
            <a:endParaRPr lang="ru-RU" sz="7200" dirty="0"/>
          </a:p>
        </p:txBody>
      </p:sp>
      <p:sp>
        <p:nvSpPr>
          <p:cNvPr id="6" name="Управляющая кнопка: домой 5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028384" y="5733256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6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548680"/>
            <a:ext cx="8229600" cy="64807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Этот человек совершил величайшее путешествие в 1961 году. Кто он</a:t>
            </a: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753924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Это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кругосветное путешествие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он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совершил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в одиночку.</a:t>
            </a:r>
            <a:b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5089" y="3184812"/>
            <a:ext cx="72923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3000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смельчаков хотели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поехать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Но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выбор пал на него.</a:t>
            </a:r>
            <a:b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149080"/>
            <a:ext cx="79896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3.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Он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с детства мечтал стать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лётчиком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и стал им.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013176"/>
            <a:ext cx="81916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4.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Его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имя известно каждому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человеку</a:t>
            </a:r>
            <a:endParaRPr lang="en-US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на земле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потому что он был первым.</a:t>
            </a:r>
            <a:b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949280"/>
            <a:ext cx="7747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5. Это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он сказал историческую фразу 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перед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началом дороги: «Поехали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!»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13123" y="1772816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Bookman Old Style" pitchFamily="18" charset="0"/>
              </a:rPr>
              <a:t>Подсказки:</a:t>
            </a:r>
            <a:endParaRPr lang="ru-RU" sz="3200" b="1" u="sng" dirty="0">
              <a:latin typeface="Bookman Old Style" pitchFamily="18" charset="0"/>
            </a:endParaRPr>
          </a:p>
        </p:txBody>
      </p:sp>
      <p:sp>
        <p:nvSpPr>
          <p:cNvPr id="10" name="Вертикальный свиток 9">
            <a:hlinkClick r:id="rId2" action="ppaction://hlinksldjump"/>
          </p:cNvPr>
          <p:cNvSpPr/>
          <p:nvPr/>
        </p:nvSpPr>
        <p:spPr>
          <a:xfrm>
            <a:off x="8386445" y="4554125"/>
            <a:ext cx="757555" cy="21872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2225" cap="rnd">
            <a:solidFill>
              <a:schemeClr val="bg1"/>
            </a:solidFill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406805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42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097958"/>
            <a:ext cx="6314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ЮРИЙ ГАГАРИН</a:t>
            </a:r>
            <a:endParaRPr lang="ru-RU" sz="5400" dirty="0"/>
          </a:p>
        </p:txBody>
      </p:sp>
      <p:sp>
        <p:nvSpPr>
          <p:cNvPr id="6" name="Управляющая кнопка: домой 5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316416" y="5733256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Это – одно из самых распространенных в природе веществ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104097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7000" b="1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en-US" sz="7000" b="1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7000" b="1" dirty="0" smtClean="0">
                <a:solidFill>
                  <a:srgbClr val="FF0000"/>
                </a:solidFill>
                <a:latin typeface="Bookman Old Style" pitchFamily="18" charset="0"/>
              </a:rPr>
              <a:t>Из </a:t>
            </a:r>
            <a:r>
              <a:rPr lang="ru-RU" sz="7000" b="1" dirty="0">
                <a:solidFill>
                  <a:srgbClr val="FF0000"/>
                </a:solidFill>
                <a:latin typeface="Bookman Old Style" pitchFamily="18" charset="0"/>
              </a:rPr>
              <a:t>этого вещества на 2/3 состоит организма человека.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212976"/>
            <a:ext cx="7845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2.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Оно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может быть в трёх состояниях.</a:t>
            </a:r>
            <a:b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987061"/>
            <a:ext cx="8425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3. Его называют «соком жизни» на земле.</a:t>
            </a:r>
            <a:b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5186" y="4797152"/>
            <a:ext cx="71881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4.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Оно может падать на нас прямо </a:t>
            </a:r>
            <a:endParaRPr lang="en-US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с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неба.</a:t>
            </a:r>
            <a:b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715253"/>
            <a:ext cx="69589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5.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Этим веществом мы поливаем </a:t>
            </a:r>
            <a:endParaRPr lang="en-US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растения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13123" y="1772816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Bookman Old Style" pitchFamily="18" charset="0"/>
              </a:rPr>
              <a:t>Подсказки:</a:t>
            </a:r>
            <a:endParaRPr lang="ru-RU" sz="3200" b="1" u="sng" dirty="0">
              <a:latin typeface="Bookman Old Style" pitchFamily="18" charset="0"/>
            </a:endParaRPr>
          </a:p>
        </p:txBody>
      </p:sp>
      <p:sp>
        <p:nvSpPr>
          <p:cNvPr id="9" name="Вертикальный свиток 8">
            <a:hlinkClick r:id="rId2" action="ppaction://hlinksldjump"/>
          </p:cNvPr>
          <p:cNvSpPr/>
          <p:nvPr/>
        </p:nvSpPr>
        <p:spPr>
          <a:xfrm>
            <a:off x="8386445" y="4554125"/>
            <a:ext cx="757555" cy="21872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2225" cap="rnd">
            <a:solidFill>
              <a:schemeClr val="bg1"/>
            </a:solidFill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92674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2"/>
            <a:ext cx="9159004" cy="7039722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116632"/>
            <a:ext cx="36631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Bookman Old Style" pitchFamily="18" charset="0"/>
              </a:rPr>
              <a:t>ВОДА</a:t>
            </a:r>
            <a:endParaRPr lang="ru-RU" sz="8800" dirty="0"/>
          </a:p>
        </p:txBody>
      </p:sp>
      <p:sp>
        <p:nvSpPr>
          <p:cNvPr id="6" name="Управляющая кнопка: домой 5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388424" y="4797152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Назовите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один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из шести материков.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8560" y="2348880"/>
            <a:ext cx="9289032" cy="86409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1200" b="1" dirty="0" smtClean="0">
                <a:solidFill>
                  <a:srgbClr val="FF0000"/>
                </a:solidFill>
                <a:latin typeface="Bookman Old Style" pitchFamily="18" charset="0"/>
              </a:rPr>
              <a:t>1. </a:t>
            </a:r>
            <a:r>
              <a:rPr lang="ru-RU" sz="11200" b="1" dirty="0">
                <a:solidFill>
                  <a:srgbClr val="FF0000"/>
                </a:solidFill>
                <a:latin typeface="Bookman Old Style" pitchFamily="18" charset="0"/>
              </a:rPr>
              <a:t>Континент расположен в западном полушарии.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04979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. Омывается тремя океанами.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351378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3</a:t>
            </a:r>
            <a:r>
              <a:rPr lang="ru-RU" sz="2700" b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. Материк назван в честь итальянского путешественника.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322420"/>
            <a:ext cx="89289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4</a:t>
            </a:r>
            <a:r>
              <a:rPr lang="ru-RU" sz="2700" b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. На территории континента находится одно из самых развитых государств, занимающее    место в мире по населению и 4 по площади.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332655" y="5571237"/>
            <a:ext cx="12097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5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. На территории протекают такие реки как: 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Миссисипи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, Миссури, Колорадо, Рио-Гранде.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13123" y="1772816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Bookman Old Style" pitchFamily="18" charset="0"/>
              </a:rPr>
              <a:t>Подсказки:</a:t>
            </a:r>
            <a:endParaRPr lang="ru-RU" sz="3200" b="1" u="sng" dirty="0">
              <a:latin typeface="Bookman Old Style" pitchFamily="18" charset="0"/>
            </a:endParaRPr>
          </a:p>
        </p:txBody>
      </p:sp>
      <p:sp>
        <p:nvSpPr>
          <p:cNvPr id="9" name="Вертикальный свиток 8">
            <a:hlinkClick r:id="rId2" action="ppaction://hlinksldjump"/>
          </p:cNvPr>
          <p:cNvSpPr/>
          <p:nvPr/>
        </p:nvSpPr>
        <p:spPr>
          <a:xfrm>
            <a:off x="8422957" y="1556792"/>
            <a:ext cx="757555" cy="21872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2225" cap="rnd">
            <a:solidFill>
              <a:schemeClr val="bg1"/>
            </a:solidFill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35313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483" y="476672"/>
            <a:ext cx="9974205" cy="923330"/>
          </a:xfrm>
          <a:prstGeom prst="rect">
            <a:avLst/>
          </a:prstGeom>
          <a:solidFill>
            <a:schemeClr val="tx1">
              <a:alpha val="82000"/>
            </a:schemeClr>
          </a:solidFill>
          <a:ln w="22225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Внимание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, черный ящик!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3059832" y="3356992"/>
            <a:ext cx="3024336" cy="2952328"/>
          </a:xfrm>
          <a:prstGeom prst="cub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atin typeface="Arial Black" pitchFamily="34" charset="0"/>
              </a:rPr>
              <a:t>?</a:t>
            </a:r>
          </a:p>
        </p:txBody>
      </p:sp>
      <p:pic>
        <p:nvPicPr>
          <p:cNvPr id="2" name="Аудио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9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0" y="-171400"/>
            <a:ext cx="9161760" cy="70294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17438"/>
            <a:ext cx="82173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СЕВЕРНАЯ АМЕРИКА</a:t>
            </a:r>
            <a:endParaRPr lang="ru-RU" sz="5400" dirty="0"/>
          </a:p>
        </p:txBody>
      </p:sp>
      <p:sp>
        <p:nvSpPr>
          <p:cNvPr id="6" name="Управляющая кнопка: домой 5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388424" y="5733256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7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66426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КОНЕЦ!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4624"/>
            <a:ext cx="7776864" cy="5040560"/>
          </a:xfrm>
        </p:spPr>
        <p:txBody>
          <a:bodyPr>
            <a:normAutofit fontScale="92500" lnSpcReduction="20000"/>
          </a:bodyPr>
          <a:lstStyle/>
          <a:p>
            <a:pPr marL="0" indent="536575" algn="just">
              <a:buNone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То, что лежит в ящике, могли изготовлять, как утверждают древние летописи, еще в Древнем Египте при фараоне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Хеопсе.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Это </a:t>
            </a:r>
            <a:r>
              <a:rPr lang="ru-RU" b="1" dirty="0" err="1">
                <a:solidFill>
                  <a:srgbClr val="FF0000"/>
                </a:solidFill>
                <a:latin typeface="Bookman Old Style" pitchFamily="18" charset="0"/>
              </a:rPr>
              <a:t>жизненноважный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 продукт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имел высокие питательные свойства, что позволяло врачам включать его в различные диеты. Он и сейчас рекомендуется для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питания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всем людям, особенно пожилым, больным гепатитом, полезен при малокровии,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туберкулезе.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536575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Что в чёрном ящике?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936722"/>
            <a:ext cx="2808312" cy="19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632"/>
            <a:ext cx="9225877" cy="6877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73016"/>
            <a:ext cx="9036496" cy="324036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Bookman Old Style" pitchFamily="18" charset="0"/>
              </a:rPr>
              <a:t>Сыры отличаются высоким содержанием белков. </a:t>
            </a: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витаминов </a:t>
            </a:r>
            <a:r>
              <a:rPr lang="en-US" sz="4000" b="1" dirty="0">
                <a:solidFill>
                  <a:srgbClr val="C00000"/>
                </a:solidFill>
                <a:latin typeface="Bookman Old Style" pitchFamily="18" charset="0"/>
              </a:rPr>
              <a:t>A, D, E, B1, B2, </a:t>
            </a:r>
            <a:r>
              <a:rPr lang="en-US" sz="4000" b="1" dirty="0" smtClean="0">
                <a:solidFill>
                  <a:srgbClr val="C00000"/>
                </a:solidFill>
                <a:latin typeface="Bookman Old Style" pitchFamily="18" charset="0"/>
              </a:rPr>
              <a:t>B12</a:t>
            </a: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 и высоким содержанием </a:t>
            </a:r>
            <a:r>
              <a:rPr lang="ru-RU" sz="4000" b="1" dirty="0">
                <a:solidFill>
                  <a:srgbClr val="C00000"/>
                </a:solidFill>
                <a:latin typeface="Bookman Old Style" pitchFamily="18" charset="0"/>
              </a:rPr>
              <a:t>в нём кальция и </a:t>
            </a: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фосфора.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976" y="-126687"/>
            <a:ext cx="26901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Bookman Old Style" pitchFamily="18" charset="0"/>
              </a:rPr>
              <a:t>СЫР</a:t>
            </a:r>
            <a:endParaRPr lang="ru-RU" sz="8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323528" y="260648"/>
            <a:ext cx="648072" cy="6480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232048"/>
            <a:ext cx="8579296" cy="5933256"/>
          </a:xfrm>
        </p:spPr>
        <p:txBody>
          <a:bodyPr>
            <a:normAutofit/>
          </a:bodyPr>
          <a:lstStyle/>
          <a:p>
            <a:pPr marL="0" indent="536575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Ношение этого вида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одежды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— очень старый обычай. Изобрели их древние люди, живущие в холодных регионах.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В старину их делали из кожи и носили во время войны и охоты.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Женщины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в качестве украшения их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стали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носить с 13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века. Английская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королева Елизавета ввела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их в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моду, разрешив их украшать драгоценностями и изготавливать из шелка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О какой одежде идет речь?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936722"/>
            <a:ext cx="2808312" cy="19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1275</Words>
  <Application>Microsoft Office PowerPoint</Application>
  <PresentationFormat>Экран (4:3)</PresentationFormat>
  <Paragraphs>161</Paragraphs>
  <Slides>61</Slides>
  <Notes>4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Презентация PowerPoint</vt:lpstr>
      <vt:lpstr>1 ТУР</vt:lpstr>
      <vt:lpstr>Презентация PowerPoint</vt:lpstr>
      <vt:lpstr>Презентация PowerPoint</vt:lpstr>
      <vt:lpstr>Презентация PowerPoint</vt:lpstr>
      <vt:lpstr>Презентация PowerPoint</vt:lpstr>
      <vt:lpstr>Сыры отличаются высоким содержанием белков. витаминов A, D, E, B1, B2, B12 и высоким содержанием в нём кальция и фосфора.</vt:lpstr>
      <vt:lpstr>Презентация PowerPoint</vt:lpstr>
      <vt:lpstr>ПЕРЧАТКИ </vt:lpstr>
      <vt:lpstr>Презентация PowerPoint</vt:lpstr>
      <vt:lpstr>Юпитер, Сатурн, Уран, Нептун это планеты - газовые планеты гиганты, имеющие кольца. </vt:lpstr>
      <vt:lpstr>Презентация PowerPoint</vt:lpstr>
      <vt:lpstr>Презентация PowerPoint</vt:lpstr>
      <vt:lpstr>Презентация PowerPoint</vt:lpstr>
      <vt:lpstr>Презентация PowerPoint</vt:lpstr>
      <vt:lpstr>ЗОНТ</vt:lpstr>
      <vt:lpstr>Презентация PowerPoint</vt:lpstr>
      <vt:lpstr>Презентация PowerPoint</vt:lpstr>
      <vt:lpstr>ОЧКИ</vt:lpstr>
      <vt:lpstr>Презентация PowerPoint</vt:lpstr>
      <vt:lpstr>ВЕГЕТАРИАНЕЦ</vt:lpstr>
      <vt:lpstr>Презентация PowerPoint</vt:lpstr>
      <vt:lpstr>ВАЛЬС</vt:lpstr>
      <vt:lpstr>Презентация PowerPoint</vt:lpstr>
      <vt:lpstr>Презентация PowerPoint</vt:lpstr>
      <vt:lpstr>ЛОЖКА</vt:lpstr>
      <vt:lpstr>Презентация PowerPoint</vt:lpstr>
      <vt:lpstr>ГИТАРА</vt:lpstr>
      <vt:lpstr>Презентация PowerPoint</vt:lpstr>
      <vt:lpstr>Вода для мытья рук, так как они ели руками.</vt:lpstr>
      <vt:lpstr>Какой материк омывается всеми океанами?</vt:lpstr>
      <vt:lpstr>На каком материке нет рек? </vt:lpstr>
      <vt:lpstr>Где жил и чем занимался самый знаменитый кот А. С. Пушкина</vt:lpstr>
      <vt:lpstr>Имя первого русского академика </vt:lpstr>
      <vt:lpstr>Какой гриб носит название лесного хищника? </vt:lpstr>
      <vt:lpstr>Самая дальняя планета от Солнца?</vt:lpstr>
      <vt:lpstr>Что означает слово геральдика? </vt:lpstr>
      <vt:lpstr> В какой стране корова является священным животным?  </vt:lpstr>
      <vt:lpstr>Назовите на английском языке все три формы глагола «БЫТЬ».</vt:lpstr>
      <vt:lpstr>Древнегреческий ученый, чьим именем названа знаменитая теорема в геометрии. </vt:lpstr>
      <vt:lpstr>Кто произнес фразу “пришел, увидел, победил”.  </vt:lpstr>
      <vt:lpstr>Назовите на английском языке все три степени сравнения прилагательного «Большой».  </vt:lpstr>
      <vt:lpstr>Из скольких частей состоит Великобритания? </vt:lpstr>
      <vt:lpstr>Планета солнечной системы, на которой доказано наличие жизни. </vt:lpstr>
      <vt:lpstr>Сумма длин сторон многоугольника.  </vt:lpstr>
      <vt:lpstr>Величина, показывающая вместимость. </vt:lpstr>
      <vt:lpstr>Какую страну называют “туманным Альбионом” и почему? </vt:lpstr>
      <vt:lpstr>Когда температура тела воробья ниже: зимой или летом?  </vt:lpstr>
      <vt:lpstr>В чем главное отличие зрения собаки от зрения человека? </vt:lpstr>
      <vt:lpstr>За сколько дней Земля совершает полный оборот вокруг Солнца? </vt:lpstr>
      <vt:lpstr>КОНКУРС КАПИТАНОВ</vt:lpstr>
      <vt:lpstr>Назовите одно из крупнейших современных наземных животных.</vt:lpstr>
      <vt:lpstr>Презентация PowerPoint</vt:lpstr>
      <vt:lpstr>Этот человек совершил величайшее путешествие в 1961 году. Кто он?</vt:lpstr>
      <vt:lpstr>Презентация PowerPoint</vt:lpstr>
      <vt:lpstr>Это – одно из самых распространенных в природе веществ.</vt:lpstr>
      <vt:lpstr>Презентация PowerPoint</vt:lpstr>
      <vt:lpstr>Назовите один из шести материков.</vt:lpstr>
      <vt:lpstr>Презентация PowerPoint</vt:lpstr>
      <vt:lpstr>КОНЕЦ!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Роман</cp:lastModifiedBy>
  <cp:revision>36</cp:revision>
  <dcterms:modified xsi:type="dcterms:W3CDTF">2013-12-07T11:40:52Z</dcterms:modified>
</cp:coreProperties>
</file>