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3" r:id="rId3"/>
    <p:sldId id="305" r:id="rId4"/>
    <p:sldId id="260" r:id="rId5"/>
    <p:sldId id="263" r:id="rId6"/>
    <p:sldId id="281" r:id="rId7"/>
    <p:sldId id="282" r:id="rId8"/>
    <p:sldId id="284" r:id="rId9"/>
    <p:sldId id="285" r:id="rId10"/>
    <p:sldId id="297" r:id="rId11"/>
    <p:sldId id="298" r:id="rId12"/>
    <p:sldId id="299" r:id="rId13"/>
    <p:sldId id="304" r:id="rId14"/>
    <p:sldId id="301" r:id="rId15"/>
    <p:sldId id="302" r:id="rId16"/>
    <p:sldId id="29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4267200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sz="3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Нормативно-правовое обеспечение аттестации педагогических кадров на подтверждение соответствия занимаемой должности </a:t>
            </a:r>
            <a:br>
              <a:rPr lang="ru-RU" altLang="ru-RU" sz="3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36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36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700" i="1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И.А.Николаевская</a:t>
            </a:r>
            <a:r>
              <a:rPr lang="ru-RU" altLang="ru-RU" sz="2700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методист Информационно-методического отдела Управления образования </a:t>
            </a:r>
            <a:r>
              <a:rPr lang="ru-RU" altLang="ru-RU" sz="2700" i="1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г.Казани</a:t>
            </a:r>
            <a:r>
              <a:rPr lang="ru-RU" altLang="ru-RU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366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79388" y="188913"/>
            <a:ext cx="8713787" cy="63357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ЛОКАЛЬНЫЕ АКТЫ, ПРИКАЗЫ</a:t>
            </a:r>
          </a:p>
          <a:p>
            <a:pPr algn="ctr" eaLnBrk="1" hangingPunct="1"/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</a:rPr>
              <a:t>(оформление документов)</a:t>
            </a:r>
          </a:p>
          <a:p>
            <a:pPr algn="ctr" eaLnBrk="1" hangingPunct="1"/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приказ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об утверждении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Положения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об аттестационной</a:t>
            </a:r>
          </a:p>
          <a:p>
            <a:pPr algn="just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комиссии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ОО 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(издается на несколько лет - до внесения</a:t>
            </a:r>
          </a:p>
          <a:p>
            <a:pPr algn="just"/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изменений в порядок аттестации);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приказ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об утверждении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Регламента проведения</a:t>
            </a:r>
          </a:p>
          <a:p>
            <a:pPr algn="just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оценки профессиональной деятельности (в </a:t>
            </a:r>
            <a:r>
              <a:rPr lang="ru-RU" alt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т.ч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. оценки</a:t>
            </a:r>
          </a:p>
          <a:p>
            <a:pPr algn="just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знаний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) </a:t>
            </a:r>
            <a:r>
              <a:rPr lang="ru-RU" alt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(издается на несколько лет- до внесения</a:t>
            </a:r>
          </a:p>
          <a:p>
            <a:pPr algn="just"/>
            <a:r>
              <a:rPr lang="ru-RU" alt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изменений в порядок аттестации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)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приказ о создании АК ОО , в которую входит </a:t>
            </a:r>
            <a:endParaRPr lang="ru-RU" alt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председатель профкома </a:t>
            </a:r>
            <a:r>
              <a:rPr lang="ru-RU" alt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(на год);</a:t>
            </a:r>
          </a:p>
          <a:p>
            <a:pPr marL="342900" indent="-342900" algn="just">
              <a:buFontTx/>
              <a:buChar char="-"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приказ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об аттестации педагогических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работников </a:t>
            </a:r>
          </a:p>
          <a:p>
            <a:pPr algn="just"/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2400" b="1" dirty="0" smtClean="0">
                <a:solidFill>
                  <a:schemeClr val="accent5"/>
                </a:solidFill>
                <a:latin typeface="Times New Roman" pitchFamily="18" charset="0"/>
              </a:rPr>
              <a:t>определенного графика  нет, издается по необходимости)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.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/>
            <a:endParaRPr lang="ru-RU" alt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25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323528" y="692696"/>
            <a:ext cx="8713787" cy="61653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 ПРИКАЗ об утверждении ПОЛОЖЕНИЯ об АК ОО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	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 соответствии с частью 2 статьи 49 Федерального  закона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от 29 декабря 2012 г. №273-ФЗ «Об образовании в Российской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Федерации», пунктом 5 Порядка проведения аттестации педагогических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работников организаций, осуществляющих образовательную деятель-</a:t>
            </a:r>
          </a:p>
          <a:p>
            <a:pPr algn="just" eaLnBrk="1" hangingPunct="1"/>
            <a:r>
              <a:rPr lang="ru-RU" alt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</a:t>
            </a:r>
            <a:r>
              <a:rPr lang="ru-RU" alt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ость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, утвержденного приказом </a:t>
            </a:r>
            <a:r>
              <a:rPr lang="ru-RU" alt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МОиН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РФ от 7 апреля 2014 года №276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(зарегистрированного Минюстом России 23 мая 2014г.,регистрационный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№ 32408),</a:t>
            </a:r>
          </a:p>
          <a:p>
            <a:pPr algn="just" eaLnBrk="1" hangingPunct="1"/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               приказываю:</a:t>
            </a:r>
          </a:p>
          <a:p>
            <a:pPr marL="457200" indent="-457200" algn="just" eaLnBrk="1" hangingPunct="1">
              <a:buAutoNum type="arabicPeriod"/>
            </a:pP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Утвердить прилагаемое Положение об аттестационной комиссии </a:t>
            </a:r>
            <a:endParaRPr lang="ru-RU" altLang="ru-RU" sz="2000" b="1" dirty="0" smtClean="0">
              <a:solidFill>
                <a:schemeClr val="accent5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 smtClean="0">
                <a:solidFill>
                  <a:schemeClr val="accent5"/>
                </a:solidFill>
                <a:latin typeface="Times New Roman" pitchFamily="18" charset="0"/>
              </a:rPr>
              <a:t>(</a:t>
            </a:r>
            <a:r>
              <a:rPr lang="ru-RU" altLang="ru-RU" sz="2000" b="1" i="1" dirty="0" smtClean="0">
                <a:solidFill>
                  <a:schemeClr val="accent5"/>
                </a:solidFill>
                <a:latin typeface="Times New Roman" pitchFamily="18" charset="0"/>
              </a:rPr>
              <a:t>наименование ОО</a:t>
            </a:r>
            <a:r>
              <a:rPr lang="ru-RU" altLang="ru-RU" sz="2000" b="1" dirty="0" smtClean="0">
                <a:solidFill>
                  <a:schemeClr val="accent5"/>
                </a:solidFill>
                <a:latin typeface="Times New Roman" pitchFamily="18" charset="0"/>
              </a:rPr>
              <a:t>)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2. Контроль за исполнением настоящего приказа оставляю за собой.</a:t>
            </a:r>
          </a:p>
          <a:p>
            <a:pPr algn="just" eaLnBrk="1" hangingPunct="1"/>
            <a:endParaRPr lang="ru-RU" alt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dirty="0" smtClean="0">
                <a:solidFill>
                  <a:schemeClr val="accent5"/>
                </a:solidFill>
                <a:latin typeface="Times New Roman" pitchFamily="18" charset="0"/>
              </a:rPr>
              <a:t>Руководитель </a:t>
            </a:r>
            <a:r>
              <a:rPr lang="ru-RU" altLang="ru-RU" sz="2000" i="1" dirty="0" smtClean="0">
                <a:solidFill>
                  <a:schemeClr val="accent5"/>
                </a:solidFill>
                <a:latin typeface="Times New Roman" pitchFamily="18" charset="0"/>
              </a:rPr>
              <a:t>(подпись)</a:t>
            </a:r>
          </a:p>
          <a:p>
            <a:pPr algn="r" eaLnBrk="1" hangingPunct="1"/>
            <a:endParaRPr lang="ru-RU" altLang="ru-RU" sz="2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«Согласовано»                                                                        «Утверждаю»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Председатель профкома </a:t>
            </a:r>
            <a:r>
              <a:rPr lang="ru-RU" altLang="ru-RU" sz="2000" b="1" dirty="0" smtClean="0">
                <a:solidFill>
                  <a:schemeClr val="accent5"/>
                </a:solidFill>
                <a:latin typeface="Times New Roman" pitchFamily="18" charset="0"/>
              </a:rPr>
              <a:t>(ФИО)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                             Руководитель ОО </a:t>
            </a:r>
            <a:r>
              <a:rPr lang="ru-RU" altLang="ru-RU" sz="2000" b="1" dirty="0" smtClean="0">
                <a:solidFill>
                  <a:schemeClr val="accent5"/>
                </a:solidFill>
                <a:latin typeface="Times New Roman" pitchFamily="18" charset="0"/>
              </a:rPr>
              <a:t>(ФИО)</a:t>
            </a:r>
            <a:endParaRPr lang="ru-RU" altLang="ru-RU" sz="2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dirty="0" smtClean="0">
                <a:solidFill>
                  <a:schemeClr val="tx2"/>
                </a:solidFill>
                <a:latin typeface="Times New Roman" pitchFamily="18" charset="0"/>
              </a:rPr>
              <a:t>Протокол № ___от___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chemeClr val="tx2"/>
                </a:solidFill>
                <a:latin typeface="Times New Roman" pitchFamily="18" charset="0"/>
              </a:rPr>
              <a:t>Приказ №____ от______</a:t>
            </a:r>
            <a:endParaRPr lang="ru-RU" alt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Положение об аттестационной комиссии</a:t>
            </a:r>
            <a:endParaRPr lang="ru-RU" alt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0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619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323528" y="692696"/>
            <a:ext cx="8713787" cy="61653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 ПРИКАЗ об утверждении Регламента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	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 соответствии с приказом от _____________№____</a:t>
            </a:r>
            <a:r>
              <a:rPr lang="ru-RU" altLang="ru-RU" sz="2000" b="1" i="1" dirty="0" smtClean="0">
                <a:solidFill>
                  <a:schemeClr val="accent5"/>
                </a:solidFill>
                <a:latin typeface="Times New Roman" pitchFamily="18" charset="0"/>
              </a:rPr>
              <a:t>(ОО) 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«Об утверждении Положения об АК»</a:t>
            </a:r>
            <a:endParaRPr lang="ru-RU" altLang="ru-RU" sz="2000" b="1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               приказываю:</a:t>
            </a:r>
          </a:p>
          <a:p>
            <a:pPr marL="457200" indent="-457200" algn="just" eaLnBrk="1" hangingPunct="1">
              <a:buAutoNum type="arabicPeriod"/>
            </a:pP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Утвердить прилагаемый Регламент проведения оценки </a:t>
            </a:r>
            <a:r>
              <a:rPr lang="ru-RU" alt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профессио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</a:t>
            </a:r>
          </a:p>
          <a:p>
            <a:pPr algn="just" eaLnBrk="1" hangingPunct="1"/>
            <a:r>
              <a:rPr lang="ru-RU" alt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нальной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деятельности (в том числе оценки знаний) для педагогических</a:t>
            </a:r>
          </a:p>
          <a:p>
            <a:pPr algn="just" eaLnBrk="1" hangingPunct="1"/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аботников, аттестуемых с целью подтверждения соответствия</a:t>
            </a:r>
          </a:p>
          <a:p>
            <a:pPr algn="just" eaLnBrk="1" hangingPunct="1"/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анимаемой должности. </a:t>
            </a:r>
            <a:endParaRPr lang="ru-RU" altLang="ru-RU" sz="2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2. Председателю АК обеспечить соблюдение Регламента …  .</a:t>
            </a:r>
          </a:p>
          <a:p>
            <a:pPr algn="just" eaLnBrk="1" hangingPunct="1"/>
            <a:r>
              <a:rPr lang="ru-RU" altLang="ru-RU" sz="2000" dirty="0" smtClean="0">
                <a:solidFill>
                  <a:schemeClr val="accent5"/>
                </a:solidFill>
                <a:latin typeface="Times New Roman" pitchFamily="18" charset="0"/>
              </a:rPr>
              <a:t>Руководитель </a:t>
            </a:r>
            <a:r>
              <a:rPr lang="ru-RU" altLang="ru-RU" sz="2000" i="1" dirty="0" smtClean="0">
                <a:solidFill>
                  <a:schemeClr val="accent5"/>
                </a:solidFill>
                <a:latin typeface="Times New Roman" pitchFamily="18" charset="0"/>
              </a:rPr>
              <a:t>(подпись)</a:t>
            </a:r>
          </a:p>
          <a:p>
            <a:pPr algn="r" eaLnBrk="1" hangingPunct="1"/>
            <a:endParaRPr lang="ru-RU" altLang="ru-RU" sz="2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«Согласовано»                                                                        «Утверждаю»</a:t>
            </a:r>
          </a:p>
          <a:p>
            <a:pPr algn="just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Председатель профкома </a:t>
            </a:r>
            <a:r>
              <a:rPr lang="ru-RU" altLang="ru-RU" sz="2000" b="1" dirty="0" smtClean="0">
                <a:solidFill>
                  <a:schemeClr val="accent5"/>
                </a:solidFill>
                <a:latin typeface="Times New Roman" pitchFamily="18" charset="0"/>
              </a:rPr>
              <a:t>(ФИО)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                             Руководитель ОО </a:t>
            </a:r>
            <a:r>
              <a:rPr lang="ru-RU" altLang="ru-RU" sz="2000" b="1" dirty="0" smtClean="0">
                <a:solidFill>
                  <a:schemeClr val="accent5"/>
                </a:solidFill>
                <a:latin typeface="Times New Roman" pitchFamily="18" charset="0"/>
              </a:rPr>
              <a:t>(ФИО)</a:t>
            </a:r>
            <a:endParaRPr lang="ru-RU" altLang="ru-RU" sz="2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dirty="0" smtClean="0">
                <a:solidFill>
                  <a:schemeClr val="tx2"/>
                </a:solidFill>
                <a:latin typeface="Times New Roman" pitchFamily="18" charset="0"/>
              </a:rPr>
              <a:t>Протокол № ___от___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                                                </a:t>
            </a:r>
            <a:r>
              <a:rPr lang="ru-RU" altLang="ru-RU" sz="2000" dirty="0" smtClean="0">
                <a:solidFill>
                  <a:schemeClr val="tx2"/>
                </a:solidFill>
                <a:latin typeface="Times New Roman" pitchFamily="18" charset="0"/>
              </a:rPr>
              <a:t>Приказ №____ от______</a:t>
            </a:r>
            <a:endParaRPr lang="ru-RU" alt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Регламент проведения оценки …</a:t>
            </a:r>
            <a:endParaRPr lang="ru-RU" alt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0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85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323528" y="692696"/>
            <a:ext cx="8713787" cy="61653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 Приказ о назначении ответственного </a:t>
            </a:r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за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</a:rPr>
              <a:t>педагогическую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аттестацию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ПРИКАЗ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об утверждении состава АК </a:t>
            </a:r>
          </a:p>
          <a:p>
            <a:pPr algn="ctr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	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 соответствии приказом </a:t>
            </a:r>
            <a:r>
              <a:rPr lang="ru-RU" altLang="ru-RU" sz="2000" b="1" dirty="0">
                <a:solidFill>
                  <a:schemeClr val="accent5"/>
                </a:solidFill>
                <a:latin typeface="Times New Roman" pitchFamily="18" charset="0"/>
              </a:rPr>
              <a:t>(</a:t>
            </a:r>
            <a:r>
              <a:rPr lang="ru-RU" altLang="ru-RU" sz="2000" b="1" i="1" dirty="0">
                <a:solidFill>
                  <a:schemeClr val="accent5"/>
                </a:solidFill>
                <a:latin typeface="Times New Roman" pitchFamily="18" charset="0"/>
              </a:rPr>
              <a:t>наименование ОО</a:t>
            </a:r>
            <a:r>
              <a:rPr lang="ru-RU" altLang="ru-RU" sz="2000" b="1" dirty="0">
                <a:solidFill>
                  <a:schemeClr val="accent5"/>
                </a:solidFill>
                <a:latin typeface="Times New Roman" pitchFamily="18" charset="0"/>
              </a:rPr>
              <a:t> от ____ №___) </a:t>
            </a:r>
          </a:p>
          <a:p>
            <a:pPr algn="ctr" eaLnBrk="1" hangingPunct="1"/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</a:rPr>
              <a:t>«Об утверждении  Положения об аттестационной комиссии»</a:t>
            </a:r>
            <a:endParaRPr lang="ru-RU" alt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                приказываю:</a:t>
            </a:r>
          </a:p>
          <a:p>
            <a:pPr marL="457200" indent="-457200" algn="just" eaLnBrk="1" hangingPunct="1">
              <a:buAutoNum type="arabicPeriod"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Утвердить списочный состав аттестационной комиссии </a:t>
            </a:r>
            <a:endParaRPr lang="ru-RU" altLang="ru-RU" sz="2000" b="1" dirty="0">
              <a:solidFill>
                <a:schemeClr val="accent5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>
                <a:solidFill>
                  <a:schemeClr val="accent5"/>
                </a:solidFill>
                <a:latin typeface="Times New Roman" pitchFamily="18" charset="0"/>
              </a:rPr>
              <a:t>(</a:t>
            </a:r>
            <a:r>
              <a:rPr lang="ru-RU" altLang="ru-RU" sz="2000" b="1" i="1" dirty="0">
                <a:solidFill>
                  <a:schemeClr val="accent5"/>
                </a:solidFill>
                <a:latin typeface="Times New Roman" pitchFamily="18" charset="0"/>
              </a:rPr>
              <a:t>наименование ОО</a:t>
            </a:r>
            <a:r>
              <a:rPr lang="ru-RU" altLang="ru-RU" sz="2000" b="1" dirty="0">
                <a:solidFill>
                  <a:schemeClr val="accent5"/>
                </a:solidFill>
                <a:latin typeface="Times New Roman" pitchFamily="18" charset="0"/>
              </a:rPr>
              <a:t>)</a:t>
            </a:r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  <a:p>
            <a:pPr algn="just" eaLnBrk="1" hangingPunct="1"/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</a:rPr>
              <a:t>Председатель </a:t>
            </a:r>
            <a:r>
              <a:rPr lang="ru-RU" altLang="ru-RU" sz="2000" i="1" dirty="0">
                <a:solidFill>
                  <a:schemeClr val="accent5"/>
                </a:solidFill>
                <a:latin typeface="Times New Roman" pitchFamily="18" charset="0"/>
              </a:rPr>
              <a:t>(заместитель рук-ля)</a:t>
            </a:r>
            <a:r>
              <a:rPr lang="ru-RU" altLang="ru-RU" sz="20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</a:rPr>
              <a:t>–</a:t>
            </a:r>
          </a:p>
          <a:p>
            <a:pPr algn="just" eaLnBrk="1" hangingPunct="1"/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</a:rPr>
              <a:t>Секретарь – </a:t>
            </a:r>
          </a:p>
          <a:p>
            <a:pPr algn="just"/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</a:rPr>
              <a:t>Члены комиссии </a:t>
            </a:r>
            <a:r>
              <a:rPr lang="ru-RU" altLang="ru-RU" sz="2000" i="1" dirty="0">
                <a:solidFill>
                  <a:schemeClr val="accent5"/>
                </a:solidFill>
                <a:latin typeface="Times New Roman" pitchFamily="18" charset="0"/>
              </a:rPr>
              <a:t>(включая руководителя и председателя профкома)</a:t>
            </a:r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</a:rPr>
              <a:t> –</a:t>
            </a:r>
            <a:endParaRPr lang="ru-RU" altLang="ru-RU" sz="2000" i="1" dirty="0">
              <a:solidFill>
                <a:schemeClr val="accent5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</a:rPr>
              <a:t>2. Контроль за исполнением настоящего приказа оставляю за собой.</a:t>
            </a:r>
          </a:p>
          <a:p>
            <a:pPr algn="just" eaLnBrk="1" hangingPunct="1"/>
            <a:endParaRPr lang="ru-RU" alt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dirty="0">
                <a:solidFill>
                  <a:schemeClr val="accent5"/>
                </a:solidFill>
                <a:latin typeface="Times New Roman" pitchFamily="18" charset="0"/>
              </a:rPr>
              <a:t>Руководитель </a:t>
            </a:r>
            <a:r>
              <a:rPr lang="ru-RU" altLang="ru-RU" sz="2000" i="1" dirty="0">
                <a:solidFill>
                  <a:schemeClr val="accent5"/>
                </a:solidFill>
                <a:latin typeface="Times New Roman" pitchFamily="18" charset="0"/>
              </a:rPr>
              <a:t>(подпись</a:t>
            </a:r>
            <a:r>
              <a:rPr lang="ru-RU" altLang="ru-RU" sz="2000" i="1" dirty="0" smtClean="0">
                <a:solidFill>
                  <a:schemeClr val="accent5"/>
                </a:solidFill>
                <a:latin typeface="Times New Roman" pitchFamily="18" charset="0"/>
              </a:rPr>
              <a:t>)</a:t>
            </a:r>
          </a:p>
          <a:p>
            <a:pPr algn="just" eaLnBrk="1" hangingPunct="1"/>
            <a:endParaRPr lang="ru-RU" altLang="ru-RU" sz="2000" i="1" dirty="0">
              <a:solidFill>
                <a:schemeClr val="accent5"/>
              </a:solidFill>
              <a:latin typeface="Times New Roman" pitchFamily="18" charset="0"/>
            </a:endParaRPr>
          </a:p>
          <a:p>
            <a:pPr algn="r" eaLnBrk="1" hangingPunct="1"/>
            <a:endParaRPr lang="ru-RU" altLang="ru-RU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92845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323528" y="692696"/>
            <a:ext cx="8713787" cy="61653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ПРИКАЗ о проведении аттестации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пед.работников</a:t>
            </a: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с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целью  подтверждения СЗД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	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 соответствии с частью 2 статьи 49 Федерального  закона 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от 29 декабря 2012 г. №273-ФЗ «Об образовании в Российской Федерации», 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пунктом 5 Порядка проведения аттестации педагогических  работников 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организаций, осуществляющих образовательную деятельность, утвержденного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приказом </a:t>
            </a:r>
            <a:r>
              <a:rPr lang="ru-RU" alt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МОиН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РФ от 7 апреля 2014 года №276 (зарегистрированного 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Минюстом России 23 мая 2014г.,регистрационный № 32408), приказом 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accent5"/>
                </a:solidFill>
                <a:latin typeface="Times New Roman" pitchFamily="18" charset="0"/>
              </a:rPr>
              <a:t>(</a:t>
            </a:r>
            <a:r>
              <a:rPr lang="ru-RU" altLang="ru-RU" b="1" i="1" dirty="0">
                <a:solidFill>
                  <a:schemeClr val="accent5"/>
                </a:solidFill>
                <a:latin typeface="Times New Roman" pitchFamily="18" charset="0"/>
              </a:rPr>
              <a:t>наименование </a:t>
            </a:r>
            <a:r>
              <a:rPr lang="ru-RU" altLang="ru-RU" b="1" i="1" dirty="0" smtClean="0">
                <a:solidFill>
                  <a:schemeClr val="accent5"/>
                </a:solidFill>
                <a:latin typeface="Times New Roman" pitchFamily="18" charset="0"/>
              </a:rPr>
              <a:t>ОО</a:t>
            </a:r>
            <a:r>
              <a:rPr lang="ru-RU" altLang="ru-RU" b="1" dirty="0" smtClean="0">
                <a:solidFill>
                  <a:schemeClr val="accent5"/>
                </a:solidFill>
                <a:latin typeface="Times New Roman" pitchFamily="18" charset="0"/>
              </a:rPr>
              <a:t> от ____ №___)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«Об утверждении  Положения об АК»</a:t>
            </a:r>
            <a:endParaRPr lang="ru-RU" alt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               приказываю:</a:t>
            </a:r>
          </a:p>
          <a:p>
            <a:pPr marL="457200" indent="-457200" algn="just" eaLnBrk="1" hangingPunct="1">
              <a:buAutoNum type="arabicPeriod"/>
            </a:pP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Провести аттестацию </a:t>
            </a:r>
            <a:r>
              <a:rPr lang="ru-RU" alt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пед.раб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-ков, подлежащих обязательной аттестации 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 целью подтверждения СЗД в связи с отсутствием </a:t>
            </a:r>
            <a:r>
              <a:rPr lang="ru-RU" alt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кв.категории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и оснований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для освобождения от аттестации согласно п.22 Порядка аттестации: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b="1" dirty="0" smtClean="0">
                <a:solidFill>
                  <a:schemeClr val="accent5"/>
                </a:solidFill>
                <a:latin typeface="Times New Roman" pitchFamily="18" charset="0"/>
              </a:rPr>
              <a:t>(</a:t>
            </a:r>
            <a:r>
              <a:rPr lang="ru-RU" altLang="ru-RU" i="1" dirty="0" smtClean="0">
                <a:solidFill>
                  <a:schemeClr val="accent5"/>
                </a:solidFill>
                <a:latin typeface="Times New Roman" pitchFamily="18" charset="0"/>
              </a:rPr>
              <a:t>ФИО, должность работников)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2. Заместителю директора (ФИО)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2.1 подготовить представление на аттестуемых работников, ознакомить 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с содержанием представления под роспись  в срок до ______;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2.2 составить график проведения оценки знаний </a:t>
            </a:r>
            <a:r>
              <a:rPr lang="ru-RU" altLang="ru-RU" b="1" dirty="0" err="1" smtClean="0">
                <a:solidFill>
                  <a:schemeClr val="tx2"/>
                </a:solidFill>
                <a:latin typeface="Times New Roman" pitchFamily="18" charset="0"/>
              </a:rPr>
              <a:t>атт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-х работников, ознакомить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 их с датой и формой проведения под роспись не позднее, чем за месяц </a:t>
            </a:r>
          </a:p>
          <a:p>
            <a:pPr algn="just" eaLnBrk="1" hangingPunct="1"/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</a:rPr>
              <a:t>до проведения оценки знаний.</a:t>
            </a:r>
          </a:p>
          <a:p>
            <a:pPr algn="just" eaLnBrk="1" hangingPunct="1"/>
            <a:r>
              <a:rPr lang="ru-RU" altLang="ru-RU" sz="2000" b="1" dirty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. Контроль за исполнением настоящего приказа оставляю за собой.</a:t>
            </a:r>
          </a:p>
          <a:p>
            <a:pPr algn="just" eaLnBrk="1" hangingPunct="1"/>
            <a:r>
              <a:rPr lang="ru-RU" altLang="ru-RU" sz="2000" dirty="0" smtClean="0">
                <a:solidFill>
                  <a:schemeClr val="accent5"/>
                </a:solidFill>
                <a:latin typeface="Times New Roman" pitchFamily="18" charset="0"/>
              </a:rPr>
              <a:t>Руководитель </a:t>
            </a:r>
            <a:r>
              <a:rPr lang="ru-RU" altLang="ru-RU" sz="2000" i="1" dirty="0" smtClean="0">
                <a:solidFill>
                  <a:schemeClr val="accent5"/>
                </a:solidFill>
                <a:latin typeface="Times New Roman" pitchFamily="18" charset="0"/>
              </a:rPr>
              <a:t>(подпись)</a:t>
            </a:r>
          </a:p>
          <a:p>
            <a:pPr algn="r" eaLnBrk="1" hangingPunct="1"/>
            <a:endParaRPr lang="ru-RU" altLang="ru-RU" sz="2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0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5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79388" y="188913"/>
            <a:ext cx="8713787" cy="63357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ПОРЯДОК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ПРОВЕДЕНИЯ АТТЕСТАЦИИ</a:t>
            </a:r>
          </a:p>
          <a:p>
            <a:pPr algn="just" eaLnBrk="1" hangingPunct="1"/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протокол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решения АК  ОО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оформляется в день </a:t>
            </a:r>
            <a:endParaRPr lang="ru-RU" alt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проведения заседания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;  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выписка из протокола выдается работнику под роспись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(в течение 3-х дней после заседания);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ыписка из протокола  хранится в личном деле работника.</a:t>
            </a: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Внимание: </a:t>
            </a:r>
          </a:p>
          <a:p>
            <a:pPr algn="just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аттестационные листы  на педагогов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не оформляются, </a:t>
            </a:r>
          </a:p>
          <a:p>
            <a:pPr algn="just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запись в Трудовую книжку о подтверждении СЗД  </a:t>
            </a:r>
          </a:p>
          <a:p>
            <a:pPr algn="just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не вносится</a:t>
            </a: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52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79388" y="-531440"/>
            <a:ext cx="8713787" cy="63357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Казанский образовательный портал</a:t>
            </a:r>
            <a:endParaRPr lang="en-US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endParaRPr lang="en-US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kazanobr.ru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/Аттестация</a:t>
            </a:r>
          </a:p>
          <a:p>
            <a:pPr algn="ctr" eaLnBrk="1" hangingPunct="1"/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Блоги</a:t>
            </a:r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87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5760640"/>
          </a:xfrm>
        </p:spPr>
        <p:txBody>
          <a:bodyPr>
            <a:normAutofit fontScale="90000"/>
          </a:bodyPr>
          <a:lstStyle/>
          <a:p>
            <a:pPr lvl="0">
              <a:lnSpc>
                <a:spcPct val="200000"/>
              </a:lnSpc>
            </a:pP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200" b="1" u="sng" dirty="0" smtClean="0">
                <a:solidFill>
                  <a:srgbClr val="FF0000"/>
                </a:solidFill>
                <a:latin typeface="Times New Roman" pitchFamily="18" charset="0"/>
              </a:rPr>
              <a:t>Деятельность куратора ОО </a:t>
            </a:r>
            <a:r>
              <a:rPr lang="ru-RU" altLang="ru-RU" sz="2200" b="1" u="sng" dirty="0">
                <a:solidFill>
                  <a:srgbClr val="FF0000"/>
                </a:solidFill>
                <a:latin typeface="Times New Roman" pitchFamily="18" charset="0"/>
              </a:rPr>
              <a:t>по педагогической </a:t>
            </a:r>
            <a:r>
              <a:rPr lang="ru-RU" altLang="ru-RU" sz="2200" b="1" u="sng" dirty="0" smtClean="0">
                <a:solidFill>
                  <a:srgbClr val="FF0000"/>
                </a:solidFill>
                <a:latin typeface="Times New Roman" pitchFamily="18" charset="0"/>
              </a:rPr>
              <a:t>аттестации</a:t>
            </a:r>
            <a:br>
              <a:rPr lang="ru-RU" altLang="ru-RU" sz="2200" b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организует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проведение и методическое сопровождение (на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уровне ОО)</a:t>
            </a: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ЗАЯВИТЕЛЬНОЙ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АТТЕСТАЦИИ</a:t>
            </a:r>
            <a:r>
              <a:rPr lang="ru-RU" sz="1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квалификационную категорию (первую или высшую). Аттестацию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аттестационная комиссия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прием и регистрация в журнале заявлений на аттестацию;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аудит аттестационных материалов педагога (портфолио, карта результативности);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организация аттестационного тестирования педагогов;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подготовка экспертного заключения на аттестуемого;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ведение документации.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1800" b="1" u="sng" dirty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67544" y="6126163"/>
            <a:ext cx="8219256" cy="45719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  <a:defRPr/>
            </a:pPr>
            <a:endParaRPr lang="ru-RU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20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5760640"/>
          </a:xfrm>
        </p:spPr>
        <p:txBody>
          <a:bodyPr>
            <a:normAutofit fontScale="90000"/>
          </a:bodyPr>
          <a:lstStyle/>
          <a:p>
            <a:pPr lvl="0">
              <a:lnSpc>
                <a:spcPct val="200000"/>
              </a:lnSpc>
            </a:pP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0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000" b="1" u="sng" dirty="0" smtClean="0">
                <a:solidFill>
                  <a:srgbClr val="FF0000"/>
                </a:solidFill>
                <a:latin typeface="Times New Roman" pitchFamily="18" charset="0"/>
              </a:rPr>
              <a:t>Д</a:t>
            </a:r>
            <a:r>
              <a:rPr lang="ru-RU" altLang="ru-RU" sz="2200" b="1" u="sng" dirty="0" smtClean="0">
                <a:solidFill>
                  <a:srgbClr val="FF0000"/>
                </a:solidFill>
                <a:latin typeface="Times New Roman" pitchFamily="18" charset="0"/>
              </a:rPr>
              <a:t>еятельность </a:t>
            </a:r>
            <a:r>
              <a:rPr lang="ru-RU" altLang="ru-RU" sz="2200" b="1" u="sng" dirty="0">
                <a:solidFill>
                  <a:srgbClr val="FF0000"/>
                </a:solidFill>
                <a:latin typeface="Times New Roman" pitchFamily="18" charset="0"/>
              </a:rPr>
              <a:t>куратора ОО по педагогической </a:t>
            </a:r>
            <a:r>
              <a:rPr lang="ru-RU" altLang="ru-RU" sz="2200" b="1" u="sng" dirty="0" smtClean="0">
                <a:solidFill>
                  <a:srgbClr val="FF0000"/>
                </a:solidFill>
                <a:latin typeface="Times New Roman" pitchFamily="18" charset="0"/>
              </a:rPr>
              <a:t>аттестации</a:t>
            </a:r>
            <a:r>
              <a:rPr lang="ru-RU" altLang="ru-RU" sz="2200" b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altLang="ru-RU" sz="2200" b="1" u="sng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организует проведение и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оказывает  методическую поддержку педагогическим работникам ОО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ОБЯЗАТЕЛЬНОЙ  АТТЕСТАЦИИ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СЗД, в рамках которой проводится процедура оценки профессиональных знаний аттестуемых. Аттестацию проводит образовательная организация 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(ФЗ «Об образовании», ч.2 ст.49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перспективный план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квалификации педагогических работников;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отвечает за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информирование педагогов по процедуре аттестации, ведение документации по аттестации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работников.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67544" y="6126163"/>
            <a:ext cx="8219256" cy="45719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  <a:defRPr/>
            </a:pPr>
            <a:endParaRPr lang="ru-RU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81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  <a:defRPr/>
            </a:pP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ОСНОВОПОЛАГАЮЩИЕ ДОКУМЕНТЫ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  <a:defRPr/>
            </a:pPr>
            <a:endParaRPr lang="ru-RU" sz="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7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Федеральный закон от 29.12.2012 № 273 «Об образовании в Российской Федерации»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72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статья </a:t>
            </a:r>
            <a:r>
              <a:rPr lang="ru-RU" sz="72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49 п.2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  <a:defRPr/>
            </a:pPr>
            <a:endParaRPr lang="ru-RU" sz="72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7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Постановление Правительства России  от 08.08.2013 № 678 «Об утверждении номенклатуры должностей педагогических работников, должностей руководящих работников</a:t>
            </a:r>
            <a:r>
              <a:rPr lang="ru-RU" sz="72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endParaRPr lang="ru-RU" sz="72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7200" dirty="0" err="1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Профстандарт</a:t>
            </a:r>
            <a:r>
              <a:rPr lang="ru-RU" sz="72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педагогических работников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7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Единый квалификационный </a:t>
            </a:r>
            <a:r>
              <a:rPr lang="ru-RU" sz="72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справочник (ЕКС), утвержденный приказом </a:t>
            </a:r>
            <a:r>
              <a:rPr lang="ru-RU" sz="7200" dirty="0" err="1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МЗиСР</a:t>
            </a:r>
            <a:r>
              <a:rPr lang="ru-RU" sz="72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РФ от 26.08.2010 №761 н</a:t>
            </a:r>
            <a:endParaRPr lang="ru-RU" sz="72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endParaRPr lang="ru-RU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7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Приказ </a:t>
            </a:r>
            <a:r>
              <a:rPr lang="ru-RU" sz="7200" dirty="0" err="1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МОиН</a:t>
            </a:r>
            <a:r>
              <a:rPr lang="ru-RU" sz="7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РФ от 07 апреля 2014 г. </a:t>
            </a:r>
            <a:r>
              <a:rPr lang="ru-RU" sz="72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№ 276 </a:t>
            </a:r>
            <a:r>
              <a:rPr lang="ru-RU" sz="7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«О порядке проведения аттестации педагогических работников образовательных организаций, осуществляющих образовательную деятельность</a:t>
            </a:r>
            <a:r>
              <a:rPr lang="ru-RU" sz="72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</a:pPr>
            <a:endParaRPr lang="ru-RU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70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itchFamily="18" charset="0"/>
              </a:rPr>
              <a:t>региональная нормативная база:</a:t>
            </a: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Административный регламент МО и Н РТ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по проведению аттестации педагогических работников (приказ от 25.07.2014 г. № 4231/14). Зарегистрирован в Министерстве юстиции РТ от 31.10.2014 №2464.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Регламент 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проведения оценки знаний в письменной форме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для педагогических работников образовательных организаций Республики Татарстан (Проект направлен письмом 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МОиН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 РТ. Утверждён локальными актами образовательных организаций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.)</a:t>
            </a: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Отраслевое соглашение 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между </a:t>
            </a:r>
            <a:r>
              <a:rPr lang="ru-RU" b="1" dirty="0" err="1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МОиН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 РТ и </a:t>
            </a:r>
            <a:r>
              <a:rPr lang="ru-RU" b="1" dirty="0" err="1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рескомом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 профсоюза… на 2021-2023 гг.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</a:pP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4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179388" y="407987"/>
            <a:ext cx="8137525" cy="60753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ОБЯЗАТЕЛЬНАЯ  </a:t>
            </a:r>
            <a:r>
              <a:rPr lang="ru-RU" altLang="ru-RU" sz="2400" b="1" u="sng" dirty="0">
                <a:solidFill>
                  <a:srgbClr val="FF0000"/>
                </a:solidFill>
                <a:latin typeface="Times New Roman" pitchFamily="18" charset="0"/>
              </a:rPr>
              <a:t>АТТЕСТАЦИЯ</a:t>
            </a:r>
          </a:p>
          <a:p>
            <a:pPr algn="ctr" eaLnBrk="1" hangingPunct="1"/>
            <a:endParaRPr lang="ru-RU" altLang="ru-RU" sz="32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Аттестация с целью подтверждения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соответствия  занимаемой должности 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проводится по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</a:rPr>
              <a:t>представлению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работодателя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один раз</a:t>
            </a:r>
            <a:r>
              <a:rPr lang="ru-RU" altLang="ru-RU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</a:rPr>
              <a:t>в 5 лет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 отношении тех, 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у кого нет квалификационных категорий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rgbClr val="0033CC"/>
                </a:solidFill>
                <a:latin typeface="Times New Roman" pitchFamily="18" charset="0"/>
              </a:rPr>
              <a:t>    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Процедура </a:t>
            </a:r>
            <a:r>
              <a:rPr lang="ru-RU" alt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аттестации: </a:t>
            </a:r>
          </a:p>
          <a:p>
            <a:pPr algn="ctr" eaLnBrk="1" hangingPunct="1"/>
            <a:r>
              <a:rPr lang="ru-RU" altLang="ru-RU" sz="3200" b="1" i="1" dirty="0">
                <a:solidFill>
                  <a:srgbClr val="FF0000"/>
                </a:solidFill>
                <a:latin typeface="Times New Roman" pitchFamily="18" charset="0"/>
              </a:rPr>
              <a:t>Оценка профессиональной деятельности </a:t>
            </a:r>
          </a:p>
          <a:p>
            <a:pPr algn="ctr" eaLnBrk="1" hangingPunct="1"/>
            <a:r>
              <a:rPr lang="ru-RU" altLang="ru-RU" sz="3200" b="1" i="1" dirty="0">
                <a:solidFill>
                  <a:srgbClr val="FF0000"/>
                </a:solidFill>
                <a:latin typeface="Times New Roman" pitchFamily="18" charset="0"/>
              </a:rPr>
              <a:t>(оценка знаний в </a:t>
            </a:r>
            <a:r>
              <a:rPr lang="ru-RU" altLang="ru-RU" sz="3200" b="1" i="1" dirty="0" smtClean="0">
                <a:solidFill>
                  <a:srgbClr val="FF0000"/>
                </a:solidFill>
                <a:latin typeface="Times New Roman" pitchFamily="18" charset="0"/>
              </a:rPr>
              <a:t>письменной/электронной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rgbClr val="FF0000"/>
                </a:solidFill>
                <a:latin typeface="Times New Roman" pitchFamily="18" charset="0"/>
              </a:rPr>
              <a:t> форме)</a:t>
            </a: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32772" name="Заголовок 2"/>
          <p:cNvSpPr>
            <a:spLocks/>
          </p:cNvSpPr>
          <p:nvPr/>
        </p:nvSpPr>
        <p:spPr bwMode="auto">
          <a:xfrm>
            <a:off x="395288" y="476250"/>
            <a:ext cx="8516937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4073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07950" y="169863"/>
            <a:ext cx="8785225" cy="60753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endParaRPr lang="ru-RU" alt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endParaRPr lang="ru-RU" alt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Отказ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работника от прохождения аттестации с целью 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подтверждения  соответствия занимаемой  должности 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является  нарушением трудовой дисциплины, влекущее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за собой дисциплинарные взыскания в соответствии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со  статьей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192 ТК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РФ</a:t>
            </a:r>
          </a:p>
          <a:p>
            <a:pPr algn="just">
              <a:spcBef>
                <a:spcPct val="20000"/>
              </a:spcBef>
            </a:pPr>
            <a:endParaRPr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ОТВЕТСТВЕННОСТЬ РАБОТОДАТЕЛЯ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за своевременное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проведение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аттестации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целью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подтверждения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соответствия  занимаемой  должности 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работником</a:t>
            </a:r>
            <a:endParaRPr lang="ru-RU" alt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rgbClr val="990000"/>
                </a:solidFill>
                <a:latin typeface="Times New Roman" pitchFamily="18" charset="0"/>
              </a:rPr>
              <a:t>- </a:t>
            </a:r>
          </a:p>
        </p:txBody>
      </p:sp>
      <p:sp>
        <p:nvSpPr>
          <p:cNvPr id="33796" name="Заголовок 2"/>
          <p:cNvSpPr>
            <a:spLocks/>
          </p:cNvSpPr>
          <p:nvPr/>
        </p:nvSpPr>
        <p:spPr bwMode="auto">
          <a:xfrm>
            <a:off x="401300" y="-387424"/>
            <a:ext cx="85169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ОТВЕТСТВЕННОСТЬ РАБОТНИКА</a:t>
            </a:r>
          </a:p>
        </p:txBody>
      </p:sp>
    </p:spTree>
    <p:extLst>
      <p:ext uri="{BB962C8B-B14F-4D97-AF65-F5344CB8AC3E}">
        <p14:creationId xmlns:p14="http://schemas.microsoft.com/office/powerpoint/2010/main" val="241972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fld id="{8000578B-D81B-4F3B-B235-2C48BD6EF4A4}" type="slidenum">
              <a:rPr lang="ru-RU" altLang="ru-RU" sz="1200">
                <a:solidFill>
                  <a:schemeClr val="tx1"/>
                </a:solidFill>
                <a:latin typeface="Verdana" pitchFamily="34" charset="0"/>
              </a:rPr>
              <a:pPr algn="r" eaLnBrk="1" hangingPunct="1"/>
              <a:t>8</a:t>
            </a:fld>
            <a:endParaRPr lang="ru-RU" altLang="ru-RU" sz="12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107950" y="169863"/>
            <a:ext cx="8785225" cy="60753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ru-RU" altLang="ru-RU" sz="2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Не подлежат аттестации работники: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имеющие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квалификационные 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категории;</a:t>
            </a:r>
            <a:endParaRPr lang="ru-RU" alt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проработавшие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 должности менее 2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лет в</a:t>
            </a:r>
            <a:r>
              <a:rPr lang="ru-RU" altLang="ru-RU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</a:rPr>
              <a:t>организации;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беременные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женщины, либо находящиеся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 отпуске по беременности  и родам или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 уходу за ребенком до 3-х 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лет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(п.1);</a:t>
            </a:r>
            <a:endParaRPr lang="ru-RU" altLang="ru-RU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altLang="ru-RU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отсутствовавшие на рабочем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месте более 4-х 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месяцев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(п.2)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rgbClr val="990000"/>
                </a:solidFill>
                <a:latin typeface="Times New Roman" pitchFamily="18" charset="0"/>
              </a:rPr>
              <a:t>- </a:t>
            </a:r>
          </a:p>
        </p:txBody>
      </p:sp>
      <p:sp>
        <p:nvSpPr>
          <p:cNvPr id="35844" name="Заголовок 2"/>
          <p:cNvSpPr>
            <a:spLocks/>
          </p:cNvSpPr>
          <p:nvPr/>
        </p:nvSpPr>
        <p:spPr bwMode="auto">
          <a:xfrm>
            <a:off x="366713" y="120650"/>
            <a:ext cx="78771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ОБЯЗАТЕЛЬНАЯ  АТТЕСТАЦИЯ</a:t>
            </a:r>
          </a:p>
        </p:txBody>
      </p:sp>
    </p:spTree>
    <p:extLst>
      <p:ext uri="{BB962C8B-B14F-4D97-AF65-F5344CB8AC3E}">
        <p14:creationId xmlns:p14="http://schemas.microsoft.com/office/powerpoint/2010/main" val="1070602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07950" y="169863"/>
            <a:ext cx="8785225" cy="60753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Их аттестация возможна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 п. 1. не ранее,  чем через 2 года после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их выхода с отпуска</a:t>
            </a: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 п.2. не ранее,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чем через год после выхода их на работу </a:t>
            </a:r>
          </a:p>
        </p:txBody>
      </p:sp>
      <p:sp>
        <p:nvSpPr>
          <p:cNvPr id="36868" name="Заголовок 2"/>
          <p:cNvSpPr>
            <a:spLocks/>
          </p:cNvSpPr>
          <p:nvPr/>
        </p:nvSpPr>
        <p:spPr bwMode="auto">
          <a:xfrm>
            <a:off x="366713" y="120650"/>
            <a:ext cx="8516937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</a:rPr>
              <a:t>СРОК ИХ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053414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1640</TotalTime>
  <Words>546</Words>
  <Application>Microsoft Office PowerPoint</Application>
  <PresentationFormat>Экран (4:3)</PresentationFormat>
  <Paragraphs>182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Century Gothic</vt:lpstr>
      <vt:lpstr>Courier New</vt:lpstr>
      <vt:lpstr>Palatino Linotype</vt:lpstr>
      <vt:lpstr>Times New Roman</vt:lpstr>
      <vt:lpstr>Verdana</vt:lpstr>
      <vt:lpstr>Wingdings</vt:lpstr>
      <vt:lpstr>Исполнительная</vt:lpstr>
      <vt:lpstr>Нормативно-правовое обеспечение аттестации педагогических кадров на подтверждение соответствия занимаемой должности   И.А.Николаевская, методист Информационно-методического отдела Управления образования г.Казани  </vt:lpstr>
      <vt:lpstr>                  Деятельность куратора ОО по педагогической аттестации организует проведение и методическое сопровождение (на уровне ОО) * ЗАЯВИТЕЛЬНОЙ АТТЕСТАЦИИ на квалификационную категорию (первую или высшую). Аттестацию проводит аттестационная комиссия МОиН РТ - прием и регистрация в журнале заявлений на аттестацию; - аудит аттестационных материалов педагога (портфолио, карта результативности); - организация аттестационного тестирования педагогов; - подготовка экспертного заключения на аттестуемого; - ведение документации.  </vt:lpstr>
      <vt:lpstr>            Деятельность куратора ОО по педагогической аттестации - организует проведение и оказывает  методическую поддержку педагогическим работникам ОО  ПО ОБЯЗАТЕЛЬНОЙ  АТТЕСТАЦИИ на СЗД, в рамках которой проводится процедура оценки профессиональных знаний аттестуемых. Аттестацию проводит образовательная организация  (ФЗ «Об образовании», ч.2 ст.49); - составляет перспективный план повышения  квалификации педагогических работников; - отвечает за информирование педагогов по процедуре аттестации, ведение документации по аттестации педагогических работников.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Приоритетное направление кадровой политики в системе образования  </dc:title>
  <cp:lastModifiedBy>Nikolaevskaya</cp:lastModifiedBy>
  <cp:revision>80</cp:revision>
  <dcterms:modified xsi:type="dcterms:W3CDTF">2022-11-15T08:24:37Z</dcterms:modified>
</cp:coreProperties>
</file>