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3"/>
  </p:notesMasterIdLst>
  <p:sldIdLst>
    <p:sldId id="305" r:id="rId2"/>
    <p:sldId id="361" r:id="rId3"/>
    <p:sldId id="324" r:id="rId4"/>
    <p:sldId id="352" r:id="rId5"/>
    <p:sldId id="355" r:id="rId6"/>
    <p:sldId id="356" r:id="rId7"/>
    <p:sldId id="334" r:id="rId8"/>
    <p:sldId id="357" r:id="rId9"/>
    <p:sldId id="360" r:id="rId10"/>
    <p:sldId id="349" r:id="rId11"/>
    <p:sldId id="348" r:id="rId12"/>
  </p:sldIdLst>
  <p:sldSz cx="12192000" cy="6858000"/>
  <p:notesSz cx="679132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1864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87" tIns="91087" rIns="91087" bIns="9108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49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1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8" y="5617773"/>
            <a:ext cx="9843913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2" y="1009652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3" y="702071"/>
            <a:ext cx="757108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1828091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5" y="3736623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2"/>
            <a:ext cx="1618428" cy="365125"/>
          </a:xfrm>
        </p:spPr>
        <p:txBody>
          <a:bodyPr/>
          <a:lstStyle/>
          <a:p>
            <a:fld id="{C290A40C-184A-4762-A19B-199DFF8052E7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7" y="5357592"/>
            <a:ext cx="671312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5" y="5357592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2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DE47-4655-4FB8-8883-F67F5AF360A4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6" y="925693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A41-B6C2-4374-8A5D-8D1119962917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58B-9001-4E30-804D-2863AD986E5B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2"/>
            <a:ext cx="8338725" cy="1362075"/>
          </a:xfrm>
        </p:spPr>
        <p:txBody>
          <a:bodyPr anchor="b"/>
          <a:lstStyle>
            <a:lvl1pPr algn="ctr">
              <a:defRPr sz="53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1" y="3725336"/>
            <a:ext cx="8308623" cy="1309511"/>
          </a:xfrm>
        </p:spPr>
        <p:txBody>
          <a:bodyPr anchor="t"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892-8EB6-4709-9D76-742A74518159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7D5-BF74-450A-909E-4AAA4ACFC3BA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4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2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610C-FF9B-4E1A-99D2-54E63BF7AB97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7D2-389D-479C-9C94-DC6C86C986DB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022-C432-4259-9AB7-BD9D9381D421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7"/>
            <a:ext cx="10295468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501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93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7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9" y="293955"/>
            <a:ext cx="757108" cy="56783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4"/>
            <a:ext cx="4086436" cy="1503037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6"/>
            <a:ext cx="4027723" cy="4625489"/>
          </a:xfrm>
        </p:spPr>
        <p:txBody>
          <a:bodyPr anchor="ctr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7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602" y="5885672"/>
            <a:ext cx="1618428" cy="365125"/>
          </a:xfrm>
        </p:spPr>
        <p:txBody>
          <a:bodyPr/>
          <a:lstStyle/>
          <a:p>
            <a:fld id="{6F5B2480-08D5-4F2C-A07D-5947EB85F5D1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7" y="5829263"/>
            <a:ext cx="4696809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22" y="5896963"/>
            <a:ext cx="738697" cy="365125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7"/>
            <a:ext cx="10295468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5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501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9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9" y="293955"/>
            <a:ext cx="757108" cy="56783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1" y="1207274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3" y="5888739"/>
            <a:ext cx="1618428" cy="365125"/>
          </a:xfrm>
        </p:spPr>
        <p:txBody>
          <a:bodyPr/>
          <a:lstStyle/>
          <a:p>
            <a:fld id="{E352A268-D9F9-4FE9-9253-5B7B8A9B9652}" type="datetime1">
              <a:rPr lang="ru-RU" smtClean="0">
                <a:solidFill>
                  <a:srgbClr val="073E87"/>
                </a:solidFill>
              </a:rPr>
              <a:pPr/>
              <a:t>12.10.2022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8" y="5831039"/>
            <a:ext cx="4425391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8" y="5900028"/>
            <a:ext cx="738697" cy="365125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3" y="6069329"/>
            <a:ext cx="1056132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09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3" y="273093"/>
            <a:ext cx="757108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120248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2" y="2119259"/>
            <a:ext cx="8261873" cy="3603812"/>
          </a:xfrm>
          <a:prstGeom prst="rect">
            <a:avLst/>
          </a:prstGeom>
        </p:spPr>
        <p:txBody>
          <a:bodyPr vert="horz" lIns="121917" tIns="60958" rIns="121917" bIns="60958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22" y="5809152"/>
            <a:ext cx="161842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70">
              <a:buClrTx/>
              <a:buFontTx/>
              <a:buNone/>
            </a:pPr>
            <a:fld id="{8E85F1E9-98F3-4A99-87D3-BA484F295DC5}" type="datetime1">
              <a:rPr lang="ru-RU" kern="1200" smtClean="0">
                <a:solidFill>
                  <a:srgbClr val="073E87"/>
                </a:solidFill>
                <a:ea typeface="+mn-ea"/>
                <a:cs typeface="+mn-cs"/>
              </a:rPr>
              <a:pPr defTabSz="1219170">
                <a:buClrTx/>
                <a:buFontTx/>
                <a:buNone/>
              </a:pPr>
              <a:t>12.10.2022</a:t>
            </a:fld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2"/>
            <a:ext cx="738691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70">
              <a:buClrTx/>
              <a:buFontTx/>
              <a:buNone/>
            </a:pPr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41" y="5809152"/>
            <a:ext cx="73869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70">
              <a:buClrTx/>
              <a:buFontTx/>
              <a:buNone/>
            </a:pPr>
            <a:fld id="{EE7CD5F2-8DB3-4CAA-B387-1F478B729D5E}" type="slidenum">
              <a:rPr lang="ru-RU" kern="1200" smtClean="0">
                <a:solidFill>
                  <a:srgbClr val="073E87"/>
                </a:solidFill>
                <a:ea typeface="+mn-ea"/>
                <a:cs typeface="+mn-cs"/>
              </a:rPr>
              <a:pPr defTabSz="1219170">
                <a:buClrTx/>
                <a:buFontTx/>
                <a:buNone/>
              </a:pPr>
              <a:t>‹#›</a:t>
            </a:fld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51" indent="-365751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837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73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41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09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76" indent="-304792" algn="l" defTabSz="121917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2934" y="1794936"/>
            <a:ext cx="7631291" cy="2378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ГИА-2022 </a:t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географии выпускников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общеобразовательных </a:t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учреждений  </a:t>
            </a:r>
            <a:r>
              <a:rPr lang="ru-RU" sz="3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г.Казани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7" y="3909053"/>
            <a:ext cx="7616239" cy="1524000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Садыкова З.Ф.,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методист ИМО УО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25" cy="180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Общие рекомендации по подготовке к ЕГЭ и ОГЭ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2" y="1828800"/>
            <a:ext cx="8261873" cy="38942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Детально проанализировать результаты ГИА 2022 </a:t>
            </a:r>
            <a:r>
              <a:rPr lang="ru-RU" sz="2000" dirty="0" smtClean="0"/>
              <a:t>года по географии </a:t>
            </a:r>
            <a:r>
              <a:rPr lang="ru-RU" sz="2000" dirty="0" smtClean="0"/>
              <a:t>и тиражировать лучшие практики в организации  системы подготовки выпускников к ней;</a:t>
            </a:r>
          </a:p>
          <a:p>
            <a:pPr algn="just"/>
            <a:r>
              <a:rPr lang="ru-RU" sz="2000" dirty="0" smtClean="0"/>
              <a:t>Оказывать методическое сопровождение подготовки к ГИА выпускников  9 </a:t>
            </a:r>
            <a:r>
              <a:rPr lang="ru-RU" sz="2000" dirty="0" smtClean="0"/>
              <a:t>и </a:t>
            </a:r>
            <a:r>
              <a:rPr lang="ru-RU" sz="2000" dirty="0" smtClean="0"/>
              <a:t>11 классов в течение учебного года;</a:t>
            </a:r>
          </a:p>
          <a:p>
            <a:pPr algn="just"/>
            <a:r>
              <a:rPr lang="ru-RU" sz="2000" dirty="0" smtClean="0"/>
              <a:t>Проанализировать эффективность взаимодействия школ с высокими результатами ГИА и школ, имеющих низкие результаты в процессе подготовки к ГИА;</a:t>
            </a:r>
          </a:p>
          <a:p>
            <a:pPr algn="just"/>
            <a:r>
              <a:rPr lang="ru-RU" sz="2000" dirty="0" smtClean="0"/>
              <a:t>Продолжить практику реализации дорожных карт по повышению результатов ГИА на основе анализа типичных ошибок по итогам ЕГЭ,ОГЭ и диагностических работ, организуемых в течение года в рамках промежуточной аттестации и процедур РСОКО</a:t>
            </a:r>
          </a:p>
          <a:p>
            <a:pPr algn="just"/>
            <a:r>
              <a:rPr lang="ru-RU" sz="2000" dirty="0" smtClean="0"/>
              <a:t>Реализовать меры по стимулированию и поддержке участия ОО,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000" dirty="0" err="1" smtClean="0"/>
              <a:t>пед.работников</a:t>
            </a:r>
            <a:r>
              <a:rPr lang="ru-RU" sz="2000" dirty="0" smtClean="0"/>
              <a:t> и обучающихся, в конкурсах, проектах на муниципальном и </a:t>
            </a:r>
            <a:r>
              <a:rPr lang="ru-RU" sz="2000" smtClean="0"/>
              <a:t>республиканском </a:t>
            </a:r>
            <a:r>
              <a:rPr lang="ru-RU" sz="2000" smtClean="0"/>
              <a:t>уровнях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10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7" y="3338512"/>
            <a:ext cx="4762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5"/>
            <a:ext cx="9286993" cy="1774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11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ЕГЭ-2022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2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3</a:t>
            </a:fld>
            <a:endParaRPr lang="ru-RU">
              <a:solidFill>
                <a:srgbClr val="073E8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1" y="353084"/>
            <a:ext cx="11162832" cy="60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Результаты ЕГЭ-2022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географии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(по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г.Казань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355466"/>
              </p:ext>
            </p:extLst>
          </p:nvPr>
        </p:nvGraphicFramePr>
        <p:xfrm>
          <a:off x="1602458" y="2163777"/>
          <a:ext cx="8854296" cy="339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5657">
                  <a:extLst>
                    <a:ext uri="{9D8B030D-6E8A-4147-A177-3AD203B41FA5}">
                      <a16:colId xmlns:a16="http://schemas.microsoft.com/office/drawing/2014/main" val="2453231557"/>
                    </a:ext>
                  </a:extLst>
                </a:gridCol>
                <a:gridCol w="658089">
                  <a:extLst>
                    <a:ext uri="{9D8B030D-6E8A-4147-A177-3AD203B41FA5}">
                      <a16:colId xmlns:a16="http://schemas.microsoft.com/office/drawing/2014/main" val="2751765560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1466585094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715862371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073427573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262595690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963671348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02786226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104951004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838845316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551157399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377788514"/>
                    </a:ext>
                  </a:extLst>
                </a:gridCol>
              </a:tblGrid>
              <a:tr h="1107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Предмет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участников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Ср. балл 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Ср. балл 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преодолели порог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 баллов 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 баллов 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Ср. балл РТ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Ср. балл РФ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10171"/>
                  </a:ext>
                </a:extLst>
              </a:tr>
              <a:tr h="1181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663520"/>
                  </a:ext>
                </a:extLst>
              </a:tr>
              <a:tr h="1107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География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1,36%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59,70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65,71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1,27%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0,00%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62,46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3" marR="8373" marT="837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64338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4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Результаты ЕГЭ-2022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 географии в разрезе районов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01389"/>
              </p:ext>
            </p:extLst>
          </p:nvPr>
        </p:nvGraphicFramePr>
        <p:xfrm>
          <a:off x="1548147" y="2020070"/>
          <a:ext cx="9116833" cy="3719831"/>
        </p:xfrm>
        <a:graphic>
          <a:graphicData uri="http://schemas.openxmlformats.org/drawingml/2006/table">
            <a:tbl>
              <a:tblPr/>
              <a:tblGrid>
                <a:gridCol w="1324307">
                  <a:extLst>
                    <a:ext uri="{9D8B030D-6E8A-4147-A177-3AD203B41FA5}">
                      <a16:colId xmlns:a16="http://schemas.microsoft.com/office/drawing/2014/main" val="4056802092"/>
                    </a:ext>
                  </a:extLst>
                </a:gridCol>
                <a:gridCol w="594748">
                  <a:extLst>
                    <a:ext uri="{9D8B030D-6E8A-4147-A177-3AD203B41FA5}">
                      <a16:colId xmlns:a16="http://schemas.microsoft.com/office/drawing/2014/main" val="3806519883"/>
                    </a:ext>
                  </a:extLst>
                </a:gridCol>
                <a:gridCol w="594748">
                  <a:extLst>
                    <a:ext uri="{9D8B030D-6E8A-4147-A177-3AD203B41FA5}">
                      <a16:colId xmlns:a16="http://schemas.microsoft.com/office/drawing/2014/main" val="733057417"/>
                    </a:ext>
                  </a:extLst>
                </a:gridCol>
                <a:gridCol w="623825">
                  <a:extLst>
                    <a:ext uri="{9D8B030D-6E8A-4147-A177-3AD203B41FA5}">
                      <a16:colId xmlns:a16="http://schemas.microsoft.com/office/drawing/2014/main" val="1221598354"/>
                    </a:ext>
                  </a:extLst>
                </a:gridCol>
                <a:gridCol w="570959">
                  <a:extLst>
                    <a:ext uri="{9D8B030D-6E8A-4147-A177-3AD203B41FA5}">
                      <a16:colId xmlns:a16="http://schemas.microsoft.com/office/drawing/2014/main" val="2231896332"/>
                    </a:ext>
                  </a:extLst>
                </a:gridCol>
                <a:gridCol w="581531">
                  <a:extLst>
                    <a:ext uri="{9D8B030D-6E8A-4147-A177-3AD203B41FA5}">
                      <a16:colId xmlns:a16="http://schemas.microsoft.com/office/drawing/2014/main" val="2188087023"/>
                    </a:ext>
                  </a:extLst>
                </a:gridCol>
                <a:gridCol w="613252">
                  <a:extLst>
                    <a:ext uri="{9D8B030D-6E8A-4147-A177-3AD203B41FA5}">
                      <a16:colId xmlns:a16="http://schemas.microsoft.com/office/drawing/2014/main" val="2121514567"/>
                    </a:ext>
                  </a:extLst>
                </a:gridCol>
                <a:gridCol w="581531">
                  <a:extLst>
                    <a:ext uri="{9D8B030D-6E8A-4147-A177-3AD203B41FA5}">
                      <a16:colId xmlns:a16="http://schemas.microsoft.com/office/drawing/2014/main" val="2161129321"/>
                    </a:ext>
                  </a:extLst>
                </a:gridCol>
                <a:gridCol w="563030">
                  <a:extLst>
                    <a:ext uri="{9D8B030D-6E8A-4147-A177-3AD203B41FA5}">
                      <a16:colId xmlns:a16="http://schemas.microsoft.com/office/drawing/2014/main" val="110153290"/>
                    </a:ext>
                  </a:extLst>
                </a:gridCol>
                <a:gridCol w="655546">
                  <a:extLst>
                    <a:ext uri="{9D8B030D-6E8A-4147-A177-3AD203B41FA5}">
                      <a16:colId xmlns:a16="http://schemas.microsoft.com/office/drawing/2014/main" val="243476445"/>
                    </a:ext>
                  </a:extLst>
                </a:gridCol>
                <a:gridCol w="581531">
                  <a:extLst>
                    <a:ext uri="{9D8B030D-6E8A-4147-A177-3AD203B41FA5}">
                      <a16:colId xmlns:a16="http://schemas.microsoft.com/office/drawing/2014/main" val="2384001156"/>
                    </a:ext>
                  </a:extLst>
                </a:gridCol>
                <a:gridCol w="613252">
                  <a:extLst>
                    <a:ext uri="{9D8B030D-6E8A-4147-A177-3AD203B41FA5}">
                      <a16:colId xmlns:a16="http://schemas.microsoft.com/office/drawing/2014/main" val="2281990356"/>
                    </a:ext>
                  </a:extLst>
                </a:gridCol>
                <a:gridCol w="623825">
                  <a:extLst>
                    <a:ext uri="{9D8B030D-6E8A-4147-A177-3AD203B41FA5}">
                      <a16:colId xmlns:a16="http://schemas.microsoft.com/office/drawing/2014/main" val="3078405137"/>
                    </a:ext>
                  </a:extLst>
                </a:gridCol>
                <a:gridCol w="594748">
                  <a:extLst>
                    <a:ext uri="{9D8B030D-6E8A-4147-A177-3AD203B41FA5}">
                      <a16:colId xmlns:a16="http://schemas.microsoft.com/office/drawing/2014/main" val="3321642452"/>
                    </a:ext>
                  </a:extLst>
                </a:gridCol>
              </a:tblGrid>
              <a:tr h="1003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Район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Кол-во выпускников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Кол-во участников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% участия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Ниже </a:t>
                      </a: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min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 80 до 90 баллов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От 91 до 100 баллов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Общий балл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Средний балл 2021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Средний балл 2022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В сравнении (+-)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830415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Авиастроительный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1,32%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53,8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57,83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58331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Вахитовский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3,20%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1775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74,5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59,17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90597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Кировский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0,47%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50,8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54,00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710755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Московский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0,64%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62,7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68,25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16676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Ново-Савиновский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955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0,84%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62,13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58024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Приволжский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1158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1,21%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848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77,8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60,57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51857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Советский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1269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1,18%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868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72,4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57,87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-14,6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44725"/>
                  </a:ext>
                </a:extLst>
              </a:tr>
              <a:tr h="351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5826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1,36%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4716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65,7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59,70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7196" marR="7196" marT="7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5976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5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2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ОГЭ-2022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6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1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031" y="2020069"/>
            <a:ext cx="9286993" cy="315418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7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105648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Результаты ОГЭ-2022 по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г.Казань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289257"/>
              </p:ext>
            </p:extLst>
          </p:nvPr>
        </p:nvGraphicFramePr>
        <p:xfrm>
          <a:off x="1460027" y="1874067"/>
          <a:ext cx="9505611" cy="3562457"/>
        </p:xfrm>
        <a:graphic>
          <a:graphicData uri="http://schemas.openxmlformats.org/drawingml/2006/table">
            <a:tbl>
              <a:tblPr/>
              <a:tblGrid>
                <a:gridCol w="975355">
                  <a:extLst>
                    <a:ext uri="{9D8B030D-6E8A-4147-A177-3AD203B41FA5}">
                      <a16:colId xmlns:a16="http://schemas.microsoft.com/office/drawing/2014/main" val="2622393332"/>
                    </a:ext>
                  </a:extLst>
                </a:gridCol>
                <a:gridCol w="615636">
                  <a:extLst>
                    <a:ext uri="{9D8B030D-6E8A-4147-A177-3AD203B41FA5}">
                      <a16:colId xmlns:a16="http://schemas.microsoft.com/office/drawing/2014/main" val="1789356915"/>
                    </a:ext>
                  </a:extLst>
                </a:gridCol>
                <a:gridCol w="579422">
                  <a:extLst>
                    <a:ext uri="{9D8B030D-6E8A-4147-A177-3AD203B41FA5}">
                      <a16:colId xmlns:a16="http://schemas.microsoft.com/office/drawing/2014/main" val="566292386"/>
                    </a:ext>
                  </a:extLst>
                </a:gridCol>
                <a:gridCol w="497940">
                  <a:extLst>
                    <a:ext uri="{9D8B030D-6E8A-4147-A177-3AD203B41FA5}">
                      <a16:colId xmlns:a16="http://schemas.microsoft.com/office/drawing/2014/main" val="29007357"/>
                    </a:ext>
                  </a:extLst>
                </a:gridCol>
                <a:gridCol w="497941">
                  <a:extLst>
                    <a:ext uri="{9D8B030D-6E8A-4147-A177-3AD203B41FA5}">
                      <a16:colId xmlns:a16="http://schemas.microsoft.com/office/drawing/2014/main" val="2467791865"/>
                    </a:ext>
                  </a:extLst>
                </a:gridCol>
                <a:gridCol w="488887">
                  <a:extLst>
                    <a:ext uri="{9D8B030D-6E8A-4147-A177-3AD203B41FA5}">
                      <a16:colId xmlns:a16="http://schemas.microsoft.com/office/drawing/2014/main" val="961048934"/>
                    </a:ext>
                  </a:extLst>
                </a:gridCol>
                <a:gridCol w="479834">
                  <a:extLst>
                    <a:ext uri="{9D8B030D-6E8A-4147-A177-3AD203B41FA5}">
                      <a16:colId xmlns:a16="http://schemas.microsoft.com/office/drawing/2014/main" val="3957887752"/>
                    </a:ext>
                  </a:extLst>
                </a:gridCol>
                <a:gridCol w="353085">
                  <a:extLst>
                    <a:ext uri="{9D8B030D-6E8A-4147-A177-3AD203B41FA5}">
                      <a16:colId xmlns:a16="http://schemas.microsoft.com/office/drawing/2014/main" val="2831566170"/>
                    </a:ext>
                  </a:extLst>
                </a:gridCol>
                <a:gridCol w="434566">
                  <a:extLst>
                    <a:ext uri="{9D8B030D-6E8A-4147-A177-3AD203B41FA5}">
                      <a16:colId xmlns:a16="http://schemas.microsoft.com/office/drawing/2014/main" val="828206019"/>
                    </a:ext>
                  </a:extLst>
                </a:gridCol>
                <a:gridCol w="677918">
                  <a:extLst>
                    <a:ext uri="{9D8B030D-6E8A-4147-A177-3AD203B41FA5}">
                      <a16:colId xmlns:a16="http://schemas.microsoft.com/office/drawing/2014/main" val="2235312631"/>
                    </a:ext>
                  </a:extLst>
                </a:gridCol>
                <a:gridCol w="652377">
                  <a:extLst>
                    <a:ext uri="{9D8B030D-6E8A-4147-A177-3AD203B41FA5}">
                      <a16:colId xmlns:a16="http://schemas.microsoft.com/office/drawing/2014/main" val="3967226560"/>
                    </a:ext>
                  </a:extLst>
                </a:gridCol>
                <a:gridCol w="578521">
                  <a:extLst>
                    <a:ext uri="{9D8B030D-6E8A-4147-A177-3AD203B41FA5}">
                      <a16:colId xmlns:a16="http://schemas.microsoft.com/office/drawing/2014/main" val="3879246796"/>
                    </a:ext>
                  </a:extLst>
                </a:gridCol>
                <a:gridCol w="698582">
                  <a:extLst>
                    <a:ext uri="{9D8B030D-6E8A-4147-A177-3AD203B41FA5}">
                      <a16:colId xmlns:a16="http://schemas.microsoft.com/office/drawing/2014/main" val="1723675993"/>
                    </a:ext>
                  </a:extLst>
                </a:gridCol>
                <a:gridCol w="630789">
                  <a:extLst>
                    <a:ext uri="{9D8B030D-6E8A-4147-A177-3AD203B41FA5}">
                      <a16:colId xmlns:a16="http://schemas.microsoft.com/office/drawing/2014/main" val="1099977540"/>
                    </a:ext>
                  </a:extLst>
                </a:gridCol>
                <a:gridCol w="736284">
                  <a:extLst>
                    <a:ext uri="{9D8B030D-6E8A-4147-A177-3AD203B41FA5}">
                      <a16:colId xmlns:a16="http://schemas.microsoft.com/office/drawing/2014/main" val="214389899"/>
                    </a:ext>
                  </a:extLst>
                </a:gridCol>
                <a:gridCol w="608474">
                  <a:extLst>
                    <a:ext uri="{9D8B030D-6E8A-4147-A177-3AD203B41FA5}">
                      <a16:colId xmlns:a16="http://schemas.microsoft.com/office/drawing/2014/main" val="1530351589"/>
                    </a:ext>
                  </a:extLst>
                </a:gridCol>
              </a:tblGrid>
              <a:tr h="2000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выпускников</a:t>
                      </a:r>
                    </a:p>
                  </a:txBody>
                  <a:tcPr marL="7584" marR="7584" marT="758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участников</a:t>
                      </a:r>
                    </a:p>
                  </a:txBody>
                  <a:tcPr marL="7584" marR="7584" marT="758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участия</a:t>
                      </a:r>
                    </a:p>
                  </a:txBody>
                  <a:tcPr marL="7584" marR="7584" marT="758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"5"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"4"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"3"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"2"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первичного балла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2022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средняя оценка 2022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сравнении (+-)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Усп-ть, %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Кач-во, %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набравших  макс.балл 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71339"/>
                  </a:ext>
                </a:extLst>
              </a:tr>
              <a:tr h="1562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География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90088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23,19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584" marR="7584" marT="75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2927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8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Результаты ОГЭ-2022 по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географии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в разрезе районов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48299"/>
              </p:ext>
            </p:extLst>
          </p:nvPr>
        </p:nvGraphicFramePr>
        <p:xfrm>
          <a:off x="1460031" y="1946497"/>
          <a:ext cx="9286993" cy="3862655"/>
        </p:xfrm>
        <a:graphic>
          <a:graphicData uri="http://schemas.openxmlformats.org/drawingml/2006/table">
            <a:tbl>
              <a:tblPr/>
              <a:tblGrid>
                <a:gridCol w="1360381">
                  <a:extLst>
                    <a:ext uri="{9D8B030D-6E8A-4147-A177-3AD203B41FA5}">
                      <a16:colId xmlns:a16="http://schemas.microsoft.com/office/drawing/2014/main" val="833856079"/>
                    </a:ext>
                  </a:extLst>
                </a:gridCol>
                <a:gridCol w="492243">
                  <a:extLst>
                    <a:ext uri="{9D8B030D-6E8A-4147-A177-3AD203B41FA5}">
                      <a16:colId xmlns:a16="http://schemas.microsoft.com/office/drawing/2014/main" val="3774814188"/>
                    </a:ext>
                  </a:extLst>
                </a:gridCol>
                <a:gridCol w="501194">
                  <a:extLst>
                    <a:ext uri="{9D8B030D-6E8A-4147-A177-3AD203B41FA5}">
                      <a16:colId xmlns:a16="http://schemas.microsoft.com/office/drawing/2014/main" val="1354402895"/>
                    </a:ext>
                  </a:extLst>
                </a:gridCol>
                <a:gridCol w="572793">
                  <a:extLst>
                    <a:ext uri="{9D8B030D-6E8A-4147-A177-3AD203B41FA5}">
                      <a16:colId xmlns:a16="http://schemas.microsoft.com/office/drawing/2014/main" val="4056418875"/>
                    </a:ext>
                  </a:extLst>
                </a:gridCol>
                <a:gridCol w="502229">
                  <a:extLst>
                    <a:ext uri="{9D8B030D-6E8A-4147-A177-3AD203B41FA5}">
                      <a16:colId xmlns:a16="http://schemas.microsoft.com/office/drawing/2014/main" val="2894133752"/>
                    </a:ext>
                  </a:extLst>
                </a:gridCol>
                <a:gridCol w="461727">
                  <a:extLst>
                    <a:ext uri="{9D8B030D-6E8A-4147-A177-3AD203B41FA5}">
                      <a16:colId xmlns:a16="http://schemas.microsoft.com/office/drawing/2014/main" val="1036807045"/>
                    </a:ext>
                  </a:extLst>
                </a:gridCol>
                <a:gridCol w="525101">
                  <a:extLst>
                    <a:ext uri="{9D8B030D-6E8A-4147-A177-3AD203B41FA5}">
                      <a16:colId xmlns:a16="http://schemas.microsoft.com/office/drawing/2014/main" val="2315509698"/>
                    </a:ext>
                  </a:extLst>
                </a:gridCol>
                <a:gridCol w="316871">
                  <a:extLst>
                    <a:ext uri="{9D8B030D-6E8A-4147-A177-3AD203B41FA5}">
                      <a16:colId xmlns:a16="http://schemas.microsoft.com/office/drawing/2014/main" val="613592429"/>
                    </a:ext>
                  </a:extLst>
                </a:gridCol>
                <a:gridCol w="371192">
                  <a:extLst>
                    <a:ext uri="{9D8B030D-6E8A-4147-A177-3AD203B41FA5}">
                      <a16:colId xmlns:a16="http://schemas.microsoft.com/office/drawing/2014/main" val="1686097877"/>
                    </a:ext>
                  </a:extLst>
                </a:gridCol>
                <a:gridCol w="525101">
                  <a:extLst>
                    <a:ext uri="{9D8B030D-6E8A-4147-A177-3AD203B41FA5}">
                      <a16:colId xmlns:a16="http://schemas.microsoft.com/office/drawing/2014/main" val="150023269"/>
                    </a:ext>
                  </a:extLst>
                </a:gridCol>
                <a:gridCol w="633743">
                  <a:extLst>
                    <a:ext uri="{9D8B030D-6E8A-4147-A177-3AD203B41FA5}">
                      <a16:colId xmlns:a16="http://schemas.microsoft.com/office/drawing/2014/main" val="2546302182"/>
                    </a:ext>
                  </a:extLst>
                </a:gridCol>
                <a:gridCol w="525101">
                  <a:extLst>
                    <a:ext uri="{9D8B030D-6E8A-4147-A177-3AD203B41FA5}">
                      <a16:colId xmlns:a16="http://schemas.microsoft.com/office/drawing/2014/main" val="2503951824"/>
                    </a:ext>
                  </a:extLst>
                </a:gridCol>
                <a:gridCol w="527360">
                  <a:extLst>
                    <a:ext uri="{9D8B030D-6E8A-4147-A177-3AD203B41FA5}">
                      <a16:colId xmlns:a16="http://schemas.microsoft.com/office/drawing/2014/main" val="2508072643"/>
                    </a:ext>
                  </a:extLst>
                </a:gridCol>
                <a:gridCol w="668258">
                  <a:extLst>
                    <a:ext uri="{9D8B030D-6E8A-4147-A177-3AD203B41FA5}">
                      <a16:colId xmlns:a16="http://schemas.microsoft.com/office/drawing/2014/main" val="2635557226"/>
                    </a:ext>
                  </a:extLst>
                </a:gridCol>
                <a:gridCol w="632458">
                  <a:extLst>
                    <a:ext uri="{9D8B030D-6E8A-4147-A177-3AD203B41FA5}">
                      <a16:colId xmlns:a16="http://schemas.microsoft.com/office/drawing/2014/main" val="584424676"/>
                    </a:ext>
                  </a:extLst>
                </a:gridCol>
                <a:gridCol w="671241">
                  <a:extLst>
                    <a:ext uri="{9D8B030D-6E8A-4147-A177-3AD203B41FA5}">
                      <a16:colId xmlns:a16="http://schemas.microsoft.com/office/drawing/2014/main" val="4100225463"/>
                    </a:ext>
                  </a:extLst>
                </a:gridCol>
              </a:tblGrid>
              <a:tr h="1348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выпускников</a:t>
                      </a:r>
                    </a:p>
                  </a:txBody>
                  <a:tcPr marL="7474" marR="7474" marT="74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участников</a:t>
                      </a:r>
                    </a:p>
                  </a:txBody>
                  <a:tcPr marL="7474" marR="7474" marT="74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участия</a:t>
                      </a:r>
                    </a:p>
                  </a:txBody>
                  <a:tcPr marL="7474" marR="7474" marT="747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"5"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"4"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"3"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"2"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сумма первичного балла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2022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средняя оценка 2022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сравнении (+-)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Усп-ть, %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Кач-во, %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набравших  макс.балл (max 33)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64150"/>
                  </a:ext>
                </a:extLst>
              </a:tr>
              <a:tr h="43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Авиастроительный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62358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15236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27783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Московский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34169"/>
                  </a:ext>
                </a:extLst>
              </a:tr>
              <a:tr h="43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Ново-Савиновский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22,48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13749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Приволжский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06504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25869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66605"/>
                  </a:ext>
                </a:extLst>
              </a:tr>
              <a:tr h="273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КАЗАНЬ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11666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90088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23,19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474" marR="7474" marT="7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863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9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2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614</Words>
  <Application>Microsoft Office PowerPoint</Application>
  <PresentationFormat>Широкоэкранный</PresentationFormat>
  <Paragraphs>353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Анализ результатов ГИА-2022  по географии выпускников общеобразовательных  учреждений  г.Казани</vt:lpstr>
      <vt:lpstr>Презентация PowerPoint</vt:lpstr>
      <vt:lpstr>Презентация PowerPoint</vt:lpstr>
      <vt:lpstr>Результаты ЕГЭ-2022  по географии (по г.Казань) </vt:lpstr>
      <vt:lpstr>Результаты ЕГЭ-2022  по географии в разрезе районов</vt:lpstr>
      <vt:lpstr>Презентация PowerPoint</vt:lpstr>
      <vt:lpstr>Презентация PowerPoint</vt:lpstr>
      <vt:lpstr>Результаты ОГЭ-2022 по г.Казань </vt:lpstr>
      <vt:lpstr>Результаты ОГЭ-2022 по географии  в разрезе районов</vt:lpstr>
      <vt:lpstr>Общие рекомендации по подготовке к ЕГЭ и ОГЭ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Zakhar</dc:creator>
  <cp:lastModifiedBy>User</cp:lastModifiedBy>
  <cp:revision>86</cp:revision>
  <cp:lastPrinted>2022-09-23T07:10:19Z</cp:lastPrinted>
  <dcterms:modified xsi:type="dcterms:W3CDTF">2022-10-12T09:57:15Z</dcterms:modified>
</cp:coreProperties>
</file>