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5" r:id="rId2"/>
    <p:sldId id="442" r:id="rId3"/>
    <p:sldId id="444" r:id="rId4"/>
    <p:sldId id="445" r:id="rId5"/>
    <p:sldId id="449" r:id="rId6"/>
    <p:sldId id="450" r:id="rId7"/>
    <p:sldId id="447" r:id="rId8"/>
    <p:sldId id="448" r:id="rId9"/>
    <p:sldId id="452" r:id="rId10"/>
    <p:sldId id="453" r:id="rId11"/>
    <p:sldId id="455" r:id="rId12"/>
    <p:sldId id="446" r:id="rId13"/>
    <p:sldId id="302" r:id="rId14"/>
  </p:sldIdLst>
  <p:sldSz cx="9144000" cy="5143500" type="screen16x9"/>
  <p:notesSz cx="6794500" cy="100076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717C"/>
    <a:srgbClr val="5EB3BE"/>
    <a:srgbClr val="2A6A6C"/>
    <a:srgbClr val="28767A"/>
    <a:srgbClr val="266364"/>
    <a:srgbClr val="2A7E82"/>
    <a:srgbClr val="1D7175"/>
    <a:srgbClr val="257977"/>
    <a:srgbClr val="2E867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057" autoAdjust="0"/>
  </p:normalViewPr>
  <p:slideViewPr>
    <p:cSldViewPr>
      <p:cViewPr>
        <p:scale>
          <a:sx n="140" d="100"/>
          <a:sy n="140" d="100"/>
        </p:scale>
        <p:origin x="-804" y="-372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2AA47-E32C-429C-96B4-E70CE163A8F5}" type="doc">
      <dgm:prSet loTypeId="urn:microsoft.com/office/officeart/2005/8/layout/cycle6" loCatId="cycle" qsTypeId="urn:microsoft.com/office/officeart/2005/8/quickstyle/3d5" qsCatId="3D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8D01C1FC-DEB4-4857-823C-5455A490EA3E}">
      <dgm:prSet phldrT="[Текст]"/>
      <dgm:spPr>
        <a:solidFill>
          <a:srgbClr val="1E717C"/>
        </a:solidFill>
      </dgm:spPr>
      <dgm:t>
        <a:bodyPr/>
        <a:lstStyle/>
        <a:p>
          <a:r>
            <a:rPr lang="ru-RU" b="1" dirty="0" smtClean="0"/>
            <a:t>Работа с одаренными детьми</a:t>
          </a:r>
          <a:endParaRPr lang="ru-RU" b="1" dirty="0"/>
        </a:p>
      </dgm:t>
    </dgm:pt>
    <dgm:pt modelId="{36B328A2-F5D2-4B09-A8F8-1709EA1FC2FF}" type="parTrans" cxnId="{410B25E3-FB8A-4D3E-8D93-39A4D0DB9A86}">
      <dgm:prSet/>
      <dgm:spPr/>
      <dgm:t>
        <a:bodyPr/>
        <a:lstStyle/>
        <a:p>
          <a:endParaRPr lang="ru-RU"/>
        </a:p>
      </dgm:t>
    </dgm:pt>
    <dgm:pt modelId="{926CE3E6-F499-40B9-8DA4-14E9E1C9FDDC}" type="sibTrans" cxnId="{410B25E3-FB8A-4D3E-8D93-39A4D0DB9A86}">
      <dgm:prSet/>
      <dgm:spPr/>
      <dgm:t>
        <a:bodyPr/>
        <a:lstStyle/>
        <a:p>
          <a:endParaRPr lang="ru-RU"/>
        </a:p>
      </dgm:t>
    </dgm:pt>
    <dgm:pt modelId="{4772378B-B861-496F-A233-A08B7304E2B2}">
      <dgm:prSet phldrT="[Текст]"/>
      <dgm:spPr>
        <a:solidFill>
          <a:srgbClr val="1E717C"/>
        </a:solidFill>
      </dgm:spPr>
      <dgm:t>
        <a:bodyPr/>
        <a:lstStyle/>
        <a:p>
          <a:r>
            <a:rPr lang="ru-RU" b="1" dirty="0" smtClean="0"/>
            <a:t>Работа в условиях инклюзивного образования</a:t>
          </a:r>
          <a:endParaRPr lang="ru-RU" b="1" dirty="0"/>
        </a:p>
      </dgm:t>
    </dgm:pt>
    <dgm:pt modelId="{D5C7F6AC-8B81-4FEE-807D-5C1F136E08C2}" type="parTrans" cxnId="{A792ED0A-1283-4716-AF82-AF6CDF3EFE5E}">
      <dgm:prSet/>
      <dgm:spPr/>
      <dgm:t>
        <a:bodyPr/>
        <a:lstStyle/>
        <a:p>
          <a:endParaRPr lang="ru-RU"/>
        </a:p>
      </dgm:t>
    </dgm:pt>
    <dgm:pt modelId="{7B89322E-5005-400B-BED1-D37D51C1D8DE}" type="sibTrans" cxnId="{A792ED0A-1283-4716-AF82-AF6CDF3EFE5E}">
      <dgm:prSet/>
      <dgm:spPr/>
      <dgm:t>
        <a:bodyPr/>
        <a:lstStyle/>
        <a:p>
          <a:endParaRPr lang="ru-RU"/>
        </a:p>
      </dgm:t>
    </dgm:pt>
    <dgm:pt modelId="{0C6C5CE6-5994-4423-9632-8A35349B1C18}">
      <dgm:prSet phldrT="[Текст]"/>
      <dgm:spPr>
        <a:solidFill>
          <a:srgbClr val="1E717C"/>
        </a:solidFill>
      </dgm:spPr>
      <dgm:t>
        <a:bodyPr/>
        <a:lstStyle/>
        <a:p>
          <a:r>
            <a:rPr lang="ru-RU" dirty="0" smtClean="0"/>
            <a:t>Работа с деструктивными проявлениями </a:t>
          </a:r>
          <a:endParaRPr lang="ru-RU" b="1" dirty="0"/>
        </a:p>
      </dgm:t>
    </dgm:pt>
    <dgm:pt modelId="{0E0ABA21-5B35-40E1-B61B-8BDEA497E8C6}" type="parTrans" cxnId="{27D3FAF8-7847-47DD-AB13-8619242774BD}">
      <dgm:prSet/>
      <dgm:spPr/>
      <dgm:t>
        <a:bodyPr/>
        <a:lstStyle/>
        <a:p>
          <a:endParaRPr lang="ru-RU"/>
        </a:p>
      </dgm:t>
    </dgm:pt>
    <dgm:pt modelId="{9042B405-81A9-4846-A0F1-9CE1C0AC3065}" type="sibTrans" cxnId="{27D3FAF8-7847-47DD-AB13-8619242774BD}">
      <dgm:prSet/>
      <dgm:spPr/>
      <dgm:t>
        <a:bodyPr/>
        <a:lstStyle/>
        <a:p>
          <a:endParaRPr lang="ru-RU"/>
        </a:p>
      </dgm:t>
    </dgm:pt>
    <dgm:pt modelId="{60D67739-D710-4268-82F9-CA57CDBA4F48}">
      <dgm:prSet phldrT="[Текст]"/>
      <dgm:spPr>
        <a:solidFill>
          <a:srgbClr val="1E717C"/>
        </a:solidFill>
      </dgm:spPr>
      <dgm:t>
        <a:bodyPr/>
        <a:lstStyle/>
        <a:p>
          <a:r>
            <a:rPr lang="ru-RU" dirty="0" smtClean="0"/>
            <a:t>Работа с детьми с ОВЗ</a:t>
          </a:r>
          <a:endParaRPr lang="ru-RU" b="1" dirty="0"/>
        </a:p>
      </dgm:t>
    </dgm:pt>
    <dgm:pt modelId="{00E4952B-5B6F-406E-9706-5D5A31465FF9}" type="parTrans" cxnId="{89DFBC8E-6A8B-4DEF-BAEB-9AC264B65FFB}">
      <dgm:prSet/>
      <dgm:spPr/>
      <dgm:t>
        <a:bodyPr/>
        <a:lstStyle/>
        <a:p>
          <a:endParaRPr lang="ru-RU"/>
        </a:p>
      </dgm:t>
    </dgm:pt>
    <dgm:pt modelId="{09D37E64-C571-41AD-B66D-072227FF1914}" type="sibTrans" cxnId="{89DFBC8E-6A8B-4DEF-BAEB-9AC264B65FFB}">
      <dgm:prSet/>
      <dgm:spPr/>
      <dgm:t>
        <a:bodyPr/>
        <a:lstStyle/>
        <a:p>
          <a:endParaRPr lang="ru-RU"/>
        </a:p>
      </dgm:t>
    </dgm:pt>
    <dgm:pt modelId="{39FAAF2C-31EC-4E90-ADE8-657125AFB3CB}">
      <dgm:prSet phldrT="[Текст]"/>
      <dgm:spPr>
        <a:solidFill>
          <a:srgbClr val="1E717C"/>
        </a:solidFill>
      </dgm:spPr>
      <dgm:t>
        <a:bodyPr/>
        <a:lstStyle/>
        <a:p>
          <a:r>
            <a:rPr lang="ru-RU" dirty="0" smtClean="0"/>
            <a:t>Работа в условиях цифровой образовательной среды</a:t>
          </a:r>
          <a:endParaRPr lang="ru-RU" b="1" dirty="0"/>
        </a:p>
      </dgm:t>
    </dgm:pt>
    <dgm:pt modelId="{4968C788-D627-4955-A07A-D019077397B3}" type="parTrans" cxnId="{8F0E613F-F812-4527-AAD5-6E286877E83D}">
      <dgm:prSet/>
      <dgm:spPr/>
      <dgm:t>
        <a:bodyPr/>
        <a:lstStyle/>
        <a:p>
          <a:endParaRPr lang="ru-RU"/>
        </a:p>
      </dgm:t>
    </dgm:pt>
    <dgm:pt modelId="{D2180999-221F-4962-85E5-BC37F2E63EFA}" type="sibTrans" cxnId="{8F0E613F-F812-4527-AAD5-6E286877E83D}">
      <dgm:prSet/>
      <dgm:spPr/>
      <dgm:t>
        <a:bodyPr/>
        <a:lstStyle/>
        <a:p>
          <a:endParaRPr lang="ru-RU"/>
        </a:p>
      </dgm:t>
    </dgm:pt>
    <dgm:pt modelId="{E3926700-056D-461C-AF49-873E1F61F768}" type="pres">
      <dgm:prSet presAssocID="{F9C2AA47-E32C-429C-96B4-E70CE163A8F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12FC15-676A-4723-8C05-AFAF6B6AEC2A}" type="pres">
      <dgm:prSet presAssocID="{8D01C1FC-DEB4-4857-823C-5455A490EA3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DE2FF-7653-4EF6-9510-1CE35BA9C34B}" type="pres">
      <dgm:prSet presAssocID="{8D01C1FC-DEB4-4857-823C-5455A490EA3E}" presName="spNode" presStyleCnt="0"/>
      <dgm:spPr/>
      <dgm:t>
        <a:bodyPr/>
        <a:lstStyle/>
        <a:p>
          <a:endParaRPr lang="ru-RU"/>
        </a:p>
      </dgm:t>
    </dgm:pt>
    <dgm:pt modelId="{1DF10E7E-A926-4EC4-B479-0C162A65DFE0}" type="pres">
      <dgm:prSet presAssocID="{926CE3E6-F499-40B9-8DA4-14E9E1C9FDDC}" presName="sibTrans" presStyleLbl="sibTrans1D1" presStyleIdx="0" presStyleCnt="5"/>
      <dgm:spPr/>
      <dgm:t>
        <a:bodyPr/>
        <a:lstStyle/>
        <a:p>
          <a:endParaRPr lang="ru-RU"/>
        </a:p>
      </dgm:t>
    </dgm:pt>
    <dgm:pt modelId="{6BAA03D5-43B5-46F6-B740-E99A2AFE4795}" type="pres">
      <dgm:prSet presAssocID="{4772378B-B861-496F-A233-A08B7304E2B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E4431-99AE-4E8F-95A1-2D36E09D8723}" type="pres">
      <dgm:prSet presAssocID="{4772378B-B861-496F-A233-A08B7304E2B2}" presName="spNode" presStyleCnt="0"/>
      <dgm:spPr/>
      <dgm:t>
        <a:bodyPr/>
        <a:lstStyle/>
        <a:p>
          <a:endParaRPr lang="ru-RU"/>
        </a:p>
      </dgm:t>
    </dgm:pt>
    <dgm:pt modelId="{B57D9BBB-6BD4-4139-933B-09CE233AE454}" type="pres">
      <dgm:prSet presAssocID="{7B89322E-5005-400B-BED1-D37D51C1D8DE}" presName="sibTrans" presStyleLbl="sibTrans1D1" presStyleIdx="1" presStyleCnt="5"/>
      <dgm:spPr/>
      <dgm:t>
        <a:bodyPr/>
        <a:lstStyle/>
        <a:p>
          <a:endParaRPr lang="ru-RU"/>
        </a:p>
      </dgm:t>
    </dgm:pt>
    <dgm:pt modelId="{F0FFF6DB-2560-4B4A-839B-695111CF74E8}" type="pres">
      <dgm:prSet presAssocID="{0C6C5CE6-5994-4423-9632-8A35349B1C1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5F693-0467-4992-BEF9-FB222A29CE3A}" type="pres">
      <dgm:prSet presAssocID="{0C6C5CE6-5994-4423-9632-8A35349B1C18}" presName="spNode" presStyleCnt="0"/>
      <dgm:spPr/>
      <dgm:t>
        <a:bodyPr/>
        <a:lstStyle/>
        <a:p>
          <a:endParaRPr lang="ru-RU"/>
        </a:p>
      </dgm:t>
    </dgm:pt>
    <dgm:pt modelId="{179C8559-494C-4388-8EF6-E248BA0EAF6E}" type="pres">
      <dgm:prSet presAssocID="{9042B405-81A9-4846-A0F1-9CE1C0AC3065}" presName="sibTrans" presStyleLbl="sibTrans1D1" presStyleIdx="2" presStyleCnt="5"/>
      <dgm:spPr/>
      <dgm:t>
        <a:bodyPr/>
        <a:lstStyle/>
        <a:p>
          <a:endParaRPr lang="ru-RU"/>
        </a:p>
      </dgm:t>
    </dgm:pt>
    <dgm:pt modelId="{3E7C600D-B989-4BDF-A02D-6FCFE58D6F78}" type="pres">
      <dgm:prSet presAssocID="{60D67739-D710-4268-82F9-CA57CDBA4F4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7914F-A887-4A52-953A-90138F36B18A}" type="pres">
      <dgm:prSet presAssocID="{60D67739-D710-4268-82F9-CA57CDBA4F48}" presName="spNode" presStyleCnt="0"/>
      <dgm:spPr/>
      <dgm:t>
        <a:bodyPr/>
        <a:lstStyle/>
        <a:p>
          <a:endParaRPr lang="ru-RU"/>
        </a:p>
      </dgm:t>
    </dgm:pt>
    <dgm:pt modelId="{E4AAB8FC-62A7-4D5B-B512-81DE3B8F7FA8}" type="pres">
      <dgm:prSet presAssocID="{09D37E64-C571-41AD-B66D-072227FF1914}" presName="sibTrans" presStyleLbl="sibTrans1D1" presStyleIdx="3" presStyleCnt="5"/>
      <dgm:spPr/>
      <dgm:t>
        <a:bodyPr/>
        <a:lstStyle/>
        <a:p>
          <a:endParaRPr lang="ru-RU"/>
        </a:p>
      </dgm:t>
    </dgm:pt>
    <dgm:pt modelId="{118DEA28-788C-4F4B-92FF-55CEC117F70D}" type="pres">
      <dgm:prSet presAssocID="{39FAAF2C-31EC-4E90-ADE8-657125AFB3C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616FD-1236-401B-B679-93E6B8F62913}" type="pres">
      <dgm:prSet presAssocID="{39FAAF2C-31EC-4E90-ADE8-657125AFB3CB}" presName="spNode" presStyleCnt="0"/>
      <dgm:spPr/>
      <dgm:t>
        <a:bodyPr/>
        <a:lstStyle/>
        <a:p>
          <a:endParaRPr lang="ru-RU"/>
        </a:p>
      </dgm:t>
    </dgm:pt>
    <dgm:pt modelId="{3034B9D0-8742-45CB-9767-7F21A342F7FE}" type="pres">
      <dgm:prSet presAssocID="{D2180999-221F-4962-85E5-BC37F2E63EFA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7B8AE6CC-4C2E-4A66-9E7A-6991E045DD07}" type="presOf" srcId="{7B89322E-5005-400B-BED1-D37D51C1D8DE}" destId="{B57D9BBB-6BD4-4139-933B-09CE233AE454}" srcOrd="0" destOrd="0" presId="urn:microsoft.com/office/officeart/2005/8/layout/cycle6"/>
    <dgm:cxn modelId="{70FEF5FB-D64C-4BC4-AC9A-05EBEC452924}" type="presOf" srcId="{09D37E64-C571-41AD-B66D-072227FF1914}" destId="{E4AAB8FC-62A7-4D5B-B512-81DE3B8F7FA8}" srcOrd="0" destOrd="0" presId="urn:microsoft.com/office/officeart/2005/8/layout/cycle6"/>
    <dgm:cxn modelId="{A09CD848-DB91-4AFE-8FBB-14C1592FE7BF}" type="presOf" srcId="{39FAAF2C-31EC-4E90-ADE8-657125AFB3CB}" destId="{118DEA28-788C-4F4B-92FF-55CEC117F70D}" srcOrd="0" destOrd="0" presId="urn:microsoft.com/office/officeart/2005/8/layout/cycle6"/>
    <dgm:cxn modelId="{4A4A77F9-B836-4224-ADBF-93AA59602FAE}" type="presOf" srcId="{4772378B-B861-496F-A233-A08B7304E2B2}" destId="{6BAA03D5-43B5-46F6-B740-E99A2AFE4795}" srcOrd="0" destOrd="0" presId="urn:microsoft.com/office/officeart/2005/8/layout/cycle6"/>
    <dgm:cxn modelId="{5A67429D-2E8E-4F10-88EF-ADC2B253C7C9}" type="presOf" srcId="{60D67739-D710-4268-82F9-CA57CDBA4F48}" destId="{3E7C600D-B989-4BDF-A02D-6FCFE58D6F78}" srcOrd="0" destOrd="0" presId="urn:microsoft.com/office/officeart/2005/8/layout/cycle6"/>
    <dgm:cxn modelId="{410B25E3-FB8A-4D3E-8D93-39A4D0DB9A86}" srcId="{F9C2AA47-E32C-429C-96B4-E70CE163A8F5}" destId="{8D01C1FC-DEB4-4857-823C-5455A490EA3E}" srcOrd="0" destOrd="0" parTransId="{36B328A2-F5D2-4B09-A8F8-1709EA1FC2FF}" sibTransId="{926CE3E6-F499-40B9-8DA4-14E9E1C9FDDC}"/>
    <dgm:cxn modelId="{27D3FAF8-7847-47DD-AB13-8619242774BD}" srcId="{F9C2AA47-E32C-429C-96B4-E70CE163A8F5}" destId="{0C6C5CE6-5994-4423-9632-8A35349B1C18}" srcOrd="2" destOrd="0" parTransId="{0E0ABA21-5B35-40E1-B61B-8BDEA497E8C6}" sibTransId="{9042B405-81A9-4846-A0F1-9CE1C0AC3065}"/>
    <dgm:cxn modelId="{8F0E613F-F812-4527-AAD5-6E286877E83D}" srcId="{F9C2AA47-E32C-429C-96B4-E70CE163A8F5}" destId="{39FAAF2C-31EC-4E90-ADE8-657125AFB3CB}" srcOrd="4" destOrd="0" parTransId="{4968C788-D627-4955-A07A-D019077397B3}" sibTransId="{D2180999-221F-4962-85E5-BC37F2E63EFA}"/>
    <dgm:cxn modelId="{E20A715A-9122-4DE2-AFC4-EDB69849BBF3}" type="presOf" srcId="{9042B405-81A9-4846-A0F1-9CE1C0AC3065}" destId="{179C8559-494C-4388-8EF6-E248BA0EAF6E}" srcOrd="0" destOrd="0" presId="urn:microsoft.com/office/officeart/2005/8/layout/cycle6"/>
    <dgm:cxn modelId="{4FF06FB7-75F7-4F1B-9E94-2176597A21A2}" type="presOf" srcId="{F9C2AA47-E32C-429C-96B4-E70CE163A8F5}" destId="{E3926700-056D-461C-AF49-873E1F61F768}" srcOrd="0" destOrd="0" presId="urn:microsoft.com/office/officeart/2005/8/layout/cycle6"/>
    <dgm:cxn modelId="{A792ED0A-1283-4716-AF82-AF6CDF3EFE5E}" srcId="{F9C2AA47-E32C-429C-96B4-E70CE163A8F5}" destId="{4772378B-B861-496F-A233-A08B7304E2B2}" srcOrd="1" destOrd="0" parTransId="{D5C7F6AC-8B81-4FEE-807D-5C1F136E08C2}" sibTransId="{7B89322E-5005-400B-BED1-D37D51C1D8DE}"/>
    <dgm:cxn modelId="{E9A3F30B-7B36-4FCE-B7BB-643268D84F2A}" type="presOf" srcId="{8D01C1FC-DEB4-4857-823C-5455A490EA3E}" destId="{8F12FC15-676A-4723-8C05-AFAF6B6AEC2A}" srcOrd="0" destOrd="0" presId="urn:microsoft.com/office/officeart/2005/8/layout/cycle6"/>
    <dgm:cxn modelId="{89DFBC8E-6A8B-4DEF-BAEB-9AC264B65FFB}" srcId="{F9C2AA47-E32C-429C-96B4-E70CE163A8F5}" destId="{60D67739-D710-4268-82F9-CA57CDBA4F48}" srcOrd="3" destOrd="0" parTransId="{00E4952B-5B6F-406E-9706-5D5A31465FF9}" sibTransId="{09D37E64-C571-41AD-B66D-072227FF1914}"/>
    <dgm:cxn modelId="{0F3CA77A-3990-4B88-AC93-C5EFA7C01AB8}" type="presOf" srcId="{926CE3E6-F499-40B9-8DA4-14E9E1C9FDDC}" destId="{1DF10E7E-A926-4EC4-B479-0C162A65DFE0}" srcOrd="0" destOrd="0" presId="urn:microsoft.com/office/officeart/2005/8/layout/cycle6"/>
    <dgm:cxn modelId="{EF7A02DD-5109-4C19-A68E-99AC6800ACA7}" type="presOf" srcId="{D2180999-221F-4962-85E5-BC37F2E63EFA}" destId="{3034B9D0-8742-45CB-9767-7F21A342F7FE}" srcOrd="0" destOrd="0" presId="urn:microsoft.com/office/officeart/2005/8/layout/cycle6"/>
    <dgm:cxn modelId="{D413D0B9-21B7-4D80-A1ED-A87773A98D8E}" type="presOf" srcId="{0C6C5CE6-5994-4423-9632-8A35349B1C18}" destId="{F0FFF6DB-2560-4B4A-839B-695111CF74E8}" srcOrd="0" destOrd="0" presId="urn:microsoft.com/office/officeart/2005/8/layout/cycle6"/>
    <dgm:cxn modelId="{F519814C-1C22-4476-83F6-CFC91B577FF5}" type="presParOf" srcId="{E3926700-056D-461C-AF49-873E1F61F768}" destId="{8F12FC15-676A-4723-8C05-AFAF6B6AEC2A}" srcOrd="0" destOrd="0" presId="urn:microsoft.com/office/officeart/2005/8/layout/cycle6"/>
    <dgm:cxn modelId="{425541C9-0BB1-401F-BE29-B751A159DA56}" type="presParOf" srcId="{E3926700-056D-461C-AF49-873E1F61F768}" destId="{BEEDE2FF-7653-4EF6-9510-1CE35BA9C34B}" srcOrd="1" destOrd="0" presId="urn:microsoft.com/office/officeart/2005/8/layout/cycle6"/>
    <dgm:cxn modelId="{D9BB5406-F192-4CF1-91CA-4B6E9E009DD1}" type="presParOf" srcId="{E3926700-056D-461C-AF49-873E1F61F768}" destId="{1DF10E7E-A926-4EC4-B479-0C162A65DFE0}" srcOrd="2" destOrd="0" presId="urn:microsoft.com/office/officeart/2005/8/layout/cycle6"/>
    <dgm:cxn modelId="{452E48C1-555D-4780-8E7B-BDF931ED5803}" type="presParOf" srcId="{E3926700-056D-461C-AF49-873E1F61F768}" destId="{6BAA03D5-43B5-46F6-B740-E99A2AFE4795}" srcOrd="3" destOrd="0" presId="urn:microsoft.com/office/officeart/2005/8/layout/cycle6"/>
    <dgm:cxn modelId="{046C39D1-98BD-4A36-A023-7C9DC7654056}" type="presParOf" srcId="{E3926700-056D-461C-AF49-873E1F61F768}" destId="{6CAE4431-99AE-4E8F-95A1-2D36E09D8723}" srcOrd="4" destOrd="0" presId="urn:microsoft.com/office/officeart/2005/8/layout/cycle6"/>
    <dgm:cxn modelId="{A4B8D452-A802-4B8F-BD5D-3C30D76A691A}" type="presParOf" srcId="{E3926700-056D-461C-AF49-873E1F61F768}" destId="{B57D9BBB-6BD4-4139-933B-09CE233AE454}" srcOrd="5" destOrd="0" presId="urn:microsoft.com/office/officeart/2005/8/layout/cycle6"/>
    <dgm:cxn modelId="{06358656-CE9B-4E82-A6C6-1284274D5F2F}" type="presParOf" srcId="{E3926700-056D-461C-AF49-873E1F61F768}" destId="{F0FFF6DB-2560-4B4A-839B-695111CF74E8}" srcOrd="6" destOrd="0" presId="urn:microsoft.com/office/officeart/2005/8/layout/cycle6"/>
    <dgm:cxn modelId="{6EAF1DB3-DE56-4605-A6B9-9AF8E0A94984}" type="presParOf" srcId="{E3926700-056D-461C-AF49-873E1F61F768}" destId="{A255F693-0467-4992-BEF9-FB222A29CE3A}" srcOrd="7" destOrd="0" presId="urn:microsoft.com/office/officeart/2005/8/layout/cycle6"/>
    <dgm:cxn modelId="{0209EFAF-2902-4368-9D85-E19CC85D51AF}" type="presParOf" srcId="{E3926700-056D-461C-AF49-873E1F61F768}" destId="{179C8559-494C-4388-8EF6-E248BA0EAF6E}" srcOrd="8" destOrd="0" presId="urn:microsoft.com/office/officeart/2005/8/layout/cycle6"/>
    <dgm:cxn modelId="{892592DB-62F1-4F02-A65A-5AAB8EC2C000}" type="presParOf" srcId="{E3926700-056D-461C-AF49-873E1F61F768}" destId="{3E7C600D-B989-4BDF-A02D-6FCFE58D6F78}" srcOrd="9" destOrd="0" presId="urn:microsoft.com/office/officeart/2005/8/layout/cycle6"/>
    <dgm:cxn modelId="{F5CB3AB2-0DD0-49B5-A47D-244DA416ED2C}" type="presParOf" srcId="{E3926700-056D-461C-AF49-873E1F61F768}" destId="{A067914F-A887-4A52-953A-90138F36B18A}" srcOrd="10" destOrd="0" presId="urn:microsoft.com/office/officeart/2005/8/layout/cycle6"/>
    <dgm:cxn modelId="{14C24FFD-E844-422F-A931-23429BBE0EF8}" type="presParOf" srcId="{E3926700-056D-461C-AF49-873E1F61F768}" destId="{E4AAB8FC-62A7-4D5B-B512-81DE3B8F7FA8}" srcOrd="11" destOrd="0" presId="urn:microsoft.com/office/officeart/2005/8/layout/cycle6"/>
    <dgm:cxn modelId="{DB55BABC-CB03-49AF-9219-61E9FD24608E}" type="presParOf" srcId="{E3926700-056D-461C-AF49-873E1F61F768}" destId="{118DEA28-788C-4F4B-92FF-55CEC117F70D}" srcOrd="12" destOrd="0" presId="urn:microsoft.com/office/officeart/2005/8/layout/cycle6"/>
    <dgm:cxn modelId="{0422FF5B-549C-402E-AB22-37C09ACE9870}" type="presParOf" srcId="{E3926700-056D-461C-AF49-873E1F61F768}" destId="{442616FD-1236-401B-B679-93E6B8F62913}" srcOrd="13" destOrd="0" presId="urn:microsoft.com/office/officeart/2005/8/layout/cycle6"/>
    <dgm:cxn modelId="{C517D0DD-04E6-48F6-A8B9-8F9AEE7CB3D9}" type="presParOf" srcId="{E3926700-056D-461C-AF49-873E1F61F768}" destId="{3034B9D0-8742-45CB-9767-7F21A342F7FE}" srcOrd="14" destOrd="0" presId="urn:microsoft.com/office/officeart/2005/8/layout/cycle6"/>
  </dgm:cxnLst>
  <dgm:bg>
    <a:solidFill>
      <a:schemeClr val="bg1"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FFAAF-D75A-4EDF-BD68-D517613D88BC}" type="datetimeFigureOut">
              <a:rPr lang="ru-RU" smtClean="0"/>
              <a:t>28.06.2019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05950"/>
            <a:ext cx="2944813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100" y="9505950"/>
            <a:ext cx="2944813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4B61A-5C7C-4D01-A9A9-82B4AC7C5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994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5003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5003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25890-A2FA-4A85-8171-00CFAF6EB6CF}" type="datetimeFigureOut">
              <a:rPr lang="ru-RU" smtClean="0"/>
              <a:t>28.06.2019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1913" y="750888"/>
            <a:ext cx="6670675" cy="375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3610"/>
            <a:ext cx="5435600" cy="45034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05483"/>
            <a:ext cx="2944283" cy="5003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505483"/>
            <a:ext cx="2944283" cy="5003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F8635-97F6-42E4-9202-DD8751CF957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560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F8635-97F6-42E4-9202-DD8751CF957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158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94326-4C87-468D-B299-214D011CF709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04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94326-4C87-468D-B299-214D011CF709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04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94326-4C87-468D-B299-214D011CF709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04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F8635-97F6-42E4-9202-DD8751CF9575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73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94326-4C87-468D-B299-214D011CF709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04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94326-4C87-468D-B299-214D011CF709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04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94326-4C87-468D-B299-214D011CF709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04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94326-4C87-468D-B299-214D011CF709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04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94326-4C87-468D-B299-214D011CF709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04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94326-4C87-468D-B299-214D011CF709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04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94326-4C87-468D-B299-214D011CF709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04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94326-4C87-468D-B299-214D011CF709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04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9313-DCF7-4EC0-B803-651A8BC9CD9D}" type="datetime1">
              <a:rPr lang="ru-RU" smtClean="0"/>
              <a:t>28.06.2019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7D99-7181-4217-AF61-72B92EE89BEB}" type="datetime1">
              <a:rPr lang="ru-RU" smtClean="0"/>
              <a:t>28.06.2019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01EC-DD1C-4C8C-952A-5BA3D1260753}" type="datetime1">
              <a:rPr lang="ru-RU" smtClean="0"/>
              <a:t>28.06.2019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F621-4088-4D5A-B494-A89AD23C1572}" type="datetime1">
              <a:rPr lang="ru-RU" smtClean="0"/>
              <a:t>28.06.2019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E1B6-5A45-4EB1-A2F6-A4EACDD35F66}" type="datetime1">
              <a:rPr lang="ru-RU" smtClean="0"/>
              <a:t>28.06.2019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AA09-9F07-4A68-947A-F5E9D8194DCC}" type="datetime1">
              <a:rPr lang="ru-RU" smtClean="0"/>
              <a:t>28.06.2019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F85E-B4A2-4B99-99BD-487E578242FE}" type="datetime1">
              <a:rPr lang="ru-RU" smtClean="0"/>
              <a:t>28.06.2019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5036-E718-4A0D-977E-FBD776DE3B7D}" type="datetime1">
              <a:rPr lang="ru-RU" smtClean="0"/>
              <a:t>28.06.2019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E79F-7379-497C-8DC9-B8433028E4BE}" type="datetime1">
              <a:rPr lang="ru-RU" smtClean="0"/>
              <a:t>28.06.2019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847A-7CBE-4A24-8F24-0EE2079CFE93}" type="datetime1">
              <a:rPr lang="ru-RU" smtClean="0"/>
              <a:t>28.06.2019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0C1E-8BD0-4517-B9BB-89F387A44291}" type="datetime1">
              <a:rPr lang="ru-RU" smtClean="0"/>
              <a:t>28.06.2019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8E7BC-4EEF-4F6E-A2C6-CBD16F43A1E8}" type="datetime1">
              <a:rPr lang="ru-RU" smtClean="0"/>
              <a:t>28.06.2019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e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image" Target="../media/image3.jpeg"/><Relationship Id="rId21" Type="http://schemas.openxmlformats.org/officeDocument/2006/relationships/image" Target="../media/image42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7.pn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24" Type="http://schemas.openxmlformats.org/officeDocument/2006/relationships/image" Target="../media/image45.pn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18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Relationship Id="rId22" Type="http://schemas.openxmlformats.org/officeDocument/2006/relationships/image" Target="../media/image43.jpeg"/><Relationship Id="rId27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3.jpeg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8.jpeg"/><Relationship Id="rId5" Type="http://schemas.openxmlformats.org/officeDocument/2006/relationships/diagramData" Target="../diagrams/data1.xml"/><Relationship Id="rId10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8.jpe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7654"/>
            <a:ext cx="9144000" cy="20882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3756" y="771550"/>
            <a:ext cx="587678" cy="828092"/>
          </a:xfrm>
          <a:noFill/>
        </p:spPr>
      </p:pic>
      <p:sp>
        <p:nvSpPr>
          <p:cNvPr id="2052" name="Заголовок 2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701632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rgbClr val="2E867C"/>
                </a:solidFill>
              </a:rPr>
              <a:t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51520" y="1923678"/>
            <a:ext cx="8640960" cy="178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3600" b="1" dirty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НАСТАВНИЧЕСТВО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КАК </a:t>
            </a:r>
            <a:r>
              <a:rPr lang="ru-RU" sz="2400" b="1" dirty="0">
                <a:solidFill>
                  <a:schemeClr val="bg1"/>
                </a:solidFill>
              </a:rPr>
              <a:t>СОВРЕМЕННАЯ МОДЕЛЬ ПОВЫШЕНИЯ КВАЛИФИКАЦИИ ПЕДАГОГОВ В ДОПОЛНИТЕЛЬНОМ ПРОФЕССИОНАЛЬНОМ ОБРАЗОВАНИИ</a:t>
            </a:r>
          </a:p>
          <a:p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732" y="4227934"/>
            <a:ext cx="821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2A6A6C"/>
                </a:solidFill>
              </a:rPr>
              <a:t>Докладчик: </a:t>
            </a:r>
          </a:p>
          <a:p>
            <a:pPr algn="ctr"/>
            <a:r>
              <a:rPr lang="ru-RU" sz="1200" dirty="0" err="1">
                <a:solidFill>
                  <a:srgbClr val="2A6A6C"/>
                </a:solidFill>
              </a:rPr>
              <a:t>Нугуманова</a:t>
            </a:r>
            <a:r>
              <a:rPr lang="ru-RU" sz="1200" dirty="0">
                <a:solidFill>
                  <a:srgbClr val="2A6A6C"/>
                </a:solidFill>
              </a:rPr>
              <a:t> Людмила Николаевна, ректор ГАОУ ДПО ИРО РТ, доктор педагогических наук</a:t>
            </a:r>
          </a:p>
          <a:p>
            <a:pPr algn="ctr"/>
            <a:r>
              <a:rPr lang="ru-RU" sz="1200" dirty="0">
                <a:solidFill>
                  <a:srgbClr val="2A6A6C"/>
                </a:solidFill>
              </a:rPr>
              <a:t> </a:t>
            </a:r>
            <a:r>
              <a:rPr lang="en-US" sz="1200" i="1" dirty="0">
                <a:solidFill>
                  <a:srgbClr val="2A6A6C"/>
                </a:solidFill>
              </a:rPr>
              <a:t>e-mail: irort2011@gmail.com</a:t>
            </a:r>
            <a:endParaRPr lang="en-US" sz="1200" dirty="0">
              <a:solidFill>
                <a:srgbClr val="2A6A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082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5398" y="-18953"/>
            <a:ext cx="9144000" cy="789819"/>
          </a:xfrm>
          <a:prstGeom prst="rect">
            <a:avLst/>
          </a:prstGeom>
          <a:solidFill>
            <a:srgbClr val="206A7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     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40006"/>
            <a:ext cx="7726680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endParaRPr lang="ru-RU" sz="170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9125" y="1974016"/>
            <a:ext cx="8724875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sz="4500" b="1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1779" y="191290"/>
            <a:ext cx="274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СОЦИАЛЬНЫЕ ПАРТНЕРЫ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6" y="96413"/>
            <a:ext cx="631933" cy="814937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pic>
        <p:nvPicPr>
          <p:cNvPr id="10" name="Picture 2" descr="https://im0-tub-ru.yandex.net/i?id=f52abc6c8ea8cb530bbd8e29f24c9306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4" t="65837" r="14555" b="12444"/>
          <a:stretch>
            <a:fillRect/>
          </a:stretch>
        </p:blipFill>
        <p:spPr bwMode="auto">
          <a:xfrm>
            <a:off x="55563" y="4667250"/>
            <a:ext cx="2335212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irort\Desktop\2019 год\для НЛН\28.06.19-воспитание\Фото\для максибита\Журнал Магариф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1202194"/>
            <a:ext cx="1564754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Users\irort\Desktop\2019 год\для НЛН\28.06.19-воспитание\Фото\для максибита\Издательство Дроф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2890838"/>
            <a:ext cx="1214759" cy="4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Users\irort\Desktop\2019 год\для НЛН\28.06.19-воспитание\Фото\для максибита\Издательство Национальное образование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9" y="3363516"/>
            <a:ext cx="139231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C:\Users\irort\Desktop\2019 год\для НЛН\28.06.19-воспитание\Фото\для максибита\Издательство Просвещение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2370535"/>
            <a:ext cx="1237752" cy="38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C:\Users\irort\Desktop\2019 год\для НЛН\28.06.19-воспитание\Фото\для максибита\Издательство Русское слово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1604626"/>
            <a:ext cx="1064033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C:\Users\irort\Desktop\2019 год\для НЛН\28.06.19-воспитание\Фото\для максибита\Издательство Учебная литература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5" y="3775473"/>
            <a:ext cx="922246" cy="110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:\Users\irort\Desktop\2019 год\для НЛН\28.06.19-воспитание\Фото\для максибита\Казанский национальный исследовательский технологический университет (КНИТУ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2447589"/>
            <a:ext cx="752359" cy="75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C:\Users\irort\Desktop\2019 год\для НЛН\28.06.19-воспитание\Фото\для максибита\Институт ЮНЕСКО по информационным технологиям в образовании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3652838"/>
            <a:ext cx="2154889" cy="91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C:\Users\irort\Desktop\2019 год\для НЛН\28.06.19-воспитание\Фото\для максибита\Московский городской университет МГПУ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4221957"/>
            <a:ext cx="1047427" cy="65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 descr="C:\Users\irort\Desktop\2019 год\для НЛН\28.06.19-воспитание\Фото\для максибита\Национальный исследовательский университет Высшая школа экономики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2"/>
          <a:stretch>
            <a:fillRect/>
          </a:stretch>
        </p:blipFill>
        <p:spPr bwMode="auto">
          <a:xfrm>
            <a:off x="1466852" y="1321257"/>
            <a:ext cx="1148338" cy="90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C:\Users\irort\Desktop\2019 год\для НЛН\28.06.19-воспитание\Фото\для максибита\Образовательный центр СИРИУС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2" y="2076114"/>
            <a:ext cx="1417858" cy="132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5" descr="C:\Users\irort\Desktop\2019 год\для НЛН\28.06.19-воспитание\Фото\для максибита\РАНХиГС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4" y="1276014"/>
            <a:ext cx="1222423" cy="155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6" descr="C:\Users\irort\Desktop\2019 год\для НЛН\28.06.19-воспитание\Фото\для максибита\ФГБНУ Институт изучения детства, семьи и воспитания РАО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49" y="949226"/>
            <a:ext cx="955457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0" descr="C:\Users\irort\Desktop\2019 год\для НЛН\28.06.19-воспитание\Фото\для максибита\Школьная лига РОСНАНО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7" y="3084573"/>
            <a:ext cx="223153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1" descr="C:\Users\irort\Desktop\2019 год\для НЛН\28.06.19-воспитание\Фото\для максибита\ЯКласс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44" b="33817"/>
          <a:stretch>
            <a:fillRect/>
          </a:stretch>
        </p:blipFill>
        <p:spPr bwMode="auto">
          <a:xfrm>
            <a:off x="6300789" y="4619626"/>
            <a:ext cx="1867485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C:\Users\irort\AppData\Local\Temp\2f854e228c2e612b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1" t="5852" r="26802" b="11726"/>
          <a:stretch>
            <a:fillRect/>
          </a:stretch>
        </p:blipFill>
        <p:spPr bwMode="auto">
          <a:xfrm>
            <a:off x="2936876" y="1259344"/>
            <a:ext cx="1184103" cy="103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https://im0-tub-ru.yandex.net/i?id=71d91e3ec5a10751b96830077933ce36-l&amp;n=1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78" r="73140" b="36073"/>
          <a:stretch>
            <a:fillRect/>
          </a:stretch>
        </p:blipFill>
        <p:spPr bwMode="auto">
          <a:xfrm>
            <a:off x="4235450" y="4151710"/>
            <a:ext cx="141530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C:\Users\irort\Desktop\2019 год\для НЛН\28.06.19-воспитание\Фото\для максибита\Агентство стратегических инициатив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1" y="2174936"/>
            <a:ext cx="1325889" cy="5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1" descr="http://www.moyastrana.ru/upload/medialibrary/dc6/dc6896ee061031ae5cc28ae549209e0a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227198"/>
            <a:ext cx="1015492" cy="98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6" descr="http://www.kstu.ru/servlet/contentblob?id=102817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6" y="3479006"/>
            <a:ext cx="2152334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7" descr="C:\Users\irort\Downloads\HL0n2D8HPgw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244" y="3389373"/>
            <a:ext cx="1070419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9" descr="C:\Users\irort\Desktop\2019 год\для НЛН\28.06.19-воспитание\Фото\для максибита\Фонд развития Инновационного центра Сколково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244" y="1847452"/>
            <a:ext cx="1411287" cy="75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МОБИЛЬНОЕ ЭЛЕКТРОННОЕ ОБРАЗОВАНИЕ"/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0" r="23322"/>
          <a:stretch/>
        </p:blipFill>
        <p:spPr bwMode="auto">
          <a:xfrm>
            <a:off x="4943101" y="2994499"/>
            <a:ext cx="1891085" cy="36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92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26653"/>
            <a:ext cx="9144000" cy="789819"/>
          </a:xfrm>
          <a:prstGeom prst="rect">
            <a:avLst/>
          </a:prstGeom>
          <a:solidFill>
            <a:srgbClr val="206A7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     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40006"/>
            <a:ext cx="7726680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endParaRPr lang="ru-RU" sz="170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9125" y="1974016"/>
            <a:ext cx="8724875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sz="4500" b="1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1779" y="191290"/>
            <a:ext cx="2308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ШКОЛЫ - ПАРТНЕРЫ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6" y="96413"/>
            <a:ext cx="631933" cy="814937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pic>
        <p:nvPicPr>
          <p:cNvPr id="10" name="Picture 2" descr="https://im0-tub-ru.yandex.net/i?id=f52abc6c8ea8cb530bbd8e29f24c9306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4" t="65837" r="14555" b="12444"/>
          <a:stretch>
            <a:fillRect/>
          </a:stretch>
        </p:blipFill>
        <p:spPr bwMode="auto">
          <a:xfrm>
            <a:off x="55563" y="4667250"/>
            <a:ext cx="2335212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1546" y="1203598"/>
            <a:ext cx="7790854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622300"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1E717C"/>
                </a:solidFill>
              </a:rPr>
              <a:t>ГИМНАЗИЯ </a:t>
            </a:r>
            <a:r>
              <a:rPr lang="ru-RU" sz="1400" b="1" dirty="0">
                <a:solidFill>
                  <a:srgbClr val="1E717C"/>
                </a:solidFill>
              </a:rPr>
              <a:t>№ 7</a:t>
            </a:r>
          </a:p>
          <a:p>
            <a:pPr marL="171450" lvl="0" indent="-17145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1E717C"/>
                </a:solidFill>
              </a:rPr>
              <a:t>ШКОЛА-ИНТЕРНАТ </a:t>
            </a:r>
            <a:r>
              <a:rPr lang="ru-RU" sz="1400" b="1" dirty="0">
                <a:solidFill>
                  <a:srgbClr val="1E717C"/>
                </a:solidFill>
              </a:rPr>
              <a:t>«ЛИЦЕЙ ИМ. Н.И. ЛОБАЧЕВСКОГО</a:t>
            </a:r>
            <a:r>
              <a:rPr lang="ru-RU" sz="1400" b="1" dirty="0" smtClean="0">
                <a:solidFill>
                  <a:srgbClr val="1E717C"/>
                </a:solidFill>
              </a:rPr>
              <a:t>»</a:t>
            </a:r>
            <a:r>
              <a:rPr lang="ru-RU" sz="1400" b="1" dirty="0">
                <a:solidFill>
                  <a:srgbClr val="1E717C"/>
                </a:solidFill>
              </a:rPr>
              <a:t> </a:t>
            </a:r>
            <a:endParaRPr lang="ru-RU" sz="1400" b="1" dirty="0" smtClean="0">
              <a:solidFill>
                <a:srgbClr val="1E717C"/>
              </a:solidFill>
            </a:endParaRPr>
          </a:p>
          <a:p>
            <a:pPr marL="171450" lvl="0" indent="-17145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1E717C"/>
                </a:solidFill>
              </a:rPr>
              <a:t>ЛИЦЕЙ-ИНТЕРНАТ </a:t>
            </a:r>
            <a:r>
              <a:rPr lang="ru-RU" sz="1400" b="1" dirty="0">
                <a:solidFill>
                  <a:srgbClr val="1E717C"/>
                </a:solidFill>
              </a:rPr>
              <a:t>№ 2 </a:t>
            </a:r>
          </a:p>
          <a:p>
            <a:pPr marL="171450" indent="-17145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ru-RU" sz="1400" b="1" dirty="0">
                <a:solidFill>
                  <a:srgbClr val="1E717C"/>
                </a:solidFill>
              </a:rPr>
              <a:t>ГИМНАЗИЯ № 2 ИМ. ШИГАБУТДИНА </a:t>
            </a:r>
            <a:r>
              <a:rPr lang="ru-RU" sz="1400" b="1" dirty="0" smtClean="0">
                <a:solidFill>
                  <a:srgbClr val="1E717C"/>
                </a:solidFill>
              </a:rPr>
              <a:t>МАРДЖАНИ</a:t>
            </a:r>
          </a:p>
          <a:p>
            <a:pPr marL="171450" indent="-17145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1E717C"/>
                </a:solidFill>
              </a:rPr>
              <a:t>СРЕДНЯЯ </a:t>
            </a:r>
            <a:r>
              <a:rPr lang="ru-RU" sz="1400" b="1" dirty="0">
                <a:solidFill>
                  <a:srgbClr val="1E717C"/>
                </a:solidFill>
              </a:rPr>
              <a:t>ОБЩЕОБРАЗОВАТЕЛЬНАЯ ШКОЛА №39 С УГЛУБЛЕННЫМ ИЗУЧЕНИЕМ АНГЛИЙСКОГО </a:t>
            </a:r>
            <a:r>
              <a:rPr lang="ru-RU" sz="1400" b="1" dirty="0" smtClean="0">
                <a:solidFill>
                  <a:srgbClr val="1E717C"/>
                </a:solidFill>
              </a:rPr>
              <a:t>ЯЗЫКА</a:t>
            </a:r>
          </a:p>
          <a:p>
            <a:pPr marL="171450" indent="-17145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1E717C"/>
                </a:solidFill>
              </a:rPr>
              <a:t>СРЕДНЯЯ ОБЩЕОБРАЗОВАТЕЛЬНАЯ ШКОЛА №1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1E717C"/>
                </a:solidFill>
              </a:rPr>
              <a:t>СРЕДНЯЯ ОБЩЕОБРАЗОВАТЕЛЬНАЯ ШКОЛА №146 С УГЛУБЛЕННЫМ ИЗУЧЕНИЕМ ОТДЕЛЬНЫХ ПРЕДМЕТОВ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1E717C"/>
                </a:solidFill>
              </a:rPr>
              <a:t>ОСНОВНАЯ ОБЩЕОБРАЗОВАТЕЛЬНАЯ ШКОЛА №108» СОВЕТСКОГО РАЙОНА Г. КАЗАНИ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1E717C"/>
                </a:solidFill>
              </a:rPr>
              <a:t>ГОСУДАРСТВЕННОЕ АВТОНОМНОЕ ОБЩЕОБРАЗОВАТЕЛЬНОЕ УЧРЕЖДЕНИЕ «ШКОЛА ИННОПОЛИС»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1E717C"/>
                </a:solidFill>
              </a:rPr>
              <a:t>МНОГОПРОФИЛЬНАЯ ПОЛИЛИНГВАЛЬНАЯ ГИМНАЗИЯ №180</a:t>
            </a:r>
          </a:p>
          <a:p>
            <a:pPr marL="171450" indent="-171450">
              <a:buFont typeface="Wingdings" pitchFamily="2" charset="2"/>
              <a:buChar char="§"/>
            </a:pPr>
            <a:endParaRPr lang="ru-RU" sz="1200" dirty="0" smtClean="0">
              <a:solidFill>
                <a:srgbClr val="1E717C"/>
              </a:solidFill>
            </a:endParaRPr>
          </a:p>
          <a:p>
            <a:endParaRPr lang="ru-RU" sz="1200" b="1" dirty="0" smtClean="0"/>
          </a:p>
          <a:p>
            <a:pPr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dirty="0"/>
          </a:p>
          <a:p>
            <a:pPr marL="171450" lvl="0" indent="-17145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endParaRPr lang="ru-RU" sz="1200" b="1" dirty="0"/>
          </a:p>
          <a:p>
            <a:pPr marL="171450" lvl="0" indent="-171450" defTabSz="622300"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3308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5398" y="-18953"/>
            <a:ext cx="9144000" cy="789819"/>
          </a:xfrm>
          <a:prstGeom prst="rect">
            <a:avLst/>
          </a:prstGeom>
          <a:solidFill>
            <a:srgbClr val="206A7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     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40006"/>
            <a:ext cx="7726680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endParaRPr lang="ru-RU" sz="170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9125" y="1974016"/>
            <a:ext cx="8724875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sz="4500" b="1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6338" y="239951"/>
            <a:ext cx="2862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smtClean="0">
                <a:solidFill>
                  <a:schemeClr val="bg1"/>
                </a:solidFill>
              </a:rPr>
              <a:t>Ожидаемые результаты</a:t>
            </a:r>
            <a:r>
              <a:rPr lang="ru-RU" sz="200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6" y="96413"/>
            <a:ext cx="631933" cy="814937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grpSp>
        <p:nvGrpSpPr>
          <p:cNvPr id="8" name="Группа 7"/>
          <p:cNvGrpSpPr/>
          <p:nvPr/>
        </p:nvGrpSpPr>
        <p:grpSpPr>
          <a:xfrm>
            <a:off x="2090002" y="947204"/>
            <a:ext cx="4392487" cy="4075859"/>
            <a:chOff x="2771800" y="1203599"/>
            <a:chExt cx="3495326" cy="348130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74"/>
            <a:stretch/>
          </p:blipFill>
          <p:spPr>
            <a:xfrm>
              <a:off x="2771800" y="1787342"/>
              <a:ext cx="3495326" cy="2897566"/>
            </a:xfrm>
            <a:prstGeom prst="rect">
              <a:avLst/>
            </a:prstGeom>
          </p:spPr>
        </p:pic>
        <p:sp>
          <p:nvSpPr>
            <p:cNvPr id="10" name="Овал 9"/>
            <p:cNvSpPr/>
            <p:nvPr/>
          </p:nvSpPr>
          <p:spPr>
            <a:xfrm rot="1733340">
              <a:off x="4839175" y="3075610"/>
              <a:ext cx="792088" cy="7138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 rot="5400000">
              <a:off x="4244862" y="1242704"/>
              <a:ext cx="792088" cy="7138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 rot="1733340">
              <a:off x="4781855" y="3432028"/>
              <a:ext cx="153857" cy="1674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Овал 13"/>
          <p:cNvSpPr/>
          <p:nvPr/>
        </p:nvSpPr>
        <p:spPr>
          <a:xfrm>
            <a:off x="3779912" y="3783684"/>
            <a:ext cx="1288558" cy="1119746"/>
          </a:xfrm>
          <a:prstGeom prst="ellipse">
            <a:avLst/>
          </a:prstGeom>
          <a:solidFill>
            <a:srgbClr val="3E818A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915816" y="1742575"/>
            <a:ext cx="648072" cy="546617"/>
          </a:xfrm>
          <a:prstGeom prst="ellipse">
            <a:avLst/>
          </a:prstGeom>
          <a:solidFill>
            <a:srgbClr val="3E818A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059832" y="2471163"/>
            <a:ext cx="648072" cy="546617"/>
          </a:xfrm>
          <a:prstGeom prst="ellipse">
            <a:avLst/>
          </a:prstGeom>
          <a:solidFill>
            <a:srgbClr val="3E818A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411760" y="3092179"/>
            <a:ext cx="648072" cy="546617"/>
          </a:xfrm>
          <a:prstGeom prst="ellipse">
            <a:avLst/>
          </a:prstGeom>
          <a:solidFill>
            <a:srgbClr val="3E818A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093943" y="2015884"/>
            <a:ext cx="648072" cy="546617"/>
          </a:xfrm>
          <a:prstGeom prst="ellipse">
            <a:avLst/>
          </a:prstGeom>
          <a:solidFill>
            <a:srgbClr val="3E818A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724128" y="2729552"/>
            <a:ext cx="648072" cy="546617"/>
          </a:xfrm>
          <a:prstGeom prst="ellipse">
            <a:avLst/>
          </a:prstGeom>
          <a:solidFill>
            <a:srgbClr val="3E818A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99225" y="2193169"/>
            <a:ext cx="261659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C00000"/>
                </a:solidFill>
              </a:rPr>
              <a:t>Р</a:t>
            </a:r>
            <a:r>
              <a:rPr lang="ru-RU" sz="1400" b="1" dirty="0" smtClean="0">
                <a:solidFill>
                  <a:srgbClr val="1E717C"/>
                </a:solidFill>
              </a:rPr>
              <a:t>азвитие </a:t>
            </a:r>
            <a:r>
              <a:rPr lang="ru-RU" sz="1400" b="1" dirty="0">
                <a:solidFill>
                  <a:srgbClr val="1E717C"/>
                </a:solidFill>
              </a:rPr>
              <a:t>личностно ориентированных отношений между </a:t>
            </a:r>
            <a:r>
              <a:rPr lang="ru-RU" sz="1400" b="1" dirty="0" smtClean="0">
                <a:solidFill>
                  <a:srgbClr val="1E717C"/>
                </a:solidFill>
              </a:rPr>
              <a:t>коллегами-учителями</a:t>
            </a:r>
            <a:endParaRPr lang="ru-RU" sz="1400" b="1" dirty="0">
              <a:solidFill>
                <a:srgbClr val="1E717C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5248" y="978975"/>
            <a:ext cx="28083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П</a:t>
            </a:r>
            <a:r>
              <a:rPr lang="ru-RU" sz="1400" b="1" dirty="0" smtClean="0">
                <a:solidFill>
                  <a:srgbClr val="1E717C"/>
                </a:solidFill>
              </a:rPr>
              <a:t>овышение </a:t>
            </a:r>
            <a:r>
              <a:rPr lang="ru-RU" sz="1400" b="1" dirty="0">
                <a:solidFill>
                  <a:srgbClr val="1E717C"/>
                </a:solidFill>
              </a:rPr>
              <a:t>профессионального мастерства  педагогических и руководящих </a:t>
            </a:r>
            <a:r>
              <a:rPr lang="ru-RU" sz="1400" b="1" dirty="0" smtClean="0">
                <a:solidFill>
                  <a:srgbClr val="1E717C"/>
                </a:solidFill>
              </a:rPr>
              <a:t>работников</a:t>
            </a:r>
            <a:endParaRPr lang="ru-RU" sz="1400" b="1" dirty="0">
              <a:solidFill>
                <a:srgbClr val="1E717C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9552" y="3783684"/>
            <a:ext cx="28443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Э</a:t>
            </a:r>
            <a:r>
              <a:rPr lang="ru-RU" sz="1400" b="1" dirty="0" smtClean="0">
                <a:solidFill>
                  <a:srgbClr val="1E717C"/>
                </a:solidFill>
              </a:rPr>
              <a:t>ффективное </a:t>
            </a:r>
            <a:r>
              <a:rPr lang="ru-RU" sz="1400" b="1" dirty="0">
                <a:solidFill>
                  <a:srgbClr val="1E717C"/>
                </a:solidFill>
              </a:rPr>
              <a:t>оказание помощи и поддержки в педагогической практике образовательной организации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764434" y="1430990"/>
            <a:ext cx="27473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1E717C"/>
                </a:solidFill>
              </a:rPr>
              <a:t>«</a:t>
            </a:r>
            <a:r>
              <a:rPr lang="ru-RU" sz="2400" b="1" dirty="0" err="1" smtClean="0">
                <a:solidFill>
                  <a:srgbClr val="C00000"/>
                </a:solidFill>
              </a:rPr>
              <a:t>З</a:t>
            </a:r>
            <a:r>
              <a:rPr lang="ru-RU" sz="1400" b="1" dirty="0" err="1" smtClean="0">
                <a:solidFill>
                  <a:srgbClr val="1E717C"/>
                </a:solidFill>
              </a:rPr>
              <a:t>акрепляемость</a:t>
            </a:r>
            <a:r>
              <a:rPr lang="ru-RU" sz="1400" b="1" dirty="0" smtClean="0">
                <a:solidFill>
                  <a:srgbClr val="1E717C"/>
                </a:solidFill>
              </a:rPr>
              <a:t>» молодых </a:t>
            </a:r>
            <a:r>
              <a:rPr lang="ru-RU" sz="1400" b="1" dirty="0">
                <a:solidFill>
                  <a:srgbClr val="1E717C"/>
                </a:solidFill>
              </a:rPr>
              <a:t>педагогов в образовательных организациях республики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413472" y="2670223"/>
            <a:ext cx="28083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Б</a:t>
            </a:r>
            <a:r>
              <a:rPr lang="ru-RU" sz="1400" b="1" dirty="0" smtClean="0">
                <a:solidFill>
                  <a:srgbClr val="1E717C"/>
                </a:solidFill>
              </a:rPr>
              <a:t>ыстрая </a:t>
            </a:r>
            <a:r>
              <a:rPr lang="ru-RU" sz="1400" b="1" dirty="0">
                <a:solidFill>
                  <a:srgbClr val="1E717C"/>
                </a:solidFill>
              </a:rPr>
              <a:t>профессиональная адаптация молодых </a:t>
            </a:r>
            <a:r>
              <a:rPr lang="ru-RU" sz="1400" b="1" dirty="0" smtClean="0">
                <a:solidFill>
                  <a:srgbClr val="1E717C"/>
                </a:solidFill>
              </a:rPr>
              <a:t>учителей</a:t>
            </a:r>
            <a:endParaRPr lang="ru-RU" sz="1400" b="1" dirty="0">
              <a:solidFill>
                <a:srgbClr val="1E71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5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5398" y="-18953"/>
            <a:ext cx="9159398" cy="5162453"/>
          </a:xfrm>
          <a:prstGeom prst="rect">
            <a:avLst/>
          </a:prstGeom>
          <a:solidFill>
            <a:srgbClr val="206A7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     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52" name="Заголовок 2"/>
          <p:cNvSpPr>
            <a:spLocks noGrp="1"/>
          </p:cNvSpPr>
          <p:nvPr>
            <p:ph type="title"/>
          </p:nvPr>
        </p:nvSpPr>
        <p:spPr>
          <a:xfrm>
            <a:off x="582725" y="195486"/>
            <a:ext cx="8229600" cy="701632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Государственное автономное образовательное учреждение дополнительного профессионального образования </a:t>
            </a:r>
            <a:r>
              <a:rPr lang="ru-RU" sz="1200" dirty="0" smtClean="0">
                <a:solidFill>
                  <a:schemeClr val="bg1"/>
                </a:solidFill>
              </a:rPr>
              <a:t/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«</a:t>
            </a:r>
            <a:r>
              <a:rPr lang="ru-RU" sz="1200" dirty="0">
                <a:solidFill>
                  <a:schemeClr val="bg1"/>
                </a:solidFill>
              </a:rPr>
              <a:t>ИНСТИТУТ РАЗВИТИЯ ОБРАЗОВАНИЯ РЕСПУБЛИКИ ТАТАРСТАН»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23528" y="2211710"/>
            <a:ext cx="8352928" cy="154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4000" b="1" dirty="0">
              <a:solidFill>
                <a:srgbClr val="2A6A6C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Никакие знания и навыки не передаются иначе как от человека к человеку. За каждым успешным человеком в любой сфере деятельности всегда есть учитель, всегда есть наставник</a:t>
            </a:r>
          </a:p>
          <a:p>
            <a:endParaRPr lang="ru-RU" sz="4000" b="1" dirty="0">
              <a:solidFill>
                <a:srgbClr val="2C6D76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131590"/>
            <a:ext cx="631933" cy="814937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</p:spTree>
    <p:extLst>
      <p:ext uri="{BB962C8B-B14F-4D97-AF65-F5344CB8AC3E}">
        <p14:creationId xmlns:p14="http://schemas.microsoft.com/office/powerpoint/2010/main" val="144519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5398" y="-18953"/>
            <a:ext cx="9144000" cy="789819"/>
          </a:xfrm>
          <a:prstGeom prst="rect">
            <a:avLst/>
          </a:prstGeom>
          <a:solidFill>
            <a:srgbClr val="206A7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     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40006"/>
            <a:ext cx="7726680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endParaRPr lang="ru-RU" sz="170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9125" y="1974016"/>
            <a:ext cx="8724875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sz="4500" b="1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0310" y="66827"/>
            <a:ext cx="7829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Указ Президента Российской Федерации от 7 мая 2018 г. N </a:t>
            </a:r>
            <a:r>
              <a:rPr lang="ru-RU" sz="1600" dirty="0" smtClean="0">
                <a:solidFill>
                  <a:schemeClr val="bg1"/>
                </a:solidFill>
              </a:rPr>
              <a:t>204  </a:t>
            </a:r>
            <a:r>
              <a:rPr lang="ru-RU" sz="1600" dirty="0">
                <a:solidFill>
                  <a:schemeClr val="bg1"/>
                </a:solidFill>
              </a:rPr>
              <a:t>"О национальных целях  и стратегических задачах развития Российской </a:t>
            </a:r>
            <a:r>
              <a:rPr lang="ru-RU" sz="1600" dirty="0" smtClean="0">
                <a:solidFill>
                  <a:schemeClr val="bg1"/>
                </a:solidFill>
              </a:rPr>
              <a:t>Федерации  </a:t>
            </a:r>
            <a:r>
              <a:rPr lang="ru-RU" sz="1600" dirty="0">
                <a:solidFill>
                  <a:schemeClr val="bg1"/>
                </a:solidFill>
              </a:rPr>
              <a:t>на период до 2024 года"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6" y="96413"/>
            <a:ext cx="631933" cy="814937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pic>
        <p:nvPicPr>
          <p:cNvPr id="14" name="Picture 14" descr="https://www.2do2go.ru/uploads/bd32d4c114405f08347e0fa980738f15.jpg"/>
          <p:cNvPicPr>
            <a:picLocks noChangeAspect="1" noChangeArrowheads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1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0"/>
          <a:stretch/>
        </p:blipFill>
        <p:spPr bwMode="auto">
          <a:xfrm>
            <a:off x="0" y="917916"/>
            <a:ext cx="5288995" cy="422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827584" y="1815209"/>
            <a:ext cx="7848872" cy="216982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2A6A6C"/>
                </a:solidFill>
              </a:rPr>
              <a:t>        «ОБЕСПЕЧЕНИЕ ГЛОБАЛЬНОЙ КОНКУРЕНТОСПОСОБНОСТИ РОССИЙСКОГО ОБРАЗОВАНИЯ, ВХОЖДЕНИЕ РОССИЙСКОЙ ФЕДЕРАЦИИ В ЧИСЛО 10 ВЕДУЩИХ СТРАН МИРА ПО КАЧЕСТВУ ОБЩЕГО ОБРАЗОВАНИЯ» </a:t>
            </a:r>
          </a:p>
          <a:p>
            <a:pPr algn="r"/>
            <a:endParaRPr lang="ru-RU" sz="1400" dirty="0" smtClean="0"/>
          </a:p>
          <a:p>
            <a:pPr marL="1792288" algn="r"/>
            <a:r>
              <a:rPr lang="ru-RU" sz="1100" i="1" dirty="0" smtClean="0"/>
              <a:t>Указ </a:t>
            </a:r>
            <a:r>
              <a:rPr lang="ru-RU" sz="1100" i="1" dirty="0"/>
              <a:t>Президента </a:t>
            </a:r>
            <a:r>
              <a:rPr lang="ru-RU" sz="1100" i="1" dirty="0" smtClean="0"/>
              <a:t>Российской Федерации </a:t>
            </a:r>
          </a:p>
          <a:p>
            <a:pPr marL="1792288" algn="r"/>
            <a:r>
              <a:rPr lang="ru-RU" sz="1100" i="1" dirty="0" smtClean="0"/>
              <a:t>«</a:t>
            </a:r>
            <a:r>
              <a:rPr lang="ru-RU" sz="1100" i="1" dirty="0"/>
              <a:t>О национальных целях и стратегических задачах </a:t>
            </a:r>
            <a:r>
              <a:rPr lang="ru-RU" sz="1100" i="1" dirty="0" smtClean="0"/>
              <a:t>развития </a:t>
            </a:r>
          </a:p>
          <a:p>
            <a:pPr marL="1792288" algn="r"/>
            <a:r>
              <a:rPr lang="ru-RU" sz="1100" i="1" dirty="0" smtClean="0"/>
              <a:t>Российской </a:t>
            </a:r>
            <a:r>
              <a:rPr lang="ru-RU" sz="1100" i="1" dirty="0"/>
              <a:t>Федерации на период до 2024 года»</a:t>
            </a:r>
          </a:p>
        </p:txBody>
      </p:sp>
    </p:spTree>
    <p:extLst>
      <p:ext uri="{BB962C8B-B14F-4D97-AF65-F5344CB8AC3E}">
        <p14:creationId xmlns:p14="http://schemas.microsoft.com/office/powerpoint/2010/main" val="347641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5398" y="-18953"/>
            <a:ext cx="9144000" cy="789819"/>
          </a:xfrm>
          <a:prstGeom prst="rect">
            <a:avLst/>
          </a:prstGeom>
          <a:solidFill>
            <a:srgbClr val="206A7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     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46" name="Picture 22" descr="https://keriannworley.com/wp-content/uploads/2016/07/Depositphotos_7630004_original-1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641" y="3454357"/>
            <a:ext cx="1871697" cy="140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xn--e1abcgakjmf3afc5c8g.xn--p1ai/upload/main/885/88503a630398e249a1374054d4d22571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 r="8824" b="14272"/>
          <a:stretch/>
        </p:blipFill>
        <p:spPr bwMode="auto">
          <a:xfrm>
            <a:off x="6300192" y="1347614"/>
            <a:ext cx="2088232" cy="112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440006"/>
            <a:ext cx="7726680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endParaRPr lang="ru-RU" sz="170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9125" y="1974016"/>
            <a:ext cx="8724875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sz="4500" b="1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6338" y="239951"/>
            <a:ext cx="3969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ПРОФЕССИОНАЛЬНЫЕ ДЕФИЦИТЫ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924962564"/>
              </p:ext>
            </p:extLst>
          </p:nvPr>
        </p:nvGraphicFramePr>
        <p:xfrm>
          <a:off x="419125" y="1059581"/>
          <a:ext cx="8185323" cy="397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38" name="Picture 14" descr="http://itd2.mycdn.me/image?id=872950926501&amp;t=20&amp;plc=WEB&amp;tkn=*X30jRZx3rX6LQfAYJ7eXPapKEN8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6"/>
          <a:stretch/>
        </p:blipFill>
        <p:spPr bwMode="auto">
          <a:xfrm>
            <a:off x="1097360" y="1101085"/>
            <a:ext cx="1411925" cy="125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analiz-zvonkov.ru/wp-content/uploads/2015/12/%D0%9A%D0%B0%D1%87%D0%B5%D1%81%D1%82%D0%B2%D0%BE-%D0%B7%D0%B2%D0%BE%D0%BD%D0%BA%D0%BE%D0%B2-3.jp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2" b="11374"/>
          <a:stretch/>
        </p:blipFill>
        <p:spPr bwMode="auto">
          <a:xfrm>
            <a:off x="99909" y="2354889"/>
            <a:ext cx="1735787" cy="117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pinimg.com/originals/33/4b/97/334b9799b1b8fd6d9ac1794c3013aed0.png"/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23"/>
          <a:stretch/>
        </p:blipFill>
        <p:spPr bwMode="auto">
          <a:xfrm>
            <a:off x="1115616" y="3684437"/>
            <a:ext cx="1641197" cy="131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6" y="96413"/>
            <a:ext cx="631933" cy="814937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</p:spTree>
    <p:extLst>
      <p:ext uri="{BB962C8B-B14F-4D97-AF65-F5344CB8AC3E}">
        <p14:creationId xmlns:p14="http://schemas.microsoft.com/office/powerpoint/2010/main" val="95699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5398" y="-18953"/>
            <a:ext cx="9144000" cy="789819"/>
          </a:xfrm>
          <a:prstGeom prst="rect">
            <a:avLst/>
          </a:prstGeom>
          <a:solidFill>
            <a:srgbClr val="206A7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     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40006"/>
            <a:ext cx="7726680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endParaRPr lang="ru-RU" sz="170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9125" y="1974016"/>
            <a:ext cx="8724875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sz="4500" b="1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0747" y="124535"/>
            <a:ext cx="4605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НАСТАВНИЧЕСТВО - ЭФФЕКТИВНАЯ МОДЕЛЬ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ПРОФЕССИОНАЛЬНОГО РАЗВИТИЯ ПЕДАГОГА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6" y="96413"/>
            <a:ext cx="631933" cy="814937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pic>
        <p:nvPicPr>
          <p:cNvPr id="4098" name="Picture 2" descr="https://avatars.mds.yandex.net/get-zen_doc/163385/pub_5a9da9645f49672dde8ba772_5a9da9763dceb7d3de3bd60a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20987"/>
            <a:ext cx="3816424" cy="214673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680" y="3507854"/>
            <a:ext cx="4200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2A6A6C"/>
                </a:solidFill>
              </a:rPr>
              <a:t>Указ Президиума Верховного Совета РСФСР </a:t>
            </a:r>
            <a:endParaRPr lang="ru-RU" sz="1400" dirty="0" smtClean="0">
              <a:solidFill>
                <a:srgbClr val="2A6A6C"/>
              </a:solidFill>
            </a:endParaRPr>
          </a:p>
          <a:p>
            <a:pPr algn="ctr"/>
            <a:r>
              <a:rPr lang="ru-RU" sz="1400" dirty="0" smtClean="0">
                <a:solidFill>
                  <a:srgbClr val="2A6A6C"/>
                </a:solidFill>
              </a:rPr>
              <a:t>от </a:t>
            </a:r>
            <a:r>
              <a:rPr lang="ru-RU" sz="1400" dirty="0">
                <a:solidFill>
                  <a:srgbClr val="2A6A6C"/>
                </a:solidFill>
              </a:rPr>
              <a:t>16 </a:t>
            </a:r>
            <a:r>
              <a:rPr lang="ru-RU" sz="1400" dirty="0" smtClean="0">
                <a:solidFill>
                  <a:srgbClr val="2A6A6C"/>
                </a:solidFill>
              </a:rPr>
              <a:t>июля 1981 </a:t>
            </a:r>
            <a:r>
              <a:rPr lang="ru-RU" sz="1400" dirty="0">
                <a:solidFill>
                  <a:srgbClr val="2A6A6C"/>
                </a:solidFill>
              </a:rPr>
              <a:t>г. «Об установлении почетного звания «Заслуженный наставник молодежи РСФСР»</a:t>
            </a:r>
          </a:p>
        </p:txBody>
      </p:sp>
      <p:pic>
        <p:nvPicPr>
          <p:cNvPr id="4102" name="Picture 6" descr="https://www.garant.ru/files/2/5/1184652/pict54-7179118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88"/>
          <a:stretch/>
        </p:blipFill>
        <p:spPr bwMode="auto">
          <a:xfrm>
            <a:off x="5636303" y="1257425"/>
            <a:ext cx="2176057" cy="232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56602" y="3579862"/>
            <a:ext cx="44078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2A6A6C"/>
                </a:solidFill>
              </a:rPr>
              <a:t>Указ Президента </a:t>
            </a:r>
            <a:r>
              <a:rPr lang="ru-RU" sz="1400" dirty="0" smtClean="0">
                <a:solidFill>
                  <a:srgbClr val="2A6A6C"/>
                </a:solidFill>
              </a:rPr>
              <a:t>Российской Федерации</a:t>
            </a:r>
          </a:p>
          <a:p>
            <a:pPr algn="ctr"/>
            <a:r>
              <a:rPr lang="ru-RU" sz="1400" dirty="0" smtClean="0">
                <a:solidFill>
                  <a:srgbClr val="2A6A6C"/>
                </a:solidFill>
              </a:rPr>
              <a:t> </a:t>
            </a:r>
            <a:r>
              <a:rPr lang="ru-RU" sz="1400" dirty="0">
                <a:solidFill>
                  <a:srgbClr val="2A6A6C"/>
                </a:solidFill>
              </a:rPr>
              <a:t>от 2 марта 2018 </a:t>
            </a:r>
            <a:r>
              <a:rPr lang="ru-RU" sz="1400" dirty="0" smtClean="0">
                <a:solidFill>
                  <a:srgbClr val="2A6A6C"/>
                </a:solidFill>
              </a:rPr>
              <a:t>года N </a:t>
            </a:r>
            <a:r>
              <a:rPr lang="ru-RU" sz="1400" dirty="0">
                <a:solidFill>
                  <a:srgbClr val="2A6A6C"/>
                </a:solidFill>
              </a:rPr>
              <a:t>94 </a:t>
            </a:r>
            <a:endParaRPr lang="ru-RU" sz="1400" dirty="0" smtClean="0">
              <a:solidFill>
                <a:srgbClr val="2A6A6C"/>
              </a:solidFill>
            </a:endParaRPr>
          </a:p>
          <a:p>
            <a:pPr algn="ctr"/>
            <a:r>
              <a:rPr lang="ru-RU" sz="1400" dirty="0" smtClean="0">
                <a:solidFill>
                  <a:srgbClr val="2A6A6C"/>
                </a:solidFill>
              </a:rPr>
              <a:t>«</a:t>
            </a:r>
            <a:r>
              <a:rPr lang="ru-RU" sz="1400" dirty="0">
                <a:solidFill>
                  <a:srgbClr val="2A6A6C"/>
                </a:solidFill>
              </a:rPr>
              <a:t>Об учреждении знака отличия </a:t>
            </a:r>
            <a:r>
              <a:rPr lang="ru-RU" sz="1400" dirty="0" smtClean="0">
                <a:solidFill>
                  <a:srgbClr val="2A6A6C"/>
                </a:solidFill>
              </a:rPr>
              <a:t>«</a:t>
            </a:r>
            <a:r>
              <a:rPr lang="ru-RU" sz="1400" dirty="0">
                <a:solidFill>
                  <a:srgbClr val="2A6A6C"/>
                </a:solidFill>
              </a:rPr>
              <a:t>За наставничество» </a:t>
            </a:r>
          </a:p>
        </p:txBody>
      </p:sp>
    </p:spTree>
    <p:extLst>
      <p:ext uri="{BB962C8B-B14F-4D97-AF65-F5344CB8AC3E}">
        <p14:creationId xmlns:p14="http://schemas.microsoft.com/office/powerpoint/2010/main" val="27091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5398" y="-18953"/>
            <a:ext cx="9144000" cy="789819"/>
          </a:xfrm>
          <a:prstGeom prst="rect">
            <a:avLst/>
          </a:prstGeom>
          <a:solidFill>
            <a:srgbClr val="206A7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     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40006"/>
            <a:ext cx="7726680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endParaRPr lang="ru-RU" sz="170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9125" y="1974016"/>
            <a:ext cx="8724875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sz="4500" b="1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1779" y="191290"/>
            <a:ext cx="6251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ИНФОРМАЛЬНАЯ МОДЕЛЬ ПРОФЕССИОНАЛЬНОГО РАЗВИТИЯ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6" y="96413"/>
            <a:ext cx="631933" cy="814937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259632" y="987574"/>
            <a:ext cx="7056784" cy="11387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1E717C"/>
                </a:solidFill>
              </a:rPr>
              <a:t>РЕГИОНАЛЬНАЯ СИСТЕМА ОРГАНИЗАЦИИ НАСТАВНИЧЕСТВА ПЕДАГОГИЧЕСКИХ И РУКОВОДЯЩИХ КАДРОВ НА ОСНОВЕ СЕТЕВОГО ВЗАИМОДЕЙСТВИЯ</a:t>
            </a:r>
          </a:p>
          <a:p>
            <a:pPr algn="ctr"/>
            <a:endParaRPr lang="ru-RU" b="1" dirty="0" smtClean="0">
              <a:solidFill>
                <a:srgbClr val="1E717C"/>
              </a:solidFill>
            </a:endParaRPr>
          </a:p>
          <a:p>
            <a:pPr algn="ctr"/>
            <a:endParaRPr lang="ru-RU" b="1" dirty="0">
              <a:solidFill>
                <a:srgbClr val="1E717C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4"/>
          <a:srcRect l="67359" t="47228" r="15716" b="16829"/>
          <a:stretch/>
        </p:blipFill>
        <p:spPr bwMode="auto">
          <a:xfrm>
            <a:off x="1835696" y="1707654"/>
            <a:ext cx="5112568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530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5398" y="-18953"/>
            <a:ext cx="9144000" cy="789819"/>
          </a:xfrm>
          <a:prstGeom prst="rect">
            <a:avLst/>
          </a:prstGeom>
          <a:solidFill>
            <a:srgbClr val="206A7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     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40006"/>
            <a:ext cx="7726680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endParaRPr lang="ru-RU" sz="170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9125" y="1974016"/>
            <a:ext cx="8724875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sz="4500" b="1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1779" y="191290"/>
            <a:ext cx="14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УЧИТЕЛЬ 2.0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6" y="96413"/>
            <a:ext cx="631933" cy="814937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7D7B7F7E-F59A-4BC2-A941-541978E829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15502" t="19129" r="14763" b="4611"/>
          <a:stretch/>
        </p:blipFill>
        <p:spPr bwMode="auto">
          <a:xfrm>
            <a:off x="323528" y="1563638"/>
            <a:ext cx="3240360" cy="197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https://www.remaxwestici.com/cfs/100241/web/blog/blog-images/2015_11_05.jp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r="5296"/>
          <a:stretch/>
        </p:blipFill>
        <p:spPr bwMode="auto">
          <a:xfrm>
            <a:off x="4873150" y="1059582"/>
            <a:ext cx="2878766" cy="213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3291830"/>
            <a:ext cx="45456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E717C"/>
                </a:solidFill>
              </a:rPr>
              <a:t>П</a:t>
            </a:r>
            <a:r>
              <a:rPr lang="ru-RU" b="1" dirty="0" smtClean="0">
                <a:solidFill>
                  <a:srgbClr val="1E717C"/>
                </a:solidFill>
              </a:rPr>
              <a:t>рофессиональные </a:t>
            </a:r>
            <a:r>
              <a:rPr lang="ru-RU" b="1" dirty="0">
                <a:solidFill>
                  <a:srgbClr val="1E717C"/>
                </a:solidFill>
              </a:rPr>
              <a:t>затруднения: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i="1" dirty="0"/>
              <a:t>ведение отчетной документации;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i="1" dirty="0"/>
              <a:t>разработка рабочей программы;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i="1" dirty="0"/>
              <a:t>планирование и проведение урока по ФГОС; 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i="1" dirty="0"/>
              <a:t>взаимодействие с родителями;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600" i="1" dirty="0"/>
              <a:t>управление классом.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1065333"/>
            <a:ext cx="5049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E717C"/>
                </a:solidFill>
              </a:rPr>
              <a:t>«Текучка» молодых педагогов:</a:t>
            </a:r>
            <a:endParaRPr lang="ru-RU" b="1" dirty="0">
              <a:solidFill>
                <a:srgbClr val="1E71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5398" y="-18953"/>
            <a:ext cx="9144000" cy="789819"/>
          </a:xfrm>
          <a:prstGeom prst="rect">
            <a:avLst/>
          </a:prstGeom>
          <a:solidFill>
            <a:srgbClr val="206A7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     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40006"/>
            <a:ext cx="7726680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endParaRPr lang="ru-RU" sz="170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9125" y="1974016"/>
            <a:ext cx="8724875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sz="4500" b="1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1779" y="191290"/>
            <a:ext cx="14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УЧИТЕЛЬ 2.0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6" y="96413"/>
            <a:ext cx="631933" cy="814937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pic>
        <p:nvPicPr>
          <p:cNvPr id="17" name="Picture 2" descr="C:\Users\irort\Documents\Милли мәгариф үзәге\Учитель 2.0\Диаграмма.png"/>
          <p:cNvPicPr>
            <a:picLocks noChangeAspect="1" noChangeArrowheads="1"/>
          </p:cNvPicPr>
          <p:nvPr/>
        </p:nvPicPr>
        <p:blipFill>
          <a:blip r:embed="rId4"/>
          <a:srcRect l="14987" t="10791" r="16074" b="15017"/>
          <a:stretch>
            <a:fillRect/>
          </a:stretch>
        </p:blipFill>
        <p:spPr bwMode="auto">
          <a:xfrm>
            <a:off x="323528" y="1043298"/>
            <a:ext cx="4032448" cy="3375706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4409769" y="1394668"/>
            <a:ext cx="4338546" cy="3262458"/>
            <a:chOff x="3131840" y="605436"/>
            <a:chExt cx="5763308" cy="4322481"/>
          </a:xfrm>
        </p:grpSpPr>
        <p:pic>
          <p:nvPicPr>
            <p:cNvPr id="6151" name="Picture 7" descr="https://60secondmusicmarketing.files.wordpress.com/2016/11/social-media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605436"/>
              <a:ext cx="5763308" cy="4322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 descr="C:\Users\irort\AppData\Local\Temp\IMG_1248-28-06-19-03-00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9207" y="1131590"/>
              <a:ext cx="1677050" cy="3251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2" descr="https://im0-tub-ru.yandex.net/i?id=f52abc6c8ea8cb530bbd8e29f24c9306-l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4" t="65837" r="14555" b="12444"/>
          <a:stretch>
            <a:fillRect/>
          </a:stretch>
        </p:blipFill>
        <p:spPr bwMode="auto">
          <a:xfrm>
            <a:off x="207963" y="4764881"/>
            <a:ext cx="2335212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8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5398" y="-18953"/>
            <a:ext cx="9144000" cy="789819"/>
          </a:xfrm>
          <a:prstGeom prst="rect">
            <a:avLst/>
          </a:prstGeom>
          <a:solidFill>
            <a:srgbClr val="206A7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     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40006"/>
            <a:ext cx="7726680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endParaRPr lang="ru-RU" sz="170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9125" y="1974016"/>
            <a:ext cx="8724875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sz="4500" b="1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0244" y="191290"/>
            <a:ext cx="260545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МЕДИЙНЫЕ ПРОЕКТЫ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6" y="96413"/>
            <a:ext cx="631933" cy="814937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pic>
        <p:nvPicPr>
          <p:cNvPr id="9" name="Picture 2" descr="C:\Users\irort\Desktop\2019 год\Совещания\Обложки АП\Журнал №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06"/>
          <a:stretch>
            <a:fillRect/>
          </a:stretch>
        </p:blipFill>
        <p:spPr bwMode="auto">
          <a:xfrm>
            <a:off x="207963" y="1522810"/>
            <a:ext cx="1913458" cy="260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s://im0-tub-ru.yandex.net/i?id=f52abc6c8ea8cb530bbd8e29f24c9306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4" t="65837" r="14555" b="12444"/>
          <a:stretch>
            <a:fillRect/>
          </a:stretch>
        </p:blipFill>
        <p:spPr bwMode="auto">
          <a:xfrm>
            <a:off x="55563" y="4667250"/>
            <a:ext cx="2335212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2143054" y="4245942"/>
            <a:ext cx="17123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44E50"/>
                </a:solidFill>
              </a:rPr>
              <a:t>ПИ № ФС 77 - 75641</a:t>
            </a:r>
          </a:p>
        </p:txBody>
      </p:sp>
      <p:sp>
        <p:nvSpPr>
          <p:cNvPr id="17" name="Прямоугольник 4"/>
          <p:cNvSpPr>
            <a:spLocks noChangeArrowheads="1"/>
          </p:cNvSpPr>
          <p:nvPr/>
        </p:nvSpPr>
        <p:spPr bwMode="auto">
          <a:xfrm>
            <a:off x="321192" y="4245942"/>
            <a:ext cx="1687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44E50"/>
                </a:solidFill>
              </a:rPr>
              <a:t>ЭЛ № ФС 77 - 74813</a:t>
            </a:r>
          </a:p>
        </p:txBody>
      </p:sp>
      <p:pic>
        <p:nvPicPr>
          <p:cNvPr id="18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86" t="16302" r="19531" b="8163"/>
          <a:stretch>
            <a:fillRect/>
          </a:stretch>
        </p:blipFill>
        <p:spPr bwMode="auto">
          <a:xfrm>
            <a:off x="2121421" y="1572815"/>
            <a:ext cx="1874515" cy="257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33407" y="9264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44E50"/>
                </a:solidFill>
              </a:rPr>
              <a:t>Педагогическая серия </a:t>
            </a:r>
          </a:p>
          <a:p>
            <a:pPr algn="ctr"/>
            <a:r>
              <a:rPr lang="ru-RU" b="1" dirty="0">
                <a:solidFill>
                  <a:srgbClr val="044E50"/>
                </a:solidFill>
              </a:rPr>
              <a:t>«Традиции и инновации в образовании»</a:t>
            </a:r>
          </a:p>
        </p:txBody>
      </p:sp>
      <p:pic>
        <p:nvPicPr>
          <p:cNvPr id="8194" name="Picture 2" descr="C:\Users\irort\Desktop\2019 год\для НЛН\29.06.19-руководители\Картинки\обл технол1_Страница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253" y="1660737"/>
            <a:ext cx="1438923" cy="197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irort\Desktop\2019 год\для НЛН\29.06.19-руководители\Картинки\обл технол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2" y="1660737"/>
            <a:ext cx="1425637" cy="197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4224869" y="372387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44E50"/>
                </a:solidFill>
              </a:rPr>
              <a:t>«Учительский портал»</a:t>
            </a:r>
            <a:endParaRPr lang="ru-RU" b="1" dirty="0">
              <a:solidFill>
                <a:srgbClr val="044E50"/>
              </a:solidFill>
            </a:endParaRPr>
          </a:p>
        </p:txBody>
      </p:sp>
      <p:pic>
        <p:nvPicPr>
          <p:cNvPr id="30" name="Рисунок 29"/>
          <p:cNvPicPr/>
          <p:nvPr/>
        </p:nvPicPr>
        <p:blipFill rotWithShape="1">
          <a:blip r:embed="rId9"/>
          <a:srcRect l="49821" t="14194" r="4451" b="60882"/>
          <a:stretch/>
        </p:blipFill>
        <p:spPr bwMode="auto">
          <a:xfrm>
            <a:off x="4403747" y="4113321"/>
            <a:ext cx="4163555" cy="7633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08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rostov-logist.ru/wp-content/uploads/2016/10/Kouchieng_01-768x712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43" y="911350"/>
            <a:ext cx="4273361" cy="396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5398" y="-18953"/>
            <a:ext cx="9144000" cy="789819"/>
          </a:xfrm>
          <a:prstGeom prst="rect">
            <a:avLst/>
          </a:prstGeom>
          <a:solidFill>
            <a:srgbClr val="206A7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     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40006"/>
            <a:ext cx="7726680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endParaRPr lang="ru-RU" sz="170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9125" y="1974016"/>
            <a:ext cx="8724875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sz="4500" b="1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1779" y="191290"/>
            <a:ext cx="2746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ШКОЛА НАСТАВНИЧЕСТВА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6" y="96413"/>
            <a:ext cx="631933" cy="814937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pic>
        <p:nvPicPr>
          <p:cNvPr id="10" name="Picture 2" descr="https://im0-tub-ru.yandex.net/i?id=f52abc6c8ea8cb530bbd8e29f24c9306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4" t="65837" r="14555" b="12444"/>
          <a:stretch>
            <a:fillRect/>
          </a:stretch>
        </p:blipFill>
        <p:spPr bwMode="auto">
          <a:xfrm>
            <a:off x="55563" y="4667250"/>
            <a:ext cx="2335212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2843716"/>
            <a:ext cx="18568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200" b="1" dirty="0" smtClean="0">
                <a:solidFill>
                  <a:srgbClr val="2D7A8F"/>
                </a:solidFill>
                <a:latin typeface="Calibri" pitchFamily="34" charset="0"/>
              </a:rPr>
              <a:t> Казань</a:t>
            </a:r>
          </a:p>
          <a:p>
            <a:pPr>
              <a:buFont typeface="Wingdings" pitchFamily="2" charset="2"/>
              <a:buChar char="§"/>
            </a:pPr>
            <a:r>
              <a:rPr lang="ru-RU" sz="1200" b="1" dirty="0" smtClean="0">
                <a:solidFill>
                  <a:srgbClr val="2D7A8F"/>
                </a:solidFill>
              </a:rPr>
              <a:t> Набережные </a:t>
            </a:r>
            <a:r>
              <a:rPr lang="ru-RU" sz="1200" b="1" dirty="0">
                <a:solidFill>
                  <a:srgbClr val="2D7A8F"/>
                </a:solidFill>
              </a:rPr>
              <a:t>Челны</a:t>
            </a:r>
          </a:p>
          <a:p>
            <a:pPr>
              <a:buFont typeface="Wingdings" pitchFamily="2" charset="2"/>
              <a:buChar char="§"/>
            </a:pPr>
            <a:r>
              <a:rPr lang="ru-RU" sz="1200" b="1" dirty="0" smtClean="0">
                <a:solidFill>
                  <a:srgbClr val="2D7A8F"/>
                </a:solidFill>
                <a:latin typeface="Calibri" pitchFamily="34" charset="0"/>
              </a:rPr>
              <a:t> Нижнекамск</a:t>
            </a:r>
            <a:endParaRPr lang="ru-RU" sz="1200" b="1" dirty="0">
              <a:solidFill>
                <a:srgbClr val="2D7A8F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200" b="1" dirty="0" smtClean="0">
                <a:solidFill>
                  <a:srgbClr val="2D7A8F"/>
                </a:solidFill>
                <a:latin typeface="Calibri" pitchFamily="34" charset="0"/>
              </a:rPr>
              <a:t> Алексеевский район</a:t>
            </a:r>
          </a:p>
          <a:p>
            <a:pPr>
              <a:buFont typeface="Wingdings" pitchFamily="2" charset="2"/>
              <a:buChar char="§"/>
            </a:pPr>
            <a:r>
              <a:rPr lang="ru-RU" sz="1200" b="1" dirty="0" smtClean="0">
                <a:solidFill>
                  <a:srgbClr val="2D7A8F"/>
                </a:solidFill>
                <a:latin typeface="Calibri" pitchFamily="34" charset="0"/>
              </a:rPr>
              <a:t> </a:t>
            </a:r>
            <a:r>
              <a:rPr lang="ru-RU" sz="1200" b="1" dirty="0" err="1" smtClean="0">
                <a:solidFill>
                  <a:srgbClr val="2D7A8F"/>
                </a:solidFill>
                <a:latin typeface="Calibri" pitchFamily="34" charset="0"/>
              </a:rPr>
              <a:t>Буинский</a:t>
            </a:r>
            <a:r>
              <a:rPr lang="ru-RU" sz="1200" b="1" dirty="0" smtClean="0">
                <a:solidFill>
                  <a:srgbClr val="2D7A8F"/>
                </a:solidFill>
                <a:latin typeface="Calibri" pitchFamily="34" charset="0"/>
              </a:rPr>
              <a:t> </a:t>
            </a:r>
            <a:r>
              <a:rPr lang="ru-RU" sz="1200" b="1" dirty="0">
                <a:solidFill>
                  <a:srgbClr val="2D7A8F"/>
                </a:solidFill>
                <a:latin typeface="Calibri" pitchFamily="34" charset="0"/>
              </a:rPr>
              <a:t>район</a:t>
            </a:r>
          </a:p>
          <a:p>
            <a:pPr>
              <a:buFont typeface="Wingdings" pitchFamily="2" charset="2"/>
              <a:buChar char="§"/>
            </a:pPr>
            <a:r>
              <a:rPr lang="ru-RU" sz="1200" b="1" dirty="0" smtClean="0">
                <a:solidFill>
                  <a:srgbClr val="2D7A8F"/>
                </a:solidFill>
                <a:latin typeface="Calibri" pitchFamily="34" charset="0"/>
              </a:rPr>
              <a:t> Менделеевский </a:t>
            </a:r>
            <a:r>
              <a:rPr lang="ru-RU" sz="1200" b="1" dirty="0">
                <a:solidFill>
                  <a:srgbClr val="2D7A8F"/>
                </a:solidFill>
                <a:latin typeface="Calibri" pitchFamily="34" charset="0"/>
              </a:rPr>
              <a:t>район</a:t>
            </a:r>
          </a:p>
          <a:p>
            <a:pPr>
              <a:buFont typeface="Wingdings" pitchFamily="2" charset="2"/>
              <a:buChar char="§"/>
            </a:pPr>
            <a:r>
              <a:rPr lang="ru-RU" sz="1200" b="1" dirty="0" smtClean="0">
                <a:solidFill>
                  <a:srgbClr val="2D7A8F"/>
                </a:solidFill>
                <a:latin typeface="Calibri" pitchFamily="34" charset="0"/>
              </a:rPr>
              <a:t> </a:t>
            </a:r>
            <a:r>
              <a:rPr lang="ru-RU" sz="1200" b="1" dirty="0" err="1" smtClean="0">
                <a:solidFill>
                  <a:srgbClr val="2D7A8F"/>
                </a:solidFill>
                <a:latin typeface="Calibri" pitchFamily="34" charset="0"/>
              </a:rPr>
              <a:t>Лаишевский</a:t>
            </a:r>
            <a:r>
              <a:rPr lang="ru-RU" sz="1200" b="1" dirty="0" smtClean="0">
                <a:solidFill>
                  <a:srgbClr val="2D7A8F"/>
                </a:solidFill>
                <a:latin typeface="Calibri" pitchFamily="34" charset="0"/>
              </a:rPr>
              <a:t> </a:t>
            </a:r>
            <a:r>
              <a:rPr lang="ru-RU" sz="1200" b="1" dirty="0">
                <a:solidFill>
                  <a:srgbClr val="2D7A8F"/>
                </a:solidFill>
                <a:latin typeface="Calibri" pitchFamily="34" charset="0"/>
              </a:rPr>
              <a:t>район</a:t>
            </a:r>
          </a:p>
          <a:p>
            <a:pPr>
              <a:buFont typeface="Wingdings" pitchFamily="2" charset="2"/>
              <a:buChar char="§"/>
            </a:pPr>
            <a:r>
              <a:rPr lang="ru-RU" sz="1200" b="1" dirty="0" smtClean="0">
                <a:solidFill>
                  <a:srgbClr val="2D7A8F"/>
                </a:solidFill>
                <a:latin typeface="Calibri" pitchFamily="34" charset="0"/>
              </a:rPr>
              <a:t> </a:t>
            </a:r>
            <a:r>
              <a:rPr lang="ru-RU" sz="1200" b="1" dirty="0" err="1" smtClean="0">
                <a:solidFill>
                  <a:srgbClr val="2D7A8F"/>
                </a:solidFill>
                <a:latin typeface="Calibri" pitchFamily="34" charset="0"/>
              </a:rPr>
              <a:t>Чистопольский</a:t>
            </a:r>
            <a:r>
              <a:rPr lang="ru-RU" sz="1200" b="1" dirty="0" smtClean="0">
                <a:solidFill>
                  <a:srgbClr val="2D7A8F"/>
                </a:solidFill>
                <a:latin typeface="Calibri" pitchFamily="34" charset="0"/>
              </a:rPr>
              <a:t> </a:t>
            </a:r>
            <a:r>
              <a:rPr lang="ru-RU" sz="1200" b="1" dirty="0">
                <a:solidFill>
                  <a:srgbClr val="2D7A8F"/>
                </a:solidFill>
                <a:latin typeface="Calibri" pitchFamily="34" charset="0"/>
              </a:rPr>
              <a:t>район</a:t>
            </a:r>
          </a:p>
          <a:p>
            <a:pPr>
              <a:buFont typeface="Wingdings" pitchFamily="2" charset="2"/>
              <a:buChar char="§"/>
            </a:pPr>
            <a:r>
              <a:rPr lang="ru-RU" sz="1200" b="1" dirty="0" smtClean="0">
                <a:solidFill>
                  <a:srgbClr val="2D7A8F"/>
                </a:solidFill>
                <a:latin typeface="Calibri" pitchFamily="34" charset="0"/>
              </a:rPr>
              <a:t>Сабинский </a:t>
            </a:r>
            <a:r>
              <a:rPr lang="ru-RU" sz="1200" b="1" dirty="0">
                <a:solidFill>
                  <a:srgbClr val="2D7A8F"/>
                </a:solidFill>
                <a:latin typeface="Calibri" pitchFamily="34" charset="0"/>
              </a:rPr>
              <a:t>район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004173"/>
            <a:ext cx="4248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Всероссийская </a:t>
            </a:r>
          </a:p>
          <a:p>
            <a:pPr algn="ctr"/>
            <a:r>
              <a:rPr lang="ru-RU" dirty="0" smtClean="0"/>
              <a:t>научно-практическая конференция </a:t>
            </a:r>
          </a:p>
          <a:p>
            <a:pPr algn="ctr"/>
            <a:r>
              <a:rPr lang="ru-RU" b="1" dirty="0" smtClean="0">
                <a:solidFill>
                  <a:srgbClr val="1E717C"/>
                </a:solidFill>
              </a:rPr>
              <a:t>«НАСТАВНИЧЕСТВО В ОБРАЗОВАНИИ: СОВРЕМЕННАЯ ТЕОРИЯ И ИННОВАЦИОННАЯ ПРАКТИКА»</a:t>
            </a:r>
          </a:p>
        </p:txBody>
      </p:sp>
      <p:pic>
        <p:nvPicPr>
          <p:cNvPr id="14340" name="Picture 4" descr="https://chumakova.files.wordpress.com/2019/03/d0bad0bed0bdd184d0b5d180d0b5d0bdd186d0b8d18f.png?w=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619" y="2643758"/>
            <a:ext cx="2942597" cy="141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681917" y="4155926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город Казань 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</a:rPr>
              <a:t>25 октября 2019 года</a:t>
            </a:r>
          </a:p>
        </p:txBody>
      </p:sp>
    </p:spTree>
    <p:extLst>
      <p:ext uri="{BB962C8B-B14F-4D97-AF65-F5344CB8AC3E}">
        <p14:creationId xmlns:p14="http://schemas.microsoft.com/office/powerpoint/2010/main" val="210065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4579</TotalTime>
  <Words>489</Words>
  <Application>Microsoft Office PowerPoint</Application>
  <PresentationFormat>Экран (16:9)</PresentationFormat>
  <Paragraphs>107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Государственное автономное образовательное учреждение дополнительного профессионального образования  «ИНСТИТУТ РАЗВИТИЯ ОБРАЗОВАНИЯ РЕСПУБЛИКИ ТАТАРСТАН»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Яковенко</dc:creator>
  <cp:lastModifiedBy>Ректор</cp:lastModifiedBy>
  <cp:revision>255</cp:revision>
  <cp:lastPrinted>2018-11-08T11:35:48Z</cp:lastPrinted>
  <dcterms:created xsi:type="dcterms:W3CDTF">2018-06-09T04:04:21Z</dcterms:created>
  <dcterms:modified xsi:type="dcterms:W3CDTF">2019-06-28T14:18:40Z</dcterms:modified>
</cp:coreProperties>
</file>