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8" r:id="rId3"/>
    <p:sldId id="279" r:id="rId4"/>
    <p:sldId id="272" r:id="rId5"/>
    <p:sldId id="266" r:id="rId6"/>
    <p:sldId id="277" r:id="rId7"/>
    <p:sldId id="273" r:id="rId8"/>
    <p:sldId id="281" r:id="rId9"/>
    <p:sldId id="282" r:id="rId10"/>
    <p:sldId id="280" r:id="rId11"/>
    <p:sldId id="271" r:id="rId12"/>
  </p:sldIdLst>
  <p:sldSz cx="9144000" cy="6858000" type="screen4x3"/>
  <p:notesSz cx="6784975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409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2439-A641-436C-BDB8-CEEB5B5BC40A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362238"/>
            <a:ext cx="2940156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09893-AD4B-4CBA-9352-867EA8664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9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478771" y="6394263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3670" y="1880974"/>
            <a:ext cx="2024015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1701" y="1880974"/>
            <a:ext cx="2024015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547685" y="3925351"/>
            <a:ext cx="2024015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95450" y="3925351"/>
            <a:ext cx="2024015" cy="2044377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6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9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3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A149-C6B3-417D-B4CB-2556072E66AF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1F46-E258-4391-9D5D-B139D743E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n-ivanov-ferber.ru/books/tvoi-finansyi/" TargetMode="External"/><Relationship Id="rId3" Type="http://schemas.openxmlformats.org/officeDocument/2006/relationships/hyperlink" Target="https://vbudushee.ru/education/soderzhanie-obrazovaniya/programma-po-razvitiyu-lichnostnogo-potentsiala/" TargetMode="External"/><Relationship Id="rId7" Type="http://schemas.openxmlformats.org/officeDocument/2006/relationships/hyperlink" Target="https://finance.foxford.ru/" TargetMode="External"/><Relationship Id="rId12" Type="http://schemas.openxmlformats.org/officeDocument/2006/relationships/hyperlink" Target="https://21-school.ru/" TargetMode="External"/><Relationship Id="rId2" Type="http://schemas.openxmlformats.org/officeDocument/2006/relationships/hyperlink" Target="http://choosetoteac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91;&#1088;&#1086;&#1082;&#1094;&#1080;&#1092;&#1088;&#1099;.&#1088;&#1092;/" TargetMode="External"/><Relationship Id="rId11" Type="http://schemas.openxmlformats.org/officeDocument/2006/relationships/hyperlink" Target="https://vbudushee.ru/education/soderzhanie-obrazovaniya/programma-platforma-novoy-shkoly/" TargetMode="External"/><Relationship Id="rId5" Type="http://schemas.openxmlformats.org/officeDocument/2006/relationships/hyperlink" Target="http://fg.vbudushee.ru/" TargetMode="External"/><Relationship Id="rId10" Type="http://schemas.openxmlformats.org/officeDocument/2006/relationships/hyperlink" Target="https://foldscope.naukapresscenter.ru/" TargetMode="External"/><Relationship Id="rId4" Type="http://schemas.openxmlformats.org/officeDocument/2006/relationships/hyperlink" Target="http://contest.ai-academy.ru/" TargetMode="External"/><Relationship Id="rId9" Type="http://schemas.openxmlformats.org/officeDocument/2006/relationships/hyperlink" Target="https://vbudushee.ru/upload/iblock/571/5719f5f654fb65dc57e9832e4bf247d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21333" r="9787" b="25968"/>
          <a:stretch/>
        </p:blipFill>
        <p:spPr bwMode="auto">
          <a:xfrm>
            <a:off x="179512" y="836712"/>
            <a:ext cx="8640960" cy="436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79" y="2000082"/>
            <a:ext cx="4656909" cy="289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6920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Сделай мир ближе!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69" y="1036031"/>
            <a:ext cx="428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rgbClr val="0070C0"/>
                </a:solidFill>
              </a:rPr>
              <a:t>Фолдскоп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нравится учителям, которые легко встраивают его в </a:t>
            </a:r>
            <a:r>
              <a:rPr lang="ru-RU" sz="1400" b="1" i="1" dirty="0">
                <a:solidFill>
                  <a:srgbClr val="0070C0"/>
                </a:solidFill>
              </a:rPr>
              <a:t>уроки биологии, химии, окружающего мира, в занятия кружков, полевые исследования 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2073" y="2228939"/>
            <a:ext cx="24482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err="1" smtClean="0">
                <a:solidFill>
                  <a:srgbClr val="0070C0"/>
                </a:solidFill>
              </a:rPr>
              <a:t>Фолдскоп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– чрезвычайно </a:t>
            </a:r>
            <a:r>
              <a:rPr lang="ru-RU" sz="1400" b="1" i="1" dirty="0">
                <a:solidFill>
                  <a:srgbClr val="0070C0"/>
                </a:solidFill>
              </a:rPr>
              <a:t>актуальный инструмент для проектной и исследовательской деятельности школьников</a:t>
            </a:r>
            <a:r>
              <a:rPr lang="ru-RU" sz="1400" i="1" dirty="0">
                <a:solidFill>
                  <a:srgbClr val="0070C0"/>
                </a:solidFill>
              </a:rPr>
              <a:t>, которая стала обязательной в школах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119963"/>
            <a:ext cx="4285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rgbClr val="0070C0"/>
                </a:solidFill>
              </a:rPr>
              <a:t>Фолдскоп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нравится </a:t>
            </a:r>
            <a:r>
              <a:rPr lang="ru-RU" sz="1400" b="1" i="1" dirty="0">
                <a:solidFill>
                  <a:srgbClr val="0070C0"/>
                </a:solidFill>
              </a:rPr>
              <a:t>школьникам всех ступеней, особенно начальной школы</a:t>
            </a:r>
            <a:r>
              <a:rPr lang="ru-RU" sz="1400" i="1" dirty="0">
                <a:solidFill>
                  <a:srgbClr val="0070C0"/>
                </a:solidFill>
              </a:rPr>
              <a:t>. То, что прибор надо собрать самому, добавляет ему ценности в глазах детей. </a:t>
            </a:r>
            <a:endParaRPr lang="ru-RU" sz="1400" i="1" dirty="0" smtClean="0">
              <a:solidFill>
                <a:srgbClr val="0070C0"/>
              </a:solidFill>
            </a:endParaRPr>
          </a:p>
          <a:p>
            <a:r>
              <a:rPr lang="ru-RU" sz="1400" i="1" dirty="0" smtClean="0">
                <a:solidFill>
                  <a:srgbClr val="0070C0"/>
                </a:solidFill>
              </a:rPr>
              <a:t>А </a:t>
            </a:r>
            <a:r>
              <a:rPr lang="ru-RU" sz="1400" i="1" dirty="0">
                <a:solidFill>
                  <a:srgbClr val="0070C0"/>
                </a:solidFill>
              </a:rPr>
              <a:t>то, что </a:t>
            </a:r>
            <a:r>
              <a:rPr lang="ru-RU" sz="1400" i="1" dirty="0" err="1">
                <a:solidFill>
                  <a:srgbClr val="0070C0"/>
                </a:solidFill>
              </a:rPr>
              <a:t>фолдскоп</a:t>
            </a:r>
            <a:r>
              <a:rPr lang="ru-RU" sz="1400" i="1" dirty="0">
                <a:solidFill>
                  <a:srgbClr val="0070C0"/>
                </a:solidFill>
              </a:rPr>
              <a:t> может работать в паре со смартфоном, делает этот микроскоп «крутым»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4101" y="4148854"/>
            <a:ext cx="2442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/>
              <a:t>Фолдскоп</a:t>
            </a:r>
            <a:r>
              <a:rPr lang="ru-RU" sz="1400" b="1" dirty="0" smtClean="0"/>
              <a:t> </a:t>
            </a:r>
            <a:r>
              <a:rPr lang="ru-RU" sz="1400" b="1" dirty="0"/>
              <a:t>нравится родителям, </a:t>
            </a:r>
            <a:r>
              <a:rPr lang="ru-RU" sz="1400" dirty="0"/>
              <a:t>которые с удовольствием исследуют мир вместе со своими детьми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430" y="5589240"/>
            <a:ext cx="46499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Проект </a:t>
            </a:r>
            <a:r>
              <a:rPr lang="ru-RU" sz="1400" b="1" dirty="0"/>
              <a:t>показал</a:t>
            </a:r>
            <a:r>
              <a:rPr lang="ru-RU" sz="1400" dirty="0"/>
              <a:t>, что небольшими силами и за относительно небольшие средства можно осуществить всероссийскую образовательную инициативу с хорошим и понятным образовательным результатом, обладающим потенциалом саморазвития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9071" y="1036031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Дети </a:t>
            </a:r>
            <a:r>
              <a:rPr lang="ru-RU" sz="1400" b="1" dirty="0"/>
              <a:t>проявляют большую изобретательность и находчивость, чем учителя, </a:t>
            </a:r>
            <a:r>
              <a:rPr lang="ru-RU" sz="1400" dirty="0"/>
              <a:t>в выборе объекта исследования и в использовании </a:t>
            </a:r>
            <a:r>
              <a:rPr lang="ru-RU" sz="1400" dirty="0" err="1"/>
              <a:t>фолдскопа</a:t>
            </a:r>
            <a:r>
              <a:rPr lang="ru-RU" sz="1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097" y="253819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Самая благодарная и благодатная аудитория </a:t>
            </a:r>
            <a:r>
              <a:rPr lang="ru-RU" sz="1400" dirty="0" err="1"/>
              <a:t>фолдскопов</a:t>
            </a:r>
            <a:r>
              <a:rPr lang="ru-RU" sz="1400" dirty="0"/>
              <a:t> – школьники и учителя деревенских и сельских школ, малых городов, кто не избалован вниманием, оборудованием и где природа сразу за крыльцом </a:t>
            </a:r>
          </a:p>
        </p:txBody>
      </p:sp>
    </p:spTree>
    <p:extLst>
      <p:ext uri="{BB962C8B-B14F-4D97-AF65-F5344CB8AC3E}">
        <p14:creationId xmlns:p14="http://schemas.microsoft.com/office/powerpoint/2010/main" val="117234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794" t="51629" r="21111" b="29243"/>
          <a:stretch/>
        </p:blipFill>
        <p:spPr>
          <a:xfrm>
            <a:off x="899592" y="2078558"/>
            <a:ext cx="7271238" cy="1162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18864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Школа 21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Shape 255"/>
          <p:cNvSpPr/>
          <p:nvPr/>
        </p:nvSpPr>
        <p:spPr>
          <a:xfrm>
            <a:off x="683568" y="1052736"/>
            <a:ext cx="396044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2000" dirty="0" smtClean="0">
                <a:ea typeface="FedraSansPro-Book" panose="020B0403040000020004" pitchFamily="34" charset="0"/>
                <a:cs typeface="Calibri" panose="020F0502020204030204" pitchFamily="34" charset="0"/>
              </a:rPr>
              <a:t>ШКОЛА 21 – 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2000" dirty="0" smtClean="0">
                <a:ea typeface="FedraSansPro-Book" panose="020B0403040000020004" pitchFamily="34" charset="0"/>
                <a:cs typeface="Calibri" panose="020F0502020204030204" pitchFamily="34" charset="0"/>
              </a:rPr>
              <a:t>школа программирования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836712"/>
            <a:ext cx="3528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>
                <a:solidFill>
                  <a:srgbClr val="000000"/>
                </a:solidFill>
                <a:ea typeface="FedraSansPro-Book" panose="020B0403040000020004" pitchFamily="34" charset="0"/>
                <a:cs typeface="Calibri" panose="020F0502020204030204" pitchFamily="34" charset="0"/>
              </a:rPr>
              <a:t>Уникальная образовательная инициатива Сбербанка, основанная на методике «школы будущего» - инновационной французской </a:t>
            </a:r>
            <a:r>
              <a:rPr lang="ru-RU" sz="1000" dirty="0" smtClean="0">
                <a:solidFill>
                  <a:srgbClr val="000000"/>
                </a:solidFill>
                <a:ea typeface="FedraSansPro-Book" panose="020B0403040000020004" pitchFamily="34" charset="0"/>
                <a:cs typeface="Calibri" panose="020F0502020204030204" pitchFamily="34" charset="0"/>
              </a:rPr>
              <a:t>школы программирования «</a:t>
            </a:r>
            <a:r>
              <a:rPr lang="en-US" sz="1000" dirty="0" err="1" smtClean="0">
                <a:solidFill>
                  <a:srgbClr val="000000"/>
                </a:solidFill>
                <a:ea typeface="FedraSansPro-Book" panose="020B0403040000020004" pitchFamily="34" charset="0"/>
                <a:cs typeface="Calibri" panose="020F0502020204030204" pitchFamily="34" charset="0"/>
              </a:rPr>
              <a:t>Ecole</a:t>
            </a:r>
            <a:r>
              <a:rPr lang="en-US" sz="1000" dirty="0" smtClean="0">
                <a:solidFill>
                  <a:srgbClr val="000000"/>
                </a:solidFill>
                <a:ea typeface="FedraSansPro-Book" panose="020B0403040000020004" pitchFamily="34" charset="0"/>
                <a:cs typeface="Calibri" panose="020F0502020204030204" pitchFamily="34" charset="0"/>
              </a:rPr>
              <a:t> 42</a:t>
            </a:r>
            <a:r>
              <a:rPr lang="ru-RU" sz="1000" dirty="0" smtClean="0">
                <a:solidFill>
                  <a:srgbClr val="000000"/>
                </a:solidFill>
                <a:ea typeface="FedraSansPro-Book" panose="020B0403040000020004" pitchFamily="34" charset="0"/>
                <a:cs typeface="Calibri" panose="020F0502020204030204" pitchFamily="34" charset="0"/>
              </a:rPr>
              <a:t>»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endParaRPr lang="ru-RU" sz="10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2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Без учителей. Без лекций. Без оценок.</a:t>
            </a:r>
            <a:endParaRPr lang="ru-RU" sz="1200" b="1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158678"/>
            <a:ext cx="2376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4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Обучение бесплатно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endParaRPr lang="ru-RU" sz="2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900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Для всех студентов, успешно прошедших этапы отбора, обучение бесплатно</a:t>
            </a:r>
            <a:endParaRPr lang="ru-RU" sz="9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158678"/>
            <a:ext cx="2376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4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Без учебников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endParaRPr lang="ru-RU" sz="2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900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Вместо учебников – практическая работа, которая дает реальные навыки</a:t>
            </a:r>
            <a:endParaRPr lang="ru-RU" sz="9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158678"/>
            <a:ext cx="2376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4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Без ЕГЭ и дипломов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endParaRPr lang="ru-RU" sz="2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900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Во время отбора не учитывается дипломы или результаты ЕГЭ</a:t>
            </a:r>
            <a:endParaRPr lang="ru-RU" sz="9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842" t="21129" r="53344" b="50157"/>
          <a:stretch/>
        </p:blipFill>
        <p:spPr>
          <a:xfrm>
            <a:off x="35496" y="4509120"/>
            <a:ext cx="3233498" cy="12684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hape 255"/>
          <p:cNvSpPr/>
          <p:nvPr/>
        </p:nvSpPr>
        <p:spPr>
          <a:xfrm>
            <a:off x="2555776" y="3933056"/>
            <a:ext cx="396044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2000" dirty="0" smtClean="0">
                <a:ea typeface="FedraSansPro-Book" panose="020B0403040000020004" pitchFamily="34" charset="0"/>
                <a:cs typeface="Calibri" panose="020F0502020204030204" pitchFamily="34" charset="0"/>
              </a:rPr>
              <a:t>Что мы предлагаем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272" t="62071" r="52086" b="11088"/>
          <a:stretch/>
        </p:blipFill>
        <p:spPr>
          <a:xfrm>
            <a:off x="971600" y="5589240"/>
            <a:ext cx="3222833" cy="11967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317" t="21680" r="20708" b="47015"/>
          <a:stretch/>
        </p:blipFill>
        <p:spPr>
          <a:xfrm>
            <a:off x="4067944" y="4437112"/>
            <a:ext cx="3024336" cy="13017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732" t="64771" r="21702" b="8365"/>
          <a:stretch/>
        </p:blipFill>
        <p:spPr>
          <a:xfrm>
            <a:off x="5652120" y="5614028"/>
            <a:ext cx="2952328" cy="1224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6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0646" y="2161843"/>
            <a:ext cx="193540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для России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9" y="2588469"/>
            <a:ext cx="24453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Общественный проект по привлечению выпускников лучших вузов России к преподаванию в региональных школах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937" y="2547987"/>
            <a:ext cx="738809" cy="4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25" y="5329098"/>
            <a:ext cx="1403526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Академия ИИ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7679" y="5765450"/>
            <a:ext cx="21237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популяризации и освоения технологий ИИ, машинного обучения и анализа данные в школе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030" y="5628010"/>
            <a:ext cx="107671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7914" y="2170392"/>
            <a:ext cx="243368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по развитию </a:t>
            </a: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личностного потенциала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9409" y="2817717"/>
            <a:ext cx="223224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Комплексное решение по развитию навыков 21 века у детей от 5 до 17 лет в массовой школе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969" y="2740100"/>
            <a:ext cx="738809" cy="4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6092" y="2208010"/>
            <a:ext cx="166056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Платформа для новой школы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82081" y="2834929"/>
            <a:ext cx="214858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Цифровая платформа персонализированного обучения для школы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80312" y="2789210"/>
            <a:ext cx="11521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CCB1DF5-9460-49B5-B98F-A68DBF73760F}"/>
              </a:ext>
            </a:extLst>
          </p:cNvPr>
          <p:cNvSpPr txBox="1"/>
          <p:nvPr/>
        </p:nvSpPr>
        <p:spPr>
          <a:xfrm>
            <a:off x="1285402" y="11663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Программы Фонда «Вклад в будущее»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в вашем городе…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r="6125"/>
          <a:stretch>
            <a:fillRect/>
          </a:stretch>
        </p:blipFill>
        <p:spPr>
          <a:xfrm>
            <a:off x="467544" y="1235084"/>
            <a:ext cx="1284742" cy="972926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6091"/>
          <a:stretch>
            <a:fillRect/>
          </a:stretch>
        </p:blipFill>
        <p:spPr>
          <a:xfrm>
            <a:off x="7308304" y="1163442"/>
            <a:ext cx="1401615" cy="1012632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r="6125"/>
          <a:stretch>
            <a:fillRect/>
          </a:stretch>
        </p:blipFill>
        <p:spPr>
          <a:xfrm>
            <a:off x="110646" y="4205117"/>
            <a:ext cx="1547144" cy="1121585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8679"/>
          <a:stretch>
            <a:fillRect/>
          </a:stretch>
        </p:blipFill>
        <p:spPr>
          <a:xfrm>
            <a:off x="3997441" y="1225739"/>
            <a:ext cx="1296144" cy="936104"/>
          </a:xfrm>
        </p:spPr>
      </p:pic>
      <p:pic>
        <p:nvPicPr>
          <p:cNvPr id="28" name="Picture 1" descr="s-9.jpg"/>
          <p:cNvPicPr>
            <a:picLocks noChangeAspect="1"/>
          </p:cNvPicPr>
          <p:nvPr/>
        </p:nvPicPr>
        <p:blipFill rotWithShape="1">
          <a:blip r:embed="rId7"/>
          <a:srcRect l="3455" t="3441" r="88259" b="83420"/>
          <a:stretch/>
        </p:blipFill>
        <p:spPr>
          <a:xfrm>
            <a:off x="25880" y="74807"/>
            <a:ext cx="1193239" cy="98678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22804" r="50000" b="43837"/>
          <a:stretch/>
        </p:blipFill>
        <p:spPr bwMode="auto">
          <a:xfrm>
            <a:off x="7457640" y="3814835"/>
            <a:ext cx="1517811" cy="11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18"/>
          <p:cNvSpPr/>
          <p:nvPr/>
        </p:nvSpPr>
        <p:spPr>
          <a:xfrm>
            <a:off x="7835657" y="5384314"/>
            <a:ext cx="89718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5452791"/>
            <a:ext cx="179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одготовка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специалистов мирового уровня, которые будут создавать технологии будущего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5837" y="5054772"/>
            <a:ext cx="103682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21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13" y="3722580"/>
            <a:ext cx="1607072" cy="12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94" y="4205117"/>
            <a:ext cx="1420015" cy="119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8"/>
          <p:cNvSpPr/>
          <p:nvPr/>
        </p:nvSpPr>
        <p:spPr>
          <a:xfrm>
            <a:off x="2483768" y="5493138"/>
            <a:ext cx="111414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28"/>
          <p:cNvSpPr/>
          <p:nvPr/>
        </p:nvSpPr>
        <p:spPr>
          <a:xfrm>
            <a:off x="5004049" y="5728115"/>
            <a:ext cx="102834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0013" y="4913600"/>
            <a:ext cx="160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Финансовая грамотность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9509" y="5415039"/>
            <a:ext cx="202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Сделай мир ближе!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6172" y="5584316"/>
            <a:ext cx="170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по формированию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финансово грамотного человека и общества в целом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9509" y="5773834"/>
            <a:ext cx="2338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Расширяй границы известного!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Фолдскоп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чрезвычайно актуальный инструмент для проектной и исследовательской деятельности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6726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68034"/>
              </p:ext>
            </p:extLst>
          </p:nvPr>
        </p:nvGraphicFramePr>
        <p:xfrm>
          <a:off x="107504" y="1196753"/>
          <a:ext cx="8955339" cy="4698574"/>
        </p:xfrm>
        <a:graphic>
          <a:graphicData uri="http://schemas.openxmlformats.org/drawingml/2006/table">
            <a:tbl>
              <a:tblPr firstRow="1" firstCol="1" bandRow="1"/>
              <a:tblGrid>
                <a:gridCol w="897768"/>
                <a:gridCol w="1118456"/>
                <a:gridCol w="1433961"/>
                <a:gridCol w="1276474"/>
                <a:gridCol w="1051370"/>
                <a:gridCol w="88932"/>
                <a:gridCol w="897768"/>
                <a:gridCol w="1050839"/>
                <a:gridCol w="88932"/>
                <a:gridCol w="1050839"/>
              </a:tblGrid>
              <a:tr h="3521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Благотворительный фонд Сбербанка «Вклад в будущее»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АНО «Школа 21»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Учитель для России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Программа по развитию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личностного потенциала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Академия искусственного интеллекта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Финансовая грамотность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Сделай мир ближе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Цифровая Платформа для новой школы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Школа 21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Срок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Старт в 2021г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Старт с </a:t>
                      </a: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01.09.19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 с учетом прохождения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конкурсного отбора (28.06.2019)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Проводим мероприятия Академии на </a:t>
                      </a: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ежегодной основе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начиная с 2019г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Проводим на </a:t>
                      </a: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ежегодной основе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начиная с 2018г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Комплекты микроскопов получим – </a:t>
                      </a: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июнь 2019г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Старт с </a:t>
                      </a: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01.09.19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с учетом прохождения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конкурсного отбора (июнь 2019)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Старт в 2020гг</a:t>
                      </a:r>
                      <a:r>
                        <a:rPr lang="ru-RU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Куратор проекта от Фонда/ Школы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Оксана Чернуха,</a:t>
                      </a: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тел. +7903-365-24-06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Екатерина Хаустова,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 +7903-968-13-34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Дария Сатикова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 +7916-566-27-91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Екатерина Трушина,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 +7965-381-40-17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Евгения Вахрутдинова, тел.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+7 (926)-609-6554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Екатерина Булычева,</a:t>
                      </a:r>
                      <a:r>
                        <a:rPr lang="ru-RU" sz="7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тел. +79261977539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Екатерина Печенихина, </a:t>
                      </a: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 +7903-961-29-90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Светлана </a:t>
                      </a:r>
                      <a:r>
                        <a:rPr lang="ru-RU" sz="700" b="1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Инфимовская</a:t>
                      </a: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+7916-688-47-10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Куратор проекта от 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Роза </a:t>
                      </a:r>
                      <a:r>
                        <a:rPr lang="ru-RU" sz="700" b="1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Искандеровна</a:t>
                      </a: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Шаяхметова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Начальник Отдела Развития </a:t>
                      </a:r>
                      <a:r>
                        <a:rPr lang="ru-RU" sz="700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доп</a:t>
                      </a: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Образования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 8-917-256-500-75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Айдар Фаритович </a:t>
                      </a:r>
                      <a:r>
                        <a:rPr lang="ru-RU" sz="700" b="1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Акмалов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Исполнительный  Директор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Университет талантов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Тел.8-917-267-54-57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Татьяна Сергеевна </a:t>
                      </a:r>
                      <a:r>
                        <a:rPr lang="ru-RU" sz="700" b="1" dirty="0" err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Камалетдинова</a:t>
                      </a: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Исполнительный Директор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Центр информационных технологий РТ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Тел.8-927-039-45-05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0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Сайт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http://choosetoteach.ru/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https://vbudushee.ru/education/soderzhanie-obrazovaniya/programma-po-razvitiyu-lichnostnogo-potentsiala/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strike="noStrike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http://contest.ai-academy.ru/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http://fg.vbudushee.ru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https://урокцифры.рф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http://fg.vbudushee.ru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https://finance.foxford.ru/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https://www.mann-ivanov-ferber.ru/books/tvoi-finansyi/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https://vbudushee.ru/upload/iblock/571/5719f5f654fb65dc57e9832e4bf247d8.pdf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https://foldscope.naukapresscenter.ru/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1"/>
                        </a:rPr>
                        <a:t>https://vbudushee.ru/education/soderzhanie-obrazovaniya/programma-platforma-novoy-shkoly/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>
                          <a:solidFill>
                            <a:srgbClr val="0563C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2"/>
                        </a:rPr>
                        <a:t>https://21-school.ru/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solidFill>
                            <a:srgbClr val="0563C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14" marR="5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02128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 smtClean="0"/>
              <a:t>Куратор  </a:t>
            </a:r>
            <a:r>
              <a:rPr lang="ru-RU" sz="1400" b="1" dirty="0"/>
              <a:t>проектов от «Банка Татарстан» – Светлана Кокотеева, тел. 8-919-931-50-90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876" y="116632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Совместные образовательные проекты Сбербанка и Республики Татарстан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g784931" descr="325dfeda-08b8-4648-af3d-5b85ba95bf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38995" r="67323" b="34807"/>
          <a:stretch/>
        </p:blipFill>
        <p:spPr bwMode="auto">
          <a:xfrm>
            <a:off x="251520" y="5052236"/>
            <a:ext cx="1749669" cy="1784838"/>
          </a:xfrm>
          <a:prstGeom prst="roundRect">
            <a:avLst>
              <a:gd name="adj" fmla="val 138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3528" y="1628800"/>
            <a:ext cx="4608512" cy="2520280"/>
            <a:chOff x="323528" y="1124744"/>
            <a:chExt cx="5118435" cy="29307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4" t="26445" r="24971" b="25463"/>
            <a:stretch/>
          </p:blipFill>
          <p:spPr bwMode="auto">
            <a:xfrm>
              <a:off x="323528" y="1124744"/>
              <a:ext cx="5118435" cy="2930786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4" t="72841" r="78094" b="25463"/>
            <a:stretch/>
          </p:blipFill>
          <p:spPr bwMode="auto">
            <a:xfrm>
              <a:off x="539552" y="3933056"/>
              <a:ext cx="432000" cy="10702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g784931" descr="325dfeda-08b8-4648-af3d-5b85ba95bf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38995" r="51372" b="34807"/>
          <a:stretch/>
        </p:blipFill>
        <p:spPr bwMode="auto">
          <a:xfrm>
            <a:off x="2483768" y="5052236"/>
            <a:ext cx="1743199" cy="1784838"/>
          </a:xfrm>
          <a:prstGeom prst="roundRect">
            <a:avLst>
              <a:gd name="adj" fmla="val 138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g784931" descr="325dfeda-08b8-4648-af3d-5b85ba95bf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8" t="38995" r="35227" b="34807"/>
          <a:stretch/>
        </p:blipFill>
        <p:spPr bwMode="auto">
          <a:xfrm>
            <a:off x="4716016" y="5052236"/>
            <a:ext cx="1742868" cy="1784838"/>
          </a:xfrm>
          <a:prstGeom prst="roundRect">
            <a:avLst>
              <a:gd name="adj" fmla="val 138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g784931" descr="325dfeda-08b8-4648-af3d-5b85ba95bf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4" t="38995" r="19123" b="34807"/>
          <a:stretch/>
        </p:blipFill>
        <p:spPr bwMode="auto">
          <a:xfrm>
            <a:off x="7092280" y="5052236"/>
            <a:ext cx="1767254" cy="1784838"/>
          </a:xfrm>
          <a:prstGeom prst="roundRect">
            <a:avLst>
              <a:gd name="adj" fmla="val 138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188640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Программа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«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Учитель для России»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484784"/>
            <a:ext cx="3027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«Учитель для России» — это: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4127" y="1916832"/>
            <a:ext cx="34198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Общественный проект, создающий сообщество талантливых педагогов, изнутри изучивших российскую систему образования и способных дать импульс для её обновления и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7" y="2852936"/>
            <a:ext cx="34198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Катализатор развития для массовых российских школ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284984"/>
            <a:ext cx="34198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Программа профессиональной подготовки и переподготовки начинающих педагогов и школьных учителей, реализуемая в партнёрстве с ПАО Сбербанк России и Институтом образования НИУ ВШЭ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</a:rPr>
              <a:t>Качественное образование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для каждого ребенка в стране!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92080" y="2060848"/>
            <a:ext cx="36004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2996952"/>
            <a:ext cx="36004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92080" y="3429000"/>
            <a:ext cx="360040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71600" y="4509120"/>
            <a:ext cx="3467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Из чего состоит программа?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6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5"/>
          <p:cNvSpPr/>
          <p:nvPr/>
        </p:nvSpPr>
        <p:spPr>
          <a:xfrm>
            <a:off x="107504" y="4804414"/>
            <a:ext cx="4608512" cy="11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ea typeface="FedraSansPro-Book" panose="020B0403040000020004" pitchFamily="34" charset="0"/>
              </a:rPr>
              <a:t>Новые образовательные цели (результаты) и гибкая система проектирования образовательных результатов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900" dirty="0" smtClean="0">
                <a:solidFill>
                  <a:srgbClr val="000000"/>
                </a:solidFill>
                <a:ea typeface="FedraSansPro-Book" panose="020B0403040000020004" pitchFamily="34" charset="0"/>
                <a:cs typeface="Fedra Sans Pro"/>
              </a:rPr>
              <a:t>Образовательные методики должны позволять каждому освоить определенный минимум компетенций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900" dirty="0" smtClean="0">
                <a:solidFill>
                  <a:srgbClr val="000000"/>
                </a:solidFill>
                <a:ea typeface="FedraSansPro-Book" panose="020B0403040000020004" pitchFamily="34" charset="0"/>
                <a:cs typeface="Fedra Sans Pro"/>
              </a:rPr>
              <a:t>Для каждого должна быть создана среда с избыточными ресурсами</a:t>
            </a:r>
            <a:endParaRPr lang="ru-RU" sz="900" dirty="0">
              <a:solidFill>
                <a:srgbClr val="000000"/>
              </a:solidFill>
              <a:ea typeface="FedraSansPro-Book" panose="020B0403040000020004" pitchFamily="34" charset="0"/>
              <a:cs typeface="Fedra Sans Pr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88640"/>
            <a:ext cx="783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Программа развития личностного потенциала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8" name="Shape 255"/>
          <p:cNvSpPr/>
          <p:nvPr/>
        </p:nvSpPr>
        <p:spPr>
          <a:xfrm>
            <a:off x="107504" y="6021288"/>
            <a:ext cx="4464496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ea typeface="FedraSansPro-Book" panose="020B0403040000020004" pitchFamily="34" charset="0"/>
              </a:rPr>
              <a:t>Персонализированное образование – это постоянный разговор с ребенком о его целях и желания, создание истории успеха каждого (позитивный опыт учения)</a:t>
            </a:r>
            <a:endParaRPr lang="ru-RU" sz="1000" dirty="0">
              <a:solidFill>
                <a:srgbClr val="000000"/>
              </a:solidFill>
              <a:ea typeface="FedraSansPro-Book" panose="020B0403040000020004" pitchFamily="34" charset="0"/>
              <a:cs typeface="Fedra Sans Pro"/>
            </a:endParaRPr>
          </a:p>
        </p:txBody>
      </p:sp>
      <p:sp>
        <p:nvSpPr>
          <p:cNvPr id="19" name="Shape 255"/>
          <p:cNvSpPr/>
          <p:nvPr/>
        </p:nvSpPr>
        <p:spPr>
          <a:xfrm>
            <a:off x="4788024" y="5020438"/>
            <a:ext cx="4355976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ea typeface="FedraSansPro-Book" panose="020B0403040000020004" pitchFamily="34" charset="0"/>
              </a:rPr>
              <a:t>ПРОЕКТ УЖЕ СТАРТОВАЛ </a:t>
            </a:r>
            <a:r>
              <a:rPr lang="ru-RU" sz="1000" dirty="0" smtClean="0">
                <a:solidFill>
                  <a:srgbClr val="000000"/>
                </a:solidFill>
                <a:ea typeface="FedraSansPro-Book" panose="020B0403040000020004" pitchFamily="34" charset="0"/>
              </a:rPr>
              <a:t>в Ярославской и Калужской областях</a:t>
            </a:r>
          </a:p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endParaRPr lang="ru-RU" sz="1000" dirty="0">
              <a:solidFill>
                <a:srgbClr val="000000"/>
              </a:solidFill>
              <a:ea typeface="FedraSansPro-Book" panose="020B0403040000020004" pitchFamily="34" charset="0"/>
            </a:endParaRPr>
          </a:p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solidFill>
                  <a:srgbClr val="22974F"/>
                </a:solidFill>
                <a:ea typeface="FedraSansPro-Book" panose="020B0403040000020004" pitchFamily="34" charset="0"/>
                <a:cs typeface="Fedra Sans Pro"/>
              </a:rPr>
              <a:t>КАК СТАТЬ УЧАСТНИКОМ ПРОЕКТА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>
                <a:solidFill>
                  <a:srgbClr val="22974F"/>
                </a:solidFill>
                <a:ea typeface="FedraSansPro-Book" panose="020B0403040000020004" pitchFamily="34" charset="0"/>
                <a:cs typeface="Fedra Sans Pro"/>
              </a:rPr>
              <a:t>Апрель 2019 </a:t>
            </a:r>
            <a:r>
              <a:rPr lang="ru-RU" sz="1000" dirty="0" smtClean="0">
                <a:solidFill>
                  <a:srgbClr val="000000"/>
                </a:solidFill>
                <a:ea typeface="FedraSansPro-Book" panose="020B0403040000020004" pitchFamily="34" charset="0"/>
              </a:rPr>
              <a:t>– старт конкурсного отбора 10 регионов, необходимо подать заявку на участие.</a:t>
            </a:r>
          </a:p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solidFill>
                  <a:srgbClr val="000000"/>
                </a:solidFill>
                <a:ea typeface="FedraSansPro-Book" panose="020B0403040000020004" pitchFamily="34" charset="0"/>
              </a:rPr>
              <a:t>Участниками могут стать педагоги и дети от 5 до 17 лет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3528" y="4725144"/>
            <a:ext cx="8460000" cy="0"/>
          </a:xfrm>
          <a:prstGeom prst="line">
            <a:avLst/>
          </a:prstGeom>
          <a:ln w="222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8321" t="30038" r="5235" b="3348"/>
          <a:stretch/>
        </p:blipFill>
        <p:spPr>
          <a:xfrm>
            <a:off x="0" y="836712"/>
            <a:ext cx="9144000" cy="38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5"/>
          <p:cNvSpPr/>
          <p:nvPr/>
        </p:nvSpPr>
        <p:spPr>
          <a:xfrm>
            <a:off x="389979" y="4468226"/>
            <a:ext cx="8515166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ea typeface="FedraSansPro-Book" panose="020B0403040000020004" pitchFamily="34" charset="0"/>
              </a:rPr>
              <a:t>ЗАЧЕМ СТРАНЕ?</a:t>
            </a:r>
            <a:r>
              <a:rPr lang="ru-RU" sz="1000" dirty="0" smtClean="0">
                <a:solidFill>
                  <a:schemeClr val="tx1"/>
                </a:solidFill>
                <a:ea typeface="FedraSansPro-Book" panose="020B0403040000020004" pitchFamily="34" charset="0"/>
              </a:rPr>
              <a:t> Раскрыть </a:t>
            </a:r>
            <a:r>
              <a:rPr lang="ru-RU" sz="1000" dirty="0">
                <a:solidFill>
                  <a:schemeClr val="tx1"/>
                </a:solidFill>
                <a:ea typeface="FedraSansPro-Book" panose="020B0403040000020004" pitchFamily="34" charset="0"/>
              </a:rPr>
              <a:t>и </a:t>
            </a:r>
            <a:r>
              <a:rPr lang="ru-RU" sz="1000" dirty="0" smtClean="0">
                <a:solidFill>
                  <a:schemeClr val="tx1"/>
                </a:solidFill>
                <a:ea typeface="FedraSansPro-Book" panose="020B0403040000020004" pitchFamily="34" charset="0"/>
              </a:rPr>
              <a:t>задействовать </a:t>
            </a:r>
            <a:r>
              <a:rPr lang="ru-RU" sz="1000" dirty="0">
                <a:solidFill>
                  <a:schemeClr val="tx1"/>
                </a:solidFill>
                <a:ea typeface="FedraSansPro-Book" panose="020B0403040000020004" pitchFamily="34" charset="0"/>
              </a:rPr>
              <a:t>потенциал каждого </a:t>
            </a:r>
            <a:r>
              <a:rPr lang="ru-RU" sz="1000" dirty="0" smtClean="0">
                <a:solidFill>
                  <a:schemeClr val="tx1"/>
                </a:solidFill>
                <a:ea typeface="FedraSansPro-Book" panose="020B0403040000020004" pitchFamily="34" charset="0"/>
              </a:rPr>
              <a:t>гражданина</a:t>
            </a:r>
            <a:r>
              <a:rPr lang="ru-RU" sz="1000" dirty="0">
                <a:solidFill>
                  <a:schemeClr val="tx1"/>
                </a:solidFill>
                <a:ea typeface="FedraSansPro-Book" panose="020B04030400000200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ea typeface="FedraSansPro-Book" panose="020B0403040000020004" pitchFamily="34" charset="0"/>
              </a:rPr>
              <a:t>для национального прорыва</a:t>
            </a:r>
          </a:p>
          <a:p>
            <a:pPr defTabSz="914400">
              <a:lnSpc>
                <a:spcPct val="150000"/>
              </a:lnSpc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000" dirty="0" smtClean="0">
                <a:solidFill>
                  <a:srgbClr val="22974F"/>
                </a:solidFill>
                <a:ea typeface="FedraSansPro-Book" panose="020B0403040000020004" pitchFamily="34" charset="0"/>
                <a:cs typeface="Fedra Sans Pro"/>
              </a:rPr>
              <a:t>ЗАЧЕМ РОДИТЕЛЯМ? </a:t>
            </a:r>
            <a:r>
              <a:rPr lang="ru-RU" sz="1000" dirty="0" smtClean="0">
                <a:solidFill>
                  <a:schemeClr val="tx1"/>
                </a:solidFill>
                <a:ea typeface="FedraSansPro-Book" panose="020B0403040000020004" pitchFamily="34" charset="0"/>
                <a:cs typeface="Fedra Sans Pro"/>
              </a:rPr>
              <a:t>Раскрыть и развивать потенциал каждого ребенка, подготовить его к успешной жизни в постоянно меняющихся условиях, научить брать ответственность за свой выбор</a:t>
            </a:r>
            <a:endParaRPr lang="ru-RU" sz="1000" dirty="0">
              <a:solidFill>
                <a:schemeClr val="tx1"/>
              </a:solidFill>
              <a:ea typeface="FedraSansPro-Book" panose="020B0403040000020004" pitchFamily="34" charset="0"/>
              <a:cs typeface="Fedra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831431"/>
            <a:ext cx="6048672" cy="461665"/>
          </a:xfrm>
          <a:prstGeom prst="rect">
            <a:avLst/>
          </a:prstGeom>
          <a:noFill/>
          <a:ln>
            <a:solidFill>
              <a:srgbClr val="00642D">
                <a:alpha val="60000"/>
              </a:srgb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Оценивание продвижения и достижений ученика и учителя </a:t>
            </a:r>
            <a:r>
              <a:rPr lang="mr-IN" sz="1200" dirty="0" smtClean="0"/>
              <a:t>–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постоянная обратная связь</a:t>
            </a:r>
            <a:endParaRPr lang="ru-RU" sz="1200" dirty="0"/>
          </a:p>
        </p:txBody>
      </p:sp>
      <p:pic>
        <p:nvPicPr>
          <p:cNvPr id="5" name="Picture 1" descr="age4image3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9" y="1971947"/>
            <a:ext cx="1948844" cy="17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age4image3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61" y="1971947"/>
            <a:ext cx="1972891" cy="17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2420888"/>
            <a:ext cx="200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Передовая ИТ-платформа: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pPr algn="ctr"/>
            <a:r>
              <a:rPr lang="ru-RU" sz="1200" dirty="0" smtClean="0"/>
              <a:t>упрощает работу учителя, создает новые возможности для ученика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420888"/>
            <a:ext cx="170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Навыки, умения </a:t>
            </a:r>
            <a:r>
              <a:rPr lang="mr-IN" sz="1200" dirty="0" smtClean="0"/>
              <a:t>–</a:t>
            </a:r>
            <a:r>
              <a:rPr lang="ru-RU" sz="1200" dirty="0" smtClean="0"/>
              <a:t> как фундамент успешного обучения и жизни</a:t>
            </a:r>
            <a:endParaRPr lang="en-US" sz="1200" dirty="0" smtClean="0"/>
          </a:p>
        </p:txBody>
      </p:sp>
      <p:pic>
        <p:nvPicPr>
          <p:cNvPr id="9" name="Picture 1" descr="age4image3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00" y="1971947"/>
            <a:ext cx="2019752" cy="17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0035" y="2450401"/>
            <a:ext cx="220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Индивидуальный </a:t>
            </a:r>
            <a:r>
              <a:rPr lang="ru-RU" sz="1200" dirty="0"/>
              <a:t>учебный план, </a:t>
            </a:r>
            <a:r>
              <a:rPr lang="ru-RU" sz="1200" dirty="0" smtClean="0"/>
              <a:t>нет «пропущенных тем»</a:t>
            </a:r>
            <a:endParaRPr lang="ru-RU" sz="1200" dirty="0"/>
          </a:p>
          <a:p>
            <a:pPr algn="ctr"/>
            <a:r>
              <a:rPr lang="ru-RU" sz="1200" dirty="0" smtClean="0"/>
              <a:t>ЕГЭ (минимум) успешно сдает каждый</a:t>
            </a:r>
          </a:p>
        </p:txBody>
      </p:sp>
      <p:sp>
        <p:nvSpPr>
          <p:cNvPr id="11" name="Треугольник 8"/>
          <p:cNvSpPr/>
          <p:nvPr/>
        </p:nvSpPr>
        <p:spPr>
          <a:xfrm>
            <a:off x="1835696" y="1196752"/>
            <a:ext cx="5389123" cy="623016"/>
          </a:xfrm>
          <a:prstGeom prst="triangle">
            <a:avLst/>
          </a:prstGeom>
          <a:solidFill>
            <a:srgbClr val="22974F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бщеобразовательная школа</a:t>
            </a:r>
            <a:endParaRPr lang="ru-RU" sz="1400" dirty="0"/>
          </a:p>
        </p:txBody>
      </p:sp>
      <p:pic>
        <p:nvPicPr>
          <p:cNvPr id="12" name="Picture 1" descr="age4image3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43956"/>
            <a:ext cx="1944216" cy="16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20272" y="2420888"/>
            <a:ext cx="199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Школа </a:t>
            </a:r>
            <a:r>
              <a:rPr lang="mr-IN" sz="1200" dirty="0" smtClean="0"/>
              <a:t>–</a:t>
            </a:r>
            <a:r>
              <a:rPr lang="ru-RU" sz="1200" dirty="0" smtClean="0"/>
              <a:t> как корпорация:</a:t>
            </a:r>
          </a:p>
          <a:p>
            <a:pPr algn="ctr"/>
            <a:r>
              <a:rPr lang="ru-RU" sz="1200" dirty="0"/>
              <a:t>э</a:t>
            </a:r>
            <a:r>
              <a:rPr lang="ru-RU" sz="1200" dirty="0" smtClean="0"/>
              <a:t>ффективное управление процессами, обучение и мотивация учителей</a:t>
            </a:r>
          </a:p>
        </p:txBody>
      </p:sp>
      <p:sp>
        <p:nvSpPr>
          <p:cNvPr id="14" name="Shape 255"/>
          <p:cNvSpPr/>
          <p:nvPr/>
        </p:nvSpPr>
        <p:spPr>
          <a:xfrm>
            <a:off x="1043608" y="692696"/>
            <a:ext cx="727280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sz="1200" dirty="0" smtClean="0">
                <a:latin typeface="Calibri" panose="020F0502020204030204" pitchFamily="34" charset="0"/>
                <a:ea typeface="FedraSansPro-Book" panose="020B0403040000020004" pitchFamily="34" charset="0"/>
                <a:cs typeface="Calibri" panose="020F0502020204030204" pitchFamily="34" charset="0"/>
              </a:rPr>
              <a:t>ЦЕЛЬ: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edra Sans Pro"/>
              </a:rPr>
              <a:t>формирование в массовой школе парадигмы персонализированного </a:t>
            </a:r>
            <a:r>
              <a:rPr lang="ru-R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edra Sans Pro"/>
              </a:rPr>
              <a:t>компетентностного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edra Sans Pro"/>
              </a:rPr>
              <a:t> образования за счет внедрения ИТ-платформы, обеспечивающей автоматизацию ключевых процессов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Fedra Sans Pro"/>
              </a:rPr>
              <a:t> 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Fedra Sans Pr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188640"/>
            <a:ext cx="429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Платформа новой школы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52813" r="2564" b="11195"/>
          <a:stretch/>
        </p:blipFill>
        <p:spPr bwMode="auto">
          <a:xfrm>
            <a:off x="1933662" y="5301208"/>
            <a:ext cx="527041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g36045" descr="f243cbe6-a482-4191-b9a8-4f3910d339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31754" r="35314" b="56667"/>
          <a:stretch/>
        </p:blipFill>
        <p:spPr bwMode="auto">
          <a:xfrm>
            <a:off x="179512" y="1124744"/>
            <a:ext cx="6696744" cy="10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857" t="37597" r="25349" b="16396"/>
          <a:stretch/>
        </p:blipFill>
        <p:spPr>
          <a:xfrm>
            <a:off x="1619672" y="2204864"/>
            <a:ext cx="6984776" cy="3426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6920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Академия искусственного интеллекта для школьников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94928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4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Начиная с 2019 г. проводим УРОК ЦИФРЫ – совместный проект</a:t>
            </a:r>
          </a:p>
          <a:p>
            <a:pPr lvl="0">
              <a:defRPr sz="900">
                <a:solidFill>
                  <a:srgbClr val="22974F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ru-RU" sz="1400" b="1" dirty="0" smtClean="0">
                <a:solidFill>
                  <a:srgbClr val="22974F"/>
                </a:solidFill>
                <a:latin typeface="Fedra Sans Pro"/>
                <a:ea typeface="FedraSansPro-Book" panose="020B0403040000020004" pitchFamily="34" charset="0"/>
                <a:cs typeface="Fedra Sans Pro"/>
                <a:sym typeface="Fedra Sans Pro"/>
              </a:rPr>
              <a:t>Министерства </a:t>
            </a:r>
            <a:r>
              <a:rPr lang="ru-RU" sz="1400" b="1" dirty="0">
                <a:solidFill>
                  <a:srgbClr val="22974F"/>
                </a:solidFill>
                <a:latin typeface="Fedra Sans Pro"/>
                <a:ea typeface="FedraSansPro-Book" panose="020B0403040000020004" pitchFamily="34" charset="0"/>
                <a:cs typeface="Fedra Sans Pro"/>
                <a:sym typeface="Fedra Sans Pro"/>
              </a:rPr>
              <a:t>образования и Сбербанка </a:t>
            </a:r>
            <a:r>
              <a:rPr lang="ru-RU" sz="1400" b="1" dirty="0" smtClean="0">
                <a:solidFill>
                  <a:srgbClr val="000000"/>
                </a:solidFill>
                <a:cs typeface="Calibri" panose="020F0502020204030204" pitchFamily="34" charset="0"/>
                <a:sym typeface="Fedra Sans Pro"/>
              </a:rPr>
              <a:t>в рамках Академии Искусственного Интеллекта</a:t>
            </a:r>
            <a:endParaRPr lang="ru-RU" sz="900" dirty="0">
              <a:solidFill>
                <a:srgbClr val="000000"/>
              </a:solidFill>
              <a:cs typeface="Calibri" panose="020F0502020204030204" pitchFamily="34" charset="0"/>
              <a:sym typeface="Fedra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8927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6920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Финансовая грамотность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" y="908720"/>
            <a:ext cx="91439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7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9081"/>
            <a:ext cx="8900492" cy="60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6920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Финансовая грамотность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66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900</Words>
  <Application>Microsoft Office PowerPoint</Application>
  <PresentationFormat>Экран (4:3)</PresentationFormat>
  <Paragraphs>160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0042-Kasyan-EA</dc:creator>
  <cp:lastModifiedBy>Kokoteeva1-SM</cp:lastModifiedBy>
  <cp:revision>85</cp:revision>
  <cp:lastPrinted>2019-06-05T06:14:21Z</cp:lastPrinted>
  <dcterms:created xsi:type="dcterms:W3CDTF">2019-03-29T11:11:50Z</dcterms:created>
  <dcterms:modified xsi:type="dcterms:W3CDTF">2019-06-26T07:15:41Z</dcterms:modified>
</cp:coreProperties>
</file>