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84" r:id="rId2"/>
    <p:sldId id="409" r:id="rId3"/>
    <p:sldId id="414" r:id="rId4"/>
    <p:sldId id="415" r:id="rId5"/>
    <p:sldId id="419" r:id="rId6"/>
    <p:sldId id="398" r:id="rId7"/>
    <p:sldId id="420" r:id="rId8"/>
    <p:sldId id="413" r:id="rId9"/>
    <p:sldId id="401" r:id="rId10"/>
    <p:sldId id="383" r:id="rId11"/>
    <p:sldId id="411" r:id="rId12"/>
    <p:sldId id="382" r:id="rId13"/>
    <p:sldId id="355" r:id="rId14"/>
    <p:sldId id="396" r:id="rId15"/>
    <p:sldId id="402" r:id="rId16"/>
    <p:sldId id="394" r:id="rId17"/>
    <p:sldId id="392" r:id="rId18"/>
    <p:sldId id="418" r:id="rId19"/>
    <p:sldId id="407" r:id="rId20"/>
    <p:sldId id="320" r:id="rId21"/>
    <p:sldId id="388" r:id="rId22"/>
    <p:sldId id="406" r:id="rId23"/>
    <p:sldId id="374" r:id="rId24"/>
  </p:sldIdLst>
  <p:sldSz cx="9144000" cy="5143500" type="screen16x9"/>
  <p:notesSz cx="7102475" cy="89916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389626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779252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168878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558503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1948129" algn="l" defTabSz="77925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337755" algn="l" defTabSz="77925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2727381" algn="l" defTabSz="77925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117007" algn="l" defTabSz="77925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9900"/>
    <a:srgbClr val="800080"/>
    <a:srgbClr val="00CC66"/>
    <a:srgbClr val="99FFCC"/>
    <a:srgbClr val="E5E5FF"/>
    <a:srgbClr val="FFCC99"/>
    <a:srgbClr val="9999FF"/>
    <a:srgbClr val="FF0066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9645" autoAdjust="0"/>
  </p:normalViewPr>
  <p:slideViewPr>
    <p:cSldViewPr>
      <p:cViewPr varScale="1">
        <p:scale>
          <a:sx n="104" d="100"/>
          <a:sy n="104" d="100"/>
        </p:scale>
        <p:origin x="450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4075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854075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18E3B66-0A3C-4A6A-AE49-A4D707E2E5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342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FF05C-2917-41E1-822A-EDDEE9F511E5}" type="datetimeFigureOut">
              <a:rPr lang="ru-RU" smtClean="0"/>
              <a:pPr/>
              <a:t>29.06.2019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54038" y="674688"/>
            <a:ext cx="5994400" cy="3371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613" y="4270375"/>
            <a:ext cx="5683250" cy="4046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54075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2725" y="854075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1F01A-60E4-41C1-9F38-41B6B694C0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24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54038" y="674688"/>
            <a:ext cx="5994400" cy="3371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="1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173699-0AFE-4B1E-B6DC-53A3BAA985AD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54038" y="674688"/>
            <a:ext cx="5994400" cy="3371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172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1" name="Group 29"/>
          <p:cNvGrpSpPr>
            <a:grpSpLocks/>
          </p:cNvGrpSpPr>
          <p:nvPr/>
        </p:nvGrpSpPr>
        <p:grpSpPr bwMode="auto">
          <a:xfrm>
            <a:off x="1143001" y="471487"/>
            <a:ext cx="8012113" cy="1928813"/>
            <a:chOff x="720" y="396"/>
            <a:chExt cx="5047" cy="1620"/>
          </a:xfrm>
        </p:grpSpPr>
        <p:sp>
          <p:nvSpPr>
            <p:cNvPr id="3090" name="Rectangle 18"/>
            <p:cNvSpPr>
              <a:spLocks noChangeArrowheads="1"/>
            </p:cNvSpPr>
            <p:nvPr userDrawn="1"/>
          </p:nvSpPr>
          <p:spPr bwMode="gray">
            <a:xfrm>
              <a:off x="1081" y="396"/>
              <a:ext cx="4686" cy="159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00" name="Rectangle 28"/>
            <p:cNvSpPr>
              <a:spLocks noChangeArrowheads="1"/>
            </p:cNvSpPr>
            <p:nvPr userDrawn="1"/>
          </p:nvSpPr>
          <p:spPr bwMode="gray">
            <a:xfrm>
              <a:off x="720" y="1440"/>
              <a:ext cx="576" cy="57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089" name="Rectangle 17"/>
          <p:cNvSpPr>
            <a:spLocks noChangeArrowheads="1"/>
          </p:cNvSpPr>
          <p:nvPr/>
        </p:nvSpPr>
        <p:spPr bwMode="gray">
          <a:xfrm>
            <a:off x="1130300" y="2356249"/>
            <a:ext cx="8013700" cy="43100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/>
          <a:p>
            <a:endParaRPr lang="ru-RU"/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gray">
          <a:xfrm>
            <a:off x="573088" y="1890712"/>
            <a:ext cx="576262" cy="481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/>
          <a:lstStyle/>
          <a:p>
            <a:endParaRPr lang="ru-RU"/>
          </a:p>
        </p:txBody>
      </p:sp>
      <p:sp>
        <p:nvSpPr>
          <p:cNvPr id="3092" name="Rectangle 20"/>
          <p:cNvSpPr>
            <a:spLocks noChangeArrowheads="1"/>
          </p:cNvSpPr>
          <p:nvPr/>
        </p:nvSpPr>
        <p:spPr bwMode="gray">
          <a:xfrm>
            <a:off x="1716089" y="471488"/>
            <a:ext cx="566737" cy="477441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/>
          <a:lstStyle/>
          <a:p>
            <a:endParaRPr lang="ru-RU"/>
          </a:p>
        </p:txBody>
      </p:sp>
      <p:sp>
        <p:nvSpPr>
          <p:cNvPr id="3093" name="Rectangle 21"/>
          <p:cNvSpPr>
            <a:spLocks noChangeArrowheads="1"/>
          </p:cNvSpPr>
          <p:nvPr/>
        </p:nvSpPr>
        <p:spPr bwMode="gray">
          <a:xfrm>
            <a:off x="2278064" y="0"/>
            <a:ext cx="585787" cy="4762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/>
          <a:lstStyle/>
          <a:p>
            <a:endParaRPr lang="ru-RU"/>
          </a:p>
        </p:txBody>
      </p:sp>
      <p:sp>
        <p:nvSpPr>
          <p:cNvPr id="3094" name="Rectangle 22"/>
          <p:cNvSpPr>
            <a:spLocks noChangeArrowheads="1"/>
          </p:cNvSpPr>
          <p:nvPr/>
        </p:nvSpPr>
        <p:spPr bwMode="gray">
          <a:xfrm>
            <a:off x="2281239" y="471489"/>
            <a:ext cx="585787" cy="473869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/>
          <a:lstStyle/>
          <a:p>
            <a:endParaRPr lang="ru-RU"/>
          </a:p>
        </p:txBody>
      </p:sp>
      <p:sp>
        <p:nvSpPr>
          <p:cNvPr id="3095" name="Rectangle 23"/>
          <p:cNvSpPr>
            <a:spLocks noChangeArrowheads="1"/>
          </p:cNvSpPr>
          <p:nvPr/>
        </p:nvSpPr>
        <p:spPr bwMode="gray">
          <a:xfrm>
            <a:off x="1141414" y="946549"/>
            <a:ext cx="574675" cy="469106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/>
          <a:lstStyle/>
          <a:p>
            <a:endParaRPr lang="ru-RU"/>
          </a:p>
        </p:txBody>
      </p:sp>
      <p:sp>
        <p:nvSpPr>
          <p:cNvPr id="3096" name="Rectangle 24"/>
          <p:cNvSpPr>
            <a:spLocks noChangeArrowheads="1"/>
          </p:cNvSpPr>
          <p:nvPr/>
        </p:nvSpPr>
        <p:spPr bwMode="gray">
          <a:xfrm>
            <a:off x="1716089" y="947738"/>
            <a:ext cx="566737" cy="4667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/>
          <a:lstStyle/>
          <a:p>
            <a:endParaRPr lang="ru-RU"/>
          </a:p>
        </p:txBody>
      </p:sp>
      <p:sp>
        <p:nvSpPr>
          <p:cNvPr id="3097" name="Rectangle 25"/>
          <p:cNvSpPr>
            <a:spLocks noChangeArrowheads="1"/>
          </p:cNvSpPr>
          <p:nvPr/>
        </p:nvSpPr>
        <p:spPr bwMode="gray">
          <a:xfrm>
            <a:off x="573088" y="1414464"/>
            <a:ext cx="576262" cy="483394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/>
          <a:lstStyle/>
          <a:p>
            <a:endParaRPr lang="ru-RU"/>
          </a:p>
        </p:txBody>
      </p:sp>
      <p:sp>
        <p:nvSpPr>
          <p:cNvPr id="3098" name="Rectangle 26"/>
          <p:cNvSpPr>
            <a:spLocks noChangeArrowheads="1"/>
          </p:cNvSpPr>
          <p:nvPr/>
        </p:nvSpPr>
        <p:spPr bwMode="gray">
          <a:xfrm>
            <a:off x="1141413" y="1414464"/>
            <a:ext cx="576262" cy="483394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/>
          <a:lstStyle/>
          <a:p>
            <a:endParaRPr lang="ru-RU"/>
          </a:p>
        </p:txBody>
      </p:sp>
      <p:sp>
        <p:nvSpPr>
          <p:cNvPr id="3099" name="Rectangle 27"/>
          <p:cNvSpPr>
            <a:spLocks noChangeArrowheads="1"/>
          </p:cNvSpPr>
          <p:nvPr/>
        </p:nvSpPr>
        <p:spPr bwMode="gray">
          <a:xfrm>
            <a:off x="1" y="1896666"/>
            <a:ext cx="574675" cy="475059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/>
          <a:lstStyle/>
          <a:p>
            <a:endParaRPr lang="ru-RU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1752600" y="1350170"/>
            <a:ext cx="6629400" cy="759619"/>
          </a:xfrm>
        </p:spPr>
        <p:txBody>
          <a:bodyPr/>
          <a:lstStyle>
            <a:lvl1pPr algn="ctr">
              <a:defRPr sz="3100" i="1">
                <a:latin typeface="Verdana" pitchFamily="34" charset="0"/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600200" y="2457450"/>
            <a:ext cx="6324600" cy="2857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grpSp>
        <p:nvGrpSpPr>
          <p:cNvPr id="3088" name="Group 16"/>
          <p:cNvGrpSpPr>
            <a:grpSpLocks/>
          </p:cNvGrpSpPr>
          <p:nvPr/>
        </p:nvGrpSpPr>
        <p:grpSpPr bwMode="auto">
          <a:xfrm>
            <a:off x="4191000" y="4057650"/>
            <a:ext cx="1295400" cy="594122"/>
            <a:chOff x="2680" y="3678"/>
            <a:chExt cx="680" cy="499"/>
          </a:xfrm>
        </p:grpSpPr>
        <p:sp>
          <p:nvSpPr>
            <p:cNvPr id="3086" name="Text Box 14"/>
            <p:cNvSpPr txBox="1">
              <a:spLocks noChangeArrowheads="1"/>
            </p:cNvSpPr>
            <p:nvPr userDrawn="1"/>
          </p:nvSpPr>
          <p:spPr bwMode="gray">
            <a:xfrm>
              <a:off x="2680" y="3789"/>
              <a:ext cx="680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2400" b="1">
                  <a:solidFill>
                    <a:schemeClr val="tx2"/>
                  </a:solidFill>
                </a:rPr>
                <a:t>LOGO</a:t>
              </a:r>
            </a:p>
          </p:txBody>
        </p:sp>
        <p:sp>
          <p:nvSpPr>
            <p:cNvPr id="3087" name="AutoShape 15"/>
            <p:cNvSpPr>
              <a:spLocks noChangeArrowheads="1"/>
            </p:cNvSpPr>
            <p:nvPr userDrawn="1"/>
          </p:nvSpPr>
          <p:spPr bwMode="gray">
            <a:xfrm rot="5400000">
              <a:off x="2928" y="3493"/>
              <a:ext cx="172" cy="542"/>
            </a:xfrm>
            <a:prstGeom prst="moon">
              <a:avLst>
                <a:gd name="adj" fmla="val 21208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name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5A5508-C92E-41CD-A5B6-B449D9D29B3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www.themegallery.com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6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42900"/>
            <a:ext cx="2057400" cy="45148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42900"/>
            <a:ext cx="6019800" cy="45148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name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C34668-4F57-4971-B365-306005D6386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www.themegallery.com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88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342901"/>
            <a:ext cx="7391400" cy="3655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921545"/>
            <a:ext cx="8229600" cy="3936206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5943600" y="4902995"/>
            <a:ext cx="2895600" cy="24050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name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2971800" y="4902995"/>
            <a:ext cx="2133600" cy="240506"/>
          </a:xfrm>
        </p:spPr>
        <p:txBody>
          <a:bodyPr/>
          <a:lstStyle>
            <a:lvl1pPr>
              <a:defRPr/>
            </a:lvl1pPr>
          </a:lstStyle>
          <a:p>
            <a:fld id="{68191480-A711-4E15-808D-94B4890B087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>
          <a:xfrm>
            <a:off x="5943600" y="51198"/>
            <a:ext cx="2590800" cy="177403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www.themegallery.com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55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name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8DB80A8-79F9-4BE7-8B29-C6304C38564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www.themegallery.com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29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700"/>
            </a:lvl1pPr>
            <a:lvl2pPr marL="389626" indent="0">
              <a:buNone/>
              <a:defRPr sz="1500"/>
            </a:lvl2pPr>
            <a:lvl3pPr marL="779252" indent="0">
              <a:buNone/>
              <a:defRPr sz="1400"/>
            </a:lvl3pPr>
            <a:lvl4pPr marL="1168878" indent="0">
              <a:buNone/>
              <a:defRPr sz="1200"/>
            </a:lvl4pPr>
            <a:lvl5pPr marL="1558503" indent="0">
              <a:buNone/>
              <a:defRPr sz="1200"/>
            </a:lvl5pPr>
            <a:lvl6pPr marL="1948129" indent="0">
              <a:buNone/>
              <a:defRPr sz="1200"/>
            </a:lvl6pPr>
            <a:lvl7pPr marL="2337755" indent="0">
              <a:buNone/>
              <a:defRPr sz="1200"/>
            </a:lvl7pPr>
            <a:lvl8pPr marL="2727381" indent="0">
              <a:buNone/>
              <a:defRPr sz="1200"/>
            </a:lvl8pPr>
            <a:lvl9pPr marL="3117007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name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94F1D2-EB3E-49A3-B00D-4EA01B57A8F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www.themegallery.com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69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21545"/>
            <a:ext cx="4038600" cy="393620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21545"/>
            <a:ext cx="4038600" cy="393620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name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120FFF-0DEB-446A-AB44-834625AA39C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www.themegallery.com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43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name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9A0522F-3C08-4E52-8E28-704F3401466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www.themegallery.com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497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name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0D6DEA-3297-491F-870C-FFB01EFAE61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www.themegallery.com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7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name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F7BB2DC-9DFB-42A3-A612-826D4994725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www.themegallery.com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1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313" cy="87153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name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4E0580-4208-4065-852F-3647978E4EB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www.themegallery.com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2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700"/>
            </a:lvl1pPr>
            <a:lvl2pPr marL="389626" indent="0">
              <a:buNone/>
              <a:defRPr sz="2400"/>
            </a:lvl2pPr>
            <a:lvl3pPr marL="779252" indent="0">
              <a:buNone/>
              <a:defRPr sz="2000"/>
            </a:lvl3pPr>
            <a:lvl4pPr marL="1168878" indent="0">
              <a:buNone/>
              <a:defRPr sz="1700"/>
            </a:lvl4pPr>
            <a:lvl5pPr marL="1558503" indent="0">
              <a:buNone/>
              <a:defRPr sz="1700"/>
            </a:lvl5pPr>
            <a:lvl6pPr marL="1948129" indent="0">
              <a:buNone/>
              <a:defRPr sz="1700"/>
            </a:lvl6pPr>
            <a:lvl7pPr marL="2337755" indent="0">
              <a:buNone/>
              <a:defRPr sz="1700"/>
            </a:lvl7pPr>
            <a:lvl8pPr marL="2727381" indent="0">
              <a:buNone/>
              <a:defRPr sz="1700"/>
            </a:lvl8pPr>
            <a:lvl9pPr marL="3117007" indent="0">
              <a:buNone/>
              <a:defRPr sz="17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name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FD130-73A5-4A76-997D-66FBA82372D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www.themegallery.com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99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/>
        </p:nvSpPr>
        <p:spPr bwMode="gray">
          <a:xfrm>
            <a:off x="655638" y="270273"/>
            <a:ext cx="8497887" cy="53935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/>
          <a:lstStyle/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21545"/>
            <a:ext cx="8229600" cy="393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25" tIns="38963" rIns="77925" bIns="389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4902995"/>
            <a:ext cx="2895600" cy="240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25" tIns="38963" rIns="77925" bIns="38963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latin typeface="+mn-lt"/>
              </a:defRPr>
            </a:lvl1pPr>
          </a:lstStyle>
          <a:p>
            <a:r>
              <a:rPr lang="en-US"/>
              <a:t>Company name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971800" y="4902995"/>
            <a:ext cx="2133600" cy="240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25" tIns="38963" rIns="77925" bIns="3896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7348691-0095-4CC7-ACBC-6750DE62EA7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1143000" y="342901"/>
            <a:ext cx="7391400" cy="36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25" tIns="38963" rIns="77925" bIns="3896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48" name="Rectangle 24"/>
          <p:cNvSpPr>
            <a:spLocks noChangeArrowheads="1"/>
          </p:cNvSpPr>
          <p:nvPr/>
        </p:nvSpPr>
        <p:spPr bwMode="gray">
          <a:xfrm>
            <a:off x="1" y="539353"/>
            <a:ext cx="328613" cy="271463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/>
          <a:p>
            <a:endParaRPr lang="ru-RU"/>
          </a:p>
        </p:txBody>
      </p:sp>
      <p:sp>
        <p:nvSpPr>
          <p:cNvPr id="1049" name="Rectangle 25"/>
          <p:cNvSpPr>
            <a:spLocks noChangeArrowheads="1"/>
          </p:cNvSpPr>
          <p:nvPr/>
        </p:nvSpPr>
        <p:spPr bwMode="gray">
          <a:xfrm>
            <a:off x="328613" y="267891"/>
            <a:ext cx="328612" cy="271463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/>
          <a:p>
            <a:endParaRPr lang="ru-RU"/>
          </a:p>
        </p:txBody>
      </p:sp>
      <p:sp>
        <p:nvSpPr>
          <p:cNvPr id="1050" name="Rectangle 26"/>
          <p:cNvSpPr>
            <a:spLocks noChangeArrowheads="1"/>
          </p:cNvSpPr>
          <p:nvPr/>
        </p:nvSpPr>
        <p:spPr bwMode="gray">
          <a:xfrm>
            <a:off x="657226" y="0"/>
            <a:ext cx="328613" cy="271463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/>
          <a:p>
            <a:endParaRPr lang="ru-RU"/>
          </a:p>
        </p:txBody>
      </p:sp>
      <p:sp>
        <p:nvSpPr>
          <p:cNvPr id="1052" name="Rectangle 28"/>
          <p:cNvSpPr>
            <a:spLocks noChangeArrowheads="1"/>
          </p:cNvSpPr>
          <p:nvPr/>
        </p:nvSpPr>
        <p:spPr bwMode="gray">
          <a:xfrm>
            <a:off x="657226" y="271462"/>
            <a:ext cx="328613" cy="2714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/>
          <a:p>
            <a:endParaRPr lang="ru-RU"/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328613" y="539353"/>
            <a:ext cx="328612" cy="2714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/>
          <a:p>
            <a:endParaRPr lang="ru-RU"/>
          </a:p>
        </p:txBody>
      </p:sp>
      <p:sp>
        <p:nvSpPr>
          <p:cNvPr id="1054" name="Rectangle 3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943600" y="51198"/>
            <a:ext cx="2590800" cy="17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25" tIns="38963" rIns="77925" bIns="38963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+mn-lt"/>
              </a:defRPr>
            </a:lvl1pPr>
          </a:lstStyle>
          <a:p>
            <a:r>
              <a:rPr lang="ru-RU" smtClean="0"/>
              <a:t>www.themegallery.com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389626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779252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168878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558503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92219" indent="-292219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33142" indent="-24351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j-lt"/>
        </a:defRPr>
      </a:lvl2pPr>
      <a:lvl3pPr marL="974065" indent="-1948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j-lt"/>
        </a:defRPr>
      </a:lvl3pPr>
      <a:lvl4pPr marL="1363690" indent="-194813" algn="l" rtl="0" eaLnBrk="1" fontAlgn="base" hangingPunct="1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j-lt"/>
        </a:defRPr>
      </a:lvl4pPr>
      <a:lvl5pPr marL="1753316" indent="-194813" algn="l" rtl="0" eaLnBrk="1" fontAlgn="base" hangingPunct="1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j-lt"/>
        </a:defRPr>
      </a:lvl5pPr>
      <a:lvl6pPr marL="2142942" indent="-194813" algn="l" rtl="0" eaLnBrk="1" fontAlgn="base" hangingPunct="1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j-lt"/>
        </a:defRPr>
      </a:lvl6pPr>
      <a:lvl7pPr marL="2532568" indent="-194813" algn="l" rtl="0" eaLnBrk="1" fontAlgn="base" hangingPunct="1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j-lt"/>
        </a:defRPr>
      </a:lvl7pPr>
      <a:lvl8pPr marL="2922194" indent="-194813" algn="l" rtl="0" eaLnBrk="1" fontAlgn="base" hangingPunct="1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j-lt"/>
        </a:defRPr>
      </a:lvl8pPr>
      <a:lvl9pPr marL="3311820" indent="-194813" algn="l" rtl="0" eaLnBrk="1" fontAlgn="base" hangingPunct="1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j-lt"/>
        </a:defRPr>
      </a:lvl9pPr>
    </p:bodyStyle>
    <p:otherStyle>
      <a:defPPr>
        <a:defRPr lang="ru-RU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4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ch5-gusev.ru/wp-content/uploads/2018/02/7178/%D0%93%D0%BE%D1%82%D0%BE%D0%B2%D0%B8%D0%BC-%D0%BA-%D1%88%D0%BA%D0%BE%D0%BB%D0%B5-%D0%94%D1%83%D0%BC%D0%B0%D0%B5%D0%BC-%D0%BE-%D0%B1%D1%83%D0%B4%D1%83%D1%89%D0%B5%D0%B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0" t="2105" r="564" b="1573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95537" y="1551569"/>
            <a:ext cx="8352928" cy="2340260"/>
          </a:xfrm>
          <a:prstGeom prst="rect">
            <a:avLst/>
          </a:prstGeom>
        </p:spPr>
        <p:txBody>
          <a:bodyPr vert="horz" lIns="77925" tIns="38963" rIns="77925" bIns="3896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CA" sz="31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https://soldatru.ru/game_sbor/pages/23/commands_list.files/image02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81" y="213287"/>
            <a:ext cx="1112117" cy="13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38990" y="4465356"/>
            <a:ext cx="6206473" cy="678144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Clr>
                <a:srgbClr val="F9F9F9"/>
              </a:buClr>
              <a:defRPr/>
            </a:pP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Хидиятов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Ильнар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Рузалович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Clr>
                <a:srgbClr val="F9F9F9"/>
              </a:buClr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начальник Управления образования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г.Казани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8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orinfo.ru/sites/default/files/styles/image_1170x660/public/avatar_crop/114150-47141.jpg?itok=W75fHLZ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949791"/>
            <a:ext cx="4651609" cy="211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i1.tatar-inform.ru/image/2018/08/28/01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62"/>
          <a:stretch/>
        </p:blipFill>
        <p:spPr bwMode="auto">
          <a:xfrm>
            <a:off x="107505" y="846103"/>
            <a:ext cx="4651610" cy="210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2"/>
          <p:cNvSpPr txBox="1">
            <a:spLocks noChangeArrowheads="1"/>
          </p:cNvSpPr>
          <p:nvPr/>
        </p:nvSpPr>
        <p:spPr>
          <a:xfrm>
            <a:off x="916210" y="281201"/>
            <a:ext cx="8086679" cy="564903"/>
          </a:xfrm>
          <a:prstGeom prst="rect">
            <a:avLst/>
          </a:prstGeom>
        </p:spPr>
        <p:txBody>
          <a:bodyPr vert="horz" lIns="77925" tIns="38963" rIns="77925" bIns="3896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300" b="1" i="1" dirty="0">
                <a:solidFill>
                  <a:schemeClr val="bg1"/>
                </a:solidFill>
                <a:latin typeface="Verdana" pitchFamily="34" charset="0"/>
              </a:rPr>
              <a:t>Современная образовательная среда</a:t>
            </a:r>
            <a:endParaRPr lang="fr-CA" sz="23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9" name="Номер слайда 5"/>
          <p:cNvSpPr txBox="1">
            <a:spLocks/>
          </p:cNvSpPr>
          <p:nvPr/>
        </p:nvSpPr>
        <p:spPr bwMode="auto">
          <a:xfrm>
            <a:off x="8511593" y="4847016"/>
            <a:ext cx="562904" cy="27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25" tIns="38963" rIns="77925" bIns="38963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A38DE17-B53E-4355-9633-9281DD4D1C4A}" type="slidenum">
              <a:rPr lang="fr-CA">
                <a:solidFill>
                  <a:srgbClr val="002060"/>
                </a:solidFill>
              </a:rPr>
              <a:pPr algn="ctr">
                <a:defRPr/>
              </a:pPr>
              <a:t>10</a:t>
            </a:fld>
            <a:endParaRPr lang="fr-CA" dirty="0">
              <a:solidFill>
                <a:srgbClr val="002060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4935374" y="1557819"/>
            <a:ext cx="4067515" cy="3426119"/>
            <a:chOff x="3080787" y="1485577"/>
            <a:chExt cx="6613065" cy="5616354"/>
          </a:xfrm>
        </p:grpSpPr>
        <p:sp>
          <p:nvSpPr>
            <p:cNvPr id="14" name="Полилиния 13"/>
            <p:cNvSpPr/>
            <p:nvPr/>
          </p:nvSpPr>
          <p:spPr>
            <a:xfrm>
              <a:off x="3080791" y="1485578"/>
              <a:ext cx="1254812" cy="1792587"/>
            </a:xfrm>
            <a:custGeom>
              <a:avLst/>
              <a:gdLst>
                <a:gd name="connsiteX0" fmla="*/ 0 w 1792587"/>
                <a:gd name="connsiteY0" fmla="*/ 0 h 1254811"/>
                <a:gd name="connsiteX1" fmla="*/ 1165182 w 1792587"/>
                <a:gd name="connsiteY1" fmla="*/ 0 h 1254811"/>
                <a:gd name="connsiteX2" fmla="*/ 1792587 w 1792587"/>
                <a:gd name="connsiteY2" fmla="*/ 627406 h 1254811"/>
                <a:gd name="connsiteX3" fmla="*/ 1165182 w 1792587"/>
                <a:gd name="connsiteY3" fmla="*/ 1254811 h 1254811"/>
                <a:gd name="connsiteX4" fmla="*/ 0 w 1792587"/>
                <a:gd name="connsiteY4" fmla="*/ 1254811 h 1254811"/>
                <a:gd name="connsiteX5" fmla="*/ 627406 w 1792587"/>
                <a:gd name="connsiteY5" fmla="*/ 627406 h 1254811"/>
                <a:gd name="connsiteX6" fmla="*/ 0 w 1792587"/>
                <a:gd name="connsiteY6" fmla="*/ 0 h 1254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2587" h="1254811">
                  <a:moveTo>
                    <a:pt x="1792587" y="0"/>
                  </a:moveTo>
                  <a:lnTo>
                    <a:pt x="1792587" y="815627"/>
                  </a:lnTo>
                  <a:lnTo>
                    <a:pt x="896293" y="1254811"/>
                  </a:lnTo>
                  <a:lnTo>
                    <a:pt x="0" y="815627"/>
                  </a:lnTo>
                  <a:lnTo>
                    <a:pt x="0" y="0"/>
                  </a:lnTo>
                  <a:lnTo>
                    <a:pt x="896293" y="439184"/>
                  </a:lnTo>
                  <a:lnTo>
                    <a:pt x="1792587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877" tIns="643281" rIns="15874" bIns="643280" numCol="1" spcCol="1270" anchor="ctr" anchorCtr="0">
              <a:noAutofit/>
            </a:bodyPr>
            <a:lstStyle/>
            <a:p>
              <a:pPr defTabSz="947007">
                <a:lnSpc>
                  <a:spcPct val="90000"/>
                </a:lnSpc>
                <a:spcAft>
                  <a:spcPct val="35000"/>
                </a:spcAft>
              </a:pPr>
              <a:endParaRPr lang="ru-RU" sz="2100" dirty="0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4335603" y="1485577"/>
              <a:ext cx="5349188" cy="1165184"/>
            </a:xfrm>
            <a:custGeom>
              <a:avLst/>
              <a:gdLst>
                <a:gd name="connsiteX0" fmla="*/ 194201 w 1165182"/>
                <a:gd name="connsiteY0" fmla="*/ 0 h 5349188"/>
                <a:gd name="connsiteX1" fmla="*/ 970981 w 1165182"/>
                <a:gd name="connsiteY1" fmla="*/ 0 h 5349188"/>
                <a:gd name="connsiteX2" fmla="*/ 1165182 w 1165182"/>
                <a:gd name="connsiteY2" fmla="*/ 194201 h 5349188"/>
                <a:gd name="connsiteX3" fmla="*/ 1165182 w 1165182"/>
                <a:gd name="connsiteY3" fmla="*/ 5349188 h 5349188"/>
                <a:gd name="connsiteX4" fmla="*/ 1165182 w 1165182"/>
                <a:gd name="connsiteY4" fmla="*/ 5349188 h 5349188"/>
                <a:gd name="connsiteX5" fmla="*/ 0 w 1165182"/>
                <a:gd name="connsiteY5" fmla="*/ 5349188 h 5349188"/>
                <a:gd name="connsiteX6" fmla="*/ 0 w 1165182"/>
                <a:gd name="connsiteY6" fmla="*/ 5349188 h 5349188"/>
                <a:gd name="connsiteX7" fmla="*/ 0 w 1165182"/>
                <a:gd name="connsiteY7" fmla="*/ 194201 h 5349188"/>
                <a:gd name="connsiteX8" fmla="*/ 194201 w 1165182"/>
                <a:gd name="connsiteY8" fmla="*/ 0 h 534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182" h="5349188">
                  <a:moveTo>
                    <a:pt x="1165182" y="891551"/>
                  </a:moveTo>
                  <a:lnTo>
                    <a:pt x="1165182" y="4457637"/>
                  </a:lnTo>
                  <a:cubicBezTo>
                    <a:pt x="1165182" y="4950025"/>
                    <a:pt x="1146243" y="5349186"/>
                    <a:pt x="1122880" y="5349186"/>
                  </a:cubicBezTo>
                  <a:lnTo>
                    <a:pt x="0" y="5349186"/>
                  </a:lnTo>
                  <a:lnTo>
                    <a:pt x="0" y="5349186"/>
                  </a:lnTo>
                  <a:lnTo>
                    <a:pt x="0" y="2"/>
                  </a:lnTo>
                  <a:lnTo>
                    <a:pt x="0" y="2"/>
                  </a:lnTo>
                  <a:lnTo>
                    <a:pt x="1122880" y="2"/>
                  </a:lnTo>
                  <a:cubicBezTo>
                    <a:pt x="1146243" y="2"/>
                    <a:pt x="1165182" y="399163"/>
                    <a:pt x="1165182" y="891551"/>
                  </a:cubicBezTo>
                  <a:close/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1" tIns="69579" rIns="69578" bIns="69581" numCol="1" spcCol="1270" anchor="ctr" anchorCtr="0">
              <a:noAutofit/>
            </a:bodyPr>
            <a:lstStyle/>
            <a:p>
              <a:pPr marL="243516" indent="-243516" algn="l" eaLnBrk="0" hangingPunct="0">
                <a:buFont typeface="Wingdings" pitchFamily="2" charset="2"/>
                <a:buChar char="§"/>
              </a:pPr>
              <a:r>
                <a:rPr lang="ru-RU" sz="2000" b="1" dirty="0">
                  <a:solidFill>
                    <a:srgbClr val="C00000"/>
                  </a:solidFill>
                  <a:latin typeface="+mj-lt"/>
                  <a:cs typeface="Times New Roman" pitchFamily="18" charset="0"/>
                </a:rPr>
                <a:t>12</a:t>
              </a:r>
              <a:r>
                <a:rPr lang="ru-RU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школ </a:t>
              </a:r>
            </a:p>
            <a:p>
              <a:pPr marL="243516" indent="-243516" algn="l" eaLnBrk="0" hangingPunct="0">
                <a:buFont typeface="Wingdings" pitchFamily="2" charset="2"/>
                <a:buChar char="§"/>
              </a:pPr>
              <a:r>
                <a:rPr lang="ru-RU" sz="2000" b="1" dirty="0">
                  <a:solidFill>
                    <a:srgbClr val="C00000"/>
                  </a:solidFill>
                  <a:latin typeface="+mj-lt"/>
                  <a:cs typeface="Times New Roman" pitchFamily="18" charset="0"/>
                </a:rPr>
                <a:t>  5</a:t>
              </a:r>
              <a:r>
                <a:rPr lang="ru-RU" sz="20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пристроев</a:t>
              </a:r>
              <a:r>
                <a:rPr lang="ru-RU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к </a:t>
              </a:r>
              <a:r>
                <a:rPr lang="ru-RU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школам</a:t>
              </a:r>
              <a:endParaRPr lang="ru-RU" sz="1700" dirty="0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3080789" y="2774372"/>
              <a:ext cx="1254811" cy="1792586"/>
            </a:xfrm>
            <a:custGeom>
              <a:avLst/>
              <a:gdLst>
                <a:gd name="connsiteX0" fmla="*/ 0 w 1792587"/>
                <a:gd name="connsiteY0" fmla="*/ 0 h 1254811"/>
                <a:gd name="connsiteX1" fmla="*/ 1165182 w 1792587"/>
                <a:gd name="connsiteY1" fmla="*/ 0 h 1254811"/>
                <a:gd name="connsiteX2" fmla="*/ 1792587 w 1792587"/>
                <a:gd name="connsiteY2" fmla="*/ 627406 h 1254811"/>
                <a:gd name="connsiteX3" fmla="*/ 1165182 w 1792587"/>
                <a:gd name="connsiteY3" fmla="*/ 1254811 h 1254811"/>
                <a:gd name="connsiteX4" fmla="*/ 0 w 1792587"/>
                <a:gd name="connsiteY4" fmla="*/ 1254811 h 1254811"/>
                <a:gd name="connsiteX5" fmla="*/ 627406 w 1792587"/>
                <a:gd name="connsiteY5" fmla="*/ 627406 h 1254811"/>
                <a:gd name="connsiteX6" fmla="*/ 0 w 1792587"/>
                <a:gd name="connsiteY6" fmla="*/ 0 h 1254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2587" h="1254811">
                  <a:moveTo>
                    <a:pt x="1792587" y="0"/>
                  </a:moveTo>
                  <a:lnTo>
                    <a:pt x="1792587" y="815627"/>
                  </a:lnTo>
                  <a:lnTo>
                    <a:pt x="896293" y="1254811"/>
                  </a:lnTo>
                  <a:lnTo>
                    <a:pt x="0" y="815627"/>
                  </a:lnTo>
                  <a:lnTo>
                    <a:pt x="0" y="0"/>
                  </a:lnTo>
                  <a:lnTo>
                    <a:pt x="896293" y="439184"/>
                  </a:lnTo>
                  <a:lnTo>
                    <a:pt x="1792587" y="0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877" tIns="643281" rIns="15874" bIns="643280" numCol="1" spcCol="1270" anchor="ctr" anchorCtr="0">
              <a:noAutofit/>
            </a:bodyPr>
            <a:lstStyle/>
            <a:p>
              <a:pPr defTabSz="947007">
                <a:lnSpc>
                  <a:spcPct val="90000"/>
                </a:lnSpc>
                <a:spcAft>
                  <a:spcPct val="35000"/>
                </a:spcAft>
              </a:pPr>
              <a:endParaRPr lang="ru-RU" sz="2100"/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4344664" y="2784205"/>
              <a:ext cx="5349188" cy="1165183"/>
            </a:xfrm>
            <a:custGeom>
              <a:avLst/>
              <a:gdLst>
                <a:gd name="connsiteX0" fmla="*/ 194201 w 1165182"/>
                <a:gd name="connsiteY0" fmla="*/ 0 h 5349188"/>
                <a:gd name="connsiteX1" fmla="*/ 970981 w 1165182"/>
                <a:gd name="connsiteY1" fmla="*/ 0 h 5349188"/>
                <a:gd name="connsiteX2" fmla="*/ 1165182 w 1165182"/>
                <a:gd name="connsiteY2" fmla="*/ 194201 h 5349188"/>
                <a:gd name="connsiteX3" fmla="*/ 1165182 w 1165182"/>
                <a:gd name="connsiteY3" fmla="*/ 5349188 h 5349188"/>
                <a:gd name="connsiteX4" fmla="*/ 1165182 w 1165182"/>
                <a:gd name="connsiteY4" fmla="*/ 5349188 h 5349188"/>
                <a:gd name="connsiteX5" fmla="*/ 0 w 1165182"/>
                <a:gd name="connsiteY5" fmla="*/ 5349188 h 5349188"/>
                <a:gd name="connsiteX6" fmla="*/ 0 w 1165182"/>
                <a:gd name="connsiteY6" fmla="*/ 5349188 h 5349188"/>
                <a:gd name="connsiteX7" fmla="*/ 0 w 1165182"/>
                <a:gd name="connsiteY7" fmla="*/ 194201 h 5349188"/>
                <a:gd name="connsiteX8" fmla="*/ 194201 w 1165182"/>
                <a:gd name="connsiteY8" fmla="*/ 0 h 534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182" h="5349188">
                  <a:moveTo>
                    <a:pt x="1165182" y="891551"/>
                  </a:moveTo>
                  <a:lnTo>
                    <a:pt x="1165182" y="4457637"/>
                  </a:lnTo>
                  <a:cubicBezTo>
                    <a:pt x="1165182" y="4950025"/>
                    <a:pt x="1146243" y="5349186"/>
                    <a:pt x="1122880" y="5349186"/>
                  </a:cubicBezTo>
                  <a:lnTo>
                    <a:pt x="0" y="5349186"/>
                  </a:lnTo>
                  <a:lnTo>
                    <a:pt x="0" y="5349186"/>
                  </a:lnTo>
                  <a:lnTo>
                    <a:pt x="0" y="2"/>
                  </a:lnTo>
                  <a:lnTo>
                    <a:pt x="0" y="2"/>
                  </a:lnTo>
                  <a:lnTo>
                    <a:pt x="1122880" y="2"/>
                  </a:lnTo>
                  <a:cubicBezTo>
                    <a:pt x="1146243" y="2"/>
                    <a:pt x="1165182" y="399163"/>
                    <a:pt x="1165182" y="891551"/>
                  </a:cubicBezTo>
                  <a:close/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1" tIns="69578" rIns="69578" bIns="69581" numCol="1" spcCol="1270" anchor="ctr" anchorCtr="0">
              <a:noAutofit/>
            </a:bodyPr>
            <a:lstStyle/>
            <a:p>
              <a:pPr marL="194813" lvl="1" indent="-194813" algn="l" defTabSz="757606">
                <a:lnSpc>
                  <a:spcPct val="90000"/>
                </a:lnSpc>
                <a:spcAft>
                  <a:spcPct val="15000"/>
                </a:spcAft>
                <a:buChar char="••"/>
              </a:pPr>
              <a:endParaRPr lang="ru-RU" sz="1700" dirty="0"/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3080787" y="5309343"/>
              <a:ext cx="1254812" cy="1792588"/>
            </a:xfrm>
            <a:custGeom>
              <a:avLst/>
              <a:gdLst>
                <a:gd name="connsiteX0" fmla="*/ 0 w 1792587"/>
                <a:gd name="connsiteY0" fmla="*/ 0 h 1254811"/>
                <a:gd name="connsiteX1" fmla="*/ 1165182 w 1792587"/>
                <a:gd name="connsiteY1" fmla="*/ 0 h 1254811"/>
                <a:gd name="connsiteX2" fmla="*/ 1792587 w 1792587"/>
                <a:gd name="connsiteY2" fmla="*/ 627406 h 1254811"/>
                <a:gd name="connsiteX3" fmla="*/ 1165182 w 1792587"/>
                <a:gd name="connsiteY3" fmla="*/ 1254811 h 1254811"/>
                <a:gd name="connsiteX4" fmla="*/ 0 w 1792587"/>
                <a:gd name="connsiteY4" fmla="*/ 1254811 h 1254811"/>
                <a:gd name="connsiteX5" fmla="*/ 627406 w 1792587"/>
                <a:gd name="connsiteY5" fmla="*/ 627406 h 1254811"/>
                <a:gd name="connsiteX6" fmla="*/ 0 w 1792587"/>
                <a:gd name="connsiteY6" fmla="*/ 0 h 1254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2587" h="1254811">
                  <a:moveTo>
                    <a:pt x="1792587" y="0"/>
                  </a:moveTo>
                  <a:lnTo>
                    <a:pt x="1792587" y="815627"/>
                  </a:lnTo>
                  <a:lnTo>
                    <a:pt x="896293" y="1254811"/>
                  </a:lnTo>
                  <a:lnTo>
                    <a:pt x="0" y="815627"/>
                  </a:lnTo>
                  <a:lnTo>
                    <a:pt x="0" y="0"/>
                  </a:lnTo>
                  <a:lnTo>
                    <a:pt x="896293" y="439184"/>
                  </a:lnTo>
                  <a:lnTo>
                    <a:pt x="1792587" y="0"/>
                  </a:lnTo>
                  <a:close/>
                </a:path>
              </a:pathLst>
            </a:custGeom>
            <a:solidFill>
              <a:srgbClr val="CDF600"/>
            </a:solidFill>
          </p:spPr>
          <p:style>
            <a:ln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877" tIns="643281" rIns="15874" bIns="643280" numCol="1" spcCol="1270" anchor="ctr" anchorCtr="0">
              <a:noAutofit/>
            </a:bodyPr>
            <a:lstStyle/>
            <a:p>
              <a:pPr defTabSz="947007">
                <a:lnSpc>
                  <a:spcPct val="90000"/>
                </a:lnSpc>
                <a:spcAft>
                  <a:spcPct val="35000"/>
                </a:spcAft>
              </a:pPr>
              <a:endParaRPr lang="ru-RU" sz="2100"/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4340131" y="5309343"/>
              <a:ext cx="5349188" cy="1165182"/>
            </a:xfrm>
            <a:custGeom>
              <a:avLst/>
              <a:gdLst>
                <a:gd name="connsiteX0" fmla="*/ 194201 w 1165182"/>
                <a:gd name="connsiteY0" fmla="*/ 0 h 5349188"/>
                <a:gd name="connsiteX1" fmla="*/ 970981 w 1165182"/>
                <a:gd name="connsiteY1" fmla="*/ 0 h 5349188"/>
                <a:gd name="connsiteX2" fmla="*/ 1165182 w 1165182"/>
                <a:gd name="connsiteY2" fmla="*/ 194201 h 5349188"/>
                <a:gd name="connsiteX3" fmla="*/ 1165182 w 1165182"/>
                <a:gd name="connsiteY3" fmla="*/ 5349188 h 5349188"/>
                <a:gd name="connsiteX4" fmla="*/ 1165182 w 1165182"/>
                <a:gd name="connsiteY4" fmla="*/ 5349188 h 5349188"/>
                <a:gd name="connsiteX5" fmla="*/ 0 w 1165182"/>
                <a:gd name="connsiteY5" fmla="*/ 5349188 h 5349188"/>
                <a:gd name="connsiteX6" fmla="*/ 0 w 1165182"/>
                <a:gd name="connsiteY6" fmla="*/ 5349188 h 5349188"/>
                <a:gd name="connsiteX7" fmla="*/ 0 w 1165182"/>
                <a:gd name="connsiteY7" fmla="*/ 194201 h 5349188"/>
                <a:gd name="connsiteX8" fmla="*/ 194201 w 1165182"/>
                <a:gd name="connsiteY8" fmla="*/ 0 h 534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182" h="5349188">
                  <a:moveTo>
                    <a:pt x="1165182" y="891551"/>
                  </a:moveTo>
                  <a:lnTo>
                    <a:pt x="1165182" y="4457637"/>
                  </a:lnTo>
                  <a:cubicBezTo>
                    <a:pt x="1165182" y="4950025"/>
                    <a:pt x="1146243" y="5349186"/>
                    <a:pt x="1122880" y="5349186"/>
                  </a:cubicBezTo>
                  <a:lnTo>
                    <a:pt x="0" y="5349186"/>
                  </a:lnTo>
                  <a:lnTo>
                    <a:pt x="0" y="5349186"/>
                  </a:lnTo>
                  <a:lnTo>
                    <a:pt x="0" y="2"/>
                  </a:lnTo>
                  <a:lnTo>
                    <a:pt x="0" y="2"/>
                  </a:lnTo>
                  <a:lnTo>
                    <a:pt x="1122880" y="2"/>
                  </a:lnTo>
                  <a:cubicBezTo>
                    <a:pt x="1146243" y="2"/>
                    <a:pt x="1165182" y="399163"/>
                    <a:pt x="1165182" y="891551"/>
                  </a:cubicBezTo>
                  <a:close/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1" tIns="69579" rIns="69578" bIns="69579" numCol="1" spcCol="1270" anchor="ctr" anchorCtr="0">
              <a:noAutofit/>
            </a:bodyPr>
            <a:lstStyle/>
            <a:p>
              <a:pPr marL="194813" lvl="1" indent="-194813" algn="l" defTabSz="757606">
                <a:lnSpc>
                  <a:spcPct val="90000"/>
                </a:lnSpc>
                <a:spcAft>
                  <a:spcPct val="15000"/>
                </a:spcAft>
                <a:buChar char="••"/>
              </a:pPr>
              <a:endParaRPr lang="ru-RU" sz="1700" dirty="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5855111" y="3806356"/>
            <a:ext cx="2401055" cy="878906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pPr marL="292219" indent="-292219" algn="l" eaLnBrk="0" hangingPunct="0">
              <a:lnSpc>
                <a:spcPct val="130000"/>
              </a:lnSpc>
              <a:buFont typeface="Wingdings" pitchFamily="2" charset="2"/>
              <a:buChar char="§"/>
            </a:pPr>
            <a:r>
              <a:rPr lang="ru-RU" sz="20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137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92219" indent="-292219" algn="l" eaLnBrk="0" hangingPunct="0">
              <a:lnSpc>
                <a:spcPct val="130000"/>
              </a:lnSpc>
              <a:buFont typeface="Wingdings" pitchFamily="2" charset="2"/>
              <a:buChar char="§"/>
            </a:pPr>
            <a:r>
              <a:rPr lang="ru-RU" sz="20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 51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</a:t>
            </a:r>
            <a:endParaRPr lang="ru-RU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81191" y="2543838"/>
            <a:ext cx="2212021" cy="478797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pPr marL="292219" indent="-292219" algn="l" eaLnBrk="0" hangingPunct="0">
              <a:lnSpc>
                <a:spcPct val="130000"/>
              </a:lnSpc>
              <a:buFont typeface="Wingdings" pitchFamily="2" charset="2"/>
              <a:buChar char="§"/>
            </a:pPr>
            <a:r>
              <a:rPr lang="ru-RU" sz="20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97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детских садов</a:t>
            </a:r>
            <a:endParaRPr lang="ru-RU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24873" y="987574"/>
            <a:ext cx="2796342" cy="355686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ПОСТРОЕНО 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2009-2019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24873" y="3173671"/>
            <a:ext cx="3361813" cy="632685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КАПИТАЛЬНЫЙ РЕМОНТ 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2009-2019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" y="-19670"/>
            <a:ext cx="683568" cy="83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79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enzanews.ru/images/stories/img2012/detsad0102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t="4672" r="21767" b="4136"/>
          <a:stretch/>
        </p:blipFill>
        <p:spPr bwMode="auto">
          <a:xfrm>
            <a:off x="4270229" y="862587"/>
            <a:ext cx="4816381" cy="421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17704" y="236627"/>
            <a:ext cx="8526297" cy="565790"/>
          </a:xfrm>
          <a:prstGeom prst="rect">
            <a:avLst/>
          </a:prstGeom>
        </p:spPr>
        <p:txBody>
          <a:bodyPr vert="horz" lIns="77925" tIns="38963" rIns="77925" bIns="3896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61328">
              <a:lnSpc>
                <a:spcPct val="90000"/>
              </a:lnSpc>
              <a:defRPr/>
            </a:pPr>
            <a:r>
              <a:rPr lang="ru-RU" sz="2600" b="1" i="1" dirty="0">
                <a:solidFill>
                  <a:schemeClr val="bg1"/>
                </a:solidFill>
                <a:latin typeface="Verdana" pitchFamily="34" charset="0"/>
              </a:rPr>
              <a:t>Дошкольное образование</a:t>
            </a: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539552" y="2717489"/>
            <a:ext cx="3638874" cy="63627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925" tIns="38963" rIns="77925" bIns="38963" numCol="1" rtlCol="0" anchor="t" anchorCtr="0" compatLnSpc="1">
            <a:prstTxWarp prst="textNoShape">
              <a:avLst/>
            </a:prstTxWarp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КОЛИЧЕСТВО ДЕТЕЙ 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ДЕТСКИХ САДАХ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62548" y="1192443"/>
            <a:ext cx="2392881" cy="77118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7925" tIns="38963" rIns="77925" bIns="38963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14 902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ребенка</a:t>
            </a: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1162548" y="823285"/>
            <a:ext cx="2617879" cy="35224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925" tIns="38963" rIns="77925" bIns="38963" numCol="1" rtlCol="0" anchor="t" anchorCtr="0" compatLnSpc="1">
            <a:prstTxWarp prst="textNoShape">
              <a:avLst/>
            </a:prstTxWarp>
          </a:bodyPr>
          <a:lstStyle/>
          <a:p>
            <a:pPr defTabSz="779252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РОЖДАЕМОСТЬ</a:t>
            </a:r>
          </a:p>
        </p:txBody>
      </p:sp>
      <p:sp>
        <p:nvSpPr>
          <p:cNvPr id="15" name="Номер слайда 5"/>
          <p:cNvSpPr txBox="1">
            <a:spLocks/>
          </p:cNvSpPr>
          <p:nvPr/>
        </p:nvSpPr>
        <p:spPr bwMode="auto">
          <a:xfrm>
            <a:off x="8523706" y="4803946"/>
            <a:ext cx="562904" cy="27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25" tIns="38963" rIns="77925" bIns="38963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A38DE17-B53E-4355-9633-9281DD4D1C4A}" type="slidenum">
              <a:rPr lang="fr-CA">
                <a:solidFill>
                  <a:schemeClr val="bg1"/>
                </a:solidFill>
              </a:rPr>
              <a:pPr algn="ctr">
                <a:defRPr/>
              </a:pPr>
              <a:t>11</a:t>
            </a:fld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240442" y="978539"/>
            <a:ext cx="598220" cy="886722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270" wrap="square" lIns="77925" tIns="38963" rIns="77925" bIns="38963" numCol="1" rtlCol="0" anchor="t" anchorCtr="0" compatLnSpc="1">
            <a:prstTxWarp prst="textNoShape">
              <a:avLst/>
            </a:prstTxWarp>
          </a:bodyPr>
          <a:lstStyle/>
          <a:p>
            <a:pPr defTabSz="779252"/>
            <a:r>
              <a:rPr lang="ru-RU" sz="27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2009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2548" y="1963627"/>
            <a:ext cx="2392881" cy="77118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7925" tIns="38963" rIns="77925" bIns="38963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21 023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ребенка</a:t>
            </a: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240442" y="1963627"/>
            <a:ext cx="598220" cy="863517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270" wrap="square" lIns="77925" tIns="38963" rIns="77925" bIns="38963" numCol="1" rtlCol="0" anchor="t" anchorCtr="0" compatLnSpc="1">
            <a:prstTxWarp prst="textNoShape">
              <a:avLst/>
            </a:prstTxWarp>
          </a:bodyPr>
          <a:lstStyle/>
          <a:p>
            <a:pPr defTabSz="779252"/>
            <a:r>
              <a:rPr lang="ru-RU" sz="27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2018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62548" y="3353763"/>
            <a:ext cx="2392881" cy="77118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7925" tIns="38963" rIns="77925" bIns="38963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46 062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ребенка</a:t>
            </a: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248774" y="3147814"/>
            <a:ext cx="598220" cy="893707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270" wrap="square" lIns="77925" tIns="38963" rIns="77925" bIns="38963" numCol="1" rtlCol="0" anchor="t" anchorCtr="0" compatLnSpc="1">
            <a:prstTxWarp prst="textNoShape">
              <a:avLst/>
            </a:prstTxWarp>
          </a:bodyPr>
          <a:lstStyle/>
          <a:p>
            <a:pPr defTabSz="779252"/>
            <a:r>
              <a:rPr lang="ru-RU" sz="27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2009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62548" y="4252509"/>
            <a:ext cx="2392881" cy="77118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7925" tIns="38963" rIns="77925" bIns="38963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72 445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257106" y="4185537"/>
            <a:ext cx="598220" cy="898437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270" wrap="square" lIns="77925" tIns="38963" rIns="77925" bIns="38963" numCol="1" rtlCol="0" anchor="t" anchorCtr="0" compatLnSpc="1">
            <a:prstTxWarp prst="textNoShape">
              <a:avLst/>
            </a:prstTxWarp>
          </a:bodyPr>
          <a:lstStyle/>
          <a:p>
            <a:pPr defTabSz="779252"/>
            <a:r>
              <a:rPr lang="ru-RU" sz="27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2019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" y="-19670"/>
            <a:ext cx="683568" cy="83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45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torage.myseldon.com/news_pict_09/0906D440BA09CAAEB2BD78D5799D923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5" r="5081" b="12503"/>
          <a:stretch/>
        </p:blipFill>
        <p:spPr bwMode="auto">
          <a:xfrm>
            <a:off x="118582" y="814395"/>
            <a:ext cx="4781719" cy="424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2"/>
          <p:cNvSpPr txBox="1">
            <a:spLocks noChangeArrowheads="1"/>
          </p:cNvSpPr>
          <p:nvPr/>
        </p:nvSpPr>
        <p:spPr>
          <a:xfrm>
            <a:off x="708716" y="249492"/>
            <a:ext cx="8383171" cy="564903"/>
          </a:xfrm>
          <a:prstGeom prst="rect">
            <a:avLst/>
          </a:prstGeom>
        </p:spPr>
        <p:txBody>
          <a:bodyPr vert="horz" lIns="77925" tIns="38963" rIns="77925" bIns="3896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61328">
              <a:lnSpc>
                <a:spcPct val="90000"/>
              </a:lnSpc>
              <a:defRPr/>
            </a:pPr>
            <a:r>
              <a:rPr lang="ru-RU" sz="2600" b="1" i="1" dirty="0">
                <a:solidFill>
                  <a:schemeClr val="bg1"/>
                </a:solidFill>
                <a:latin typeface="Verdana" pitchFamily="34" charset="0"/>
              </a:rPr>
              <a:t>Спортивная инфраструктура</a:t>
            </a:r>
            <a:endParaRPr lang="fr-CA" sz="26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8" name="Номер слайда 5"/>
          <p:cNvSpPr txBox="1">
            <a:spLocks/>
          </p:cNvSpPr>
          <p:nvPr/>
        </p:nvSpPr>
        <p:spPr bwMode="auto">
          <a:xfrm>
            <a:off x="8549804" y="4859730"/>
            <a:ext cx="562904" cy="27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25" tIns="38963" rIns="77925" bIns="38963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A38DE17-B53E-4355-9633-9281DD4D1C4A}" type="slidenum">
              <a:rPr lang="fr-CA">
                <a:solidFill>
                  <a:srgbClr val="002060"/>
                </a:solidFill>
              </a:rPr>
              <a:pPr algn="ctr">
                <a:defRPr/>
              </a:pPr>
              <a:t>12</a:t>
            </a:fld>
            <a:endParaRPr lang="fr-CA" dirty="0">
              <a:solidFill>
                <a:srgbClr val="002060"/>
              </a:solidFill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5236689" y="814394"/>
            <a:ext cx="3389915" cy="432910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rgbClr val="CCFF9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3991" tIns="750390" rIns="186628" bIns="750390" numCol="1" spcCol="1082" anchor="t" anchorCtr="0">
            <a:noAutofit/>
          </a:bodyPr>
          <a:lstStyle/>
          <a:p>
            <a:pPr marL="194813" lvl="1" indent="-194813" algn="l" defTabSz="1022768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установлено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88</a:t>
            </a:r>
            <a:r>
              <a:rPr 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спортивных площадок</a:t>
            </a:r>
          </a:p>
          <a:p>
            <a:pPr marL="194813" lvl="1" indent="-194813" algn="l" defTabSz="1022768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отремонтировано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спортзалов</a:t>
            </a:r>
          </a:p>
          <a:p>
            <a:pPr marL="194813" lvl="1" indent="-194813" algn="l" defTabSz="1022768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построено 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спортзалов</a:t>
            </a:r>
          </a:p>
          <a:p>
            <a:pPr marL="194813" lvl="1" indent="-194813" algn="l" defTabSz="1022768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функционируют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77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хоккейных коробок  </a:t>
            </a:r>
          </a:p>
          <a:p>
            <a:pPr marL="194813" lvl="1" indent="-194813" algn="l" defTabSz="1022768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21</a:t>
            </a: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школе реализуется акция «Здоровая школа»</a:t>
            </a:r>
          </a:p>
          <a:p>
            <a:pPr marL="194813" lvl="1" indent="-194813" algn="l" defTabSz="1022768">
              <a:lnSpc>
                <a:spcPct val="90000"/>
              </a:lnSpc>
              <a:spcAft>
                <a:spcPct val="15000"/>
              </a:spcAft>
              <a:buChar char="••"/>
            </a:pPr>
            <a:endParaRPr lang="ru-RU" sz="2300" dirty="0"/>
          </a:p>
        </p:txBody>
      </p:sp>
      <p:sp>
        <p:nvSpPr>
          <p:cNvPr id="13" name="TextBox 12"/>
          <p:cNvSpPr txBox="1"/>
          <p:nvPr/>
        </p:nvSpPr>
        <p:spPr>
          <a:xfrm>
            <a:off x="5436096" y="932024"/>
            <a:ext cx="2796342" cy="601907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ru-RU" sz="3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2009 - 2019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" y="-19670"/>
            <a:ext cx="683568" cy="83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79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0" t="5564" r="8957" b="8258"/>
          <a:stretch/>
        </p:blipFill>
        <p:spPr bwMode="auto">
          <a:xfrm>
            <a:off x="52114" y="846103"/>
            <a:ext cx="4850263" cy="423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Rectangle 2"/>
          <p:cNvSpPr txBox="1">
            <a:spLocks noChangeArrowheads="1"/>
          </p:cNvSpPr>
          <p:nvPr/>
        </p:nvSpPr>
        <p:spPr>
          <a:xfrm>
            <a:off x="708716" y="281201"/>
            <a:ext cx="8086679" cy="564903"/>
          </a:xfrm>
          <a:prstGeom prst="rect">
            <a:avLst/>
          </a:prstGeom>
        </p:spPr>
        <p:txBody>
          <a:bodyPr vert="horz" lIns="77925" tIns="38963" rIns="77925" bIns="3896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61328">
              <a:lnSpc>
                <a:spcPct val="90000"/>
              </a:lnSpc>
              <a:defRPr/>
            </a:pPr>
            <a:r>
              <a:rPr lang="ru-RU" sz="2600" b="1" i="1" dirty="0">
                <a:solidFill>
                  <a:schemeClr val="bg1"/>
                </a:solidFill>
                <a:latin typeface="Verdana" pitchFamily="34" charset="0"/>
              </a:rPr>
              <a:t>Питание в школах</a:t>
            </a:r>
            <a:endParaRPr lang="fr-CA" sz="26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8" name="Номер слайда 5"/>
          <p:cNvSpPr txBox="1">
            <a:spLocks/>
          </p:cNvSpPr>
          <p:nvPr/>
        </p:nvSpPr>
        <p:spPr bwMode="auto">
          <a:xfrm>
            <a:off x="8553366" y="4847016"/>
            <a:ext cx="562904" cy="27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25" tIns="38963" rIns="77925" bIns="38963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A38DE17-B53E-4355-9633-9281DD4D1C4A}" type="slidenum">
              <a:rPr lang="fr-CA">
                <a:solidFill>
                  <a:srgbClr val="002060"/>
                </a:solidFill>
              </a:rPr>
              <a:pPr algn="ctr">
                <a:defRPr/>
              </a:pPr>
              <a:t>13</a:t>
            </a:fld>
            <a:endParaRPr lang="fr-CA" dirty="0">
              <a:solidFill>
                <a:srgbClr val="002060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5103751" y="1448011"/>
            <a:ext cx="3854216" cy="3628778"/>
            <a:chOff x="3080791" y="1485577"/>
            <a:chExt cx="6604000" cy="4993267"/>
          </a:xfrm>
        </p:grpSpPr>
        <p:sp>
          <p:nvSpPr>
            <p:cNvPr id="11" name="Полилиния 10"/>
            <p:cNvSpPr/>
            <p:nvPr/>
          </p:nvSpPr>
          <p:spPr>
            <a:xfrm>
              <a:off x="3080791" y="1485578"/>
              <a:ext cx="1254812" cy="1792587"/>
            </a:xfrm>
            <a:custGeom>
              <a:avLst/>
              <a:gdLst>
                <a:gd name="connsiteX0" fmla="*/ 0 w 1792587"/>
                <a:gd name="connsiteY0" fmla="*/ 0 h 1254811"/>
                <a:gd name="connsiteX1" fmla="*/ 1165182 w 1792587"/>
                <a:gd name="connsiteY1" fmla="*/ 0 h 1254811"/>
                <a:gd name="connsiteX2" fmla="*/ 1792587 w 1792587"/>
                <a:gd name="connsiteY2" fmla="*/ 627406 h 1254811"/>
                <a:gd name="connsiteX3" fmla="*/ 1165182 w 1792587"/>
                <a:gd name="connsiteY3" fmla="*/ 1254811 h 1254811"/>
                <a:gd name="connsiteX4" fmla="*/ 0 w 1792587"/>
                <a:gd name="connsiteY4" fmla="*/ 1254811 h 1254811"/>
                <a:gd name="connsiteX5" fmla="*/ 627406 w 1792587"/>
                <a:gd name="connsiteY5" fmla="*/ 627406 h 1254811"/>
                <a:gd name="connsiteX6" fmla="*/ 0 w 1792587"/>
                <a:gd name="connsiteY6" fmla="*/ 0 h 1254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2587" h="1254811">
                  <a:moveTo>
                    <a:pt x="1792587" y="0"/>
                  </a:moveTo>
                  <a:lnTo>
                    <a:pt x="1792587" y="815627"/>
                  </a:lnTo>
                  <a:lnTo>
                    <a:pt x="896293" y="1254811"/>
                  </a:lnTo>
                  <a:lnTo>
                    <a:pt x="0" y="815627"/>
                  </a:lnTo>
                  <a:lnTo>
                    <a:pt x="0" y="0"/>
                  </a:lnTo>
                  <a:lnTo>
                    <a:pt x="896293" y="439184"/>
                  </a:lnTo>
                  <a:lnTo>
                    <a:pt x="1792587" y="0"/>
                  </a:ln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877" tIns="643281" rIns="15874" bIns="643280" numCol="1" spcCol="1270" anchor="ctr" anchorCtr="0">
              <a:noAutofit/>
            </a:bodyPr>
            <a:lstStyle/>
            <a:p>
              <a:pPr defTabSz="947007">
                <a:lnSpc>
                  <a:spcPct val="90000"/>
                </a:lnSpc>
                <a:spcAft>
                  <a:spcPct val="35000"/>
                </a:spcAft>
              </a:pPr>
              <a:endParaRPr lang="ru-RU" sz="2100" dirty="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4335603" y="1485577"/>
              <a:ext cx="5349188" cy="1165184"/>
            </a:xfrm>
            <a:custGeom>
              <a:avLst/>
              <a:gdLst>
                <a:gd name="connsiteX0" fmla="*/ 194201 w 1165182"/>
                <a:gd name="connsiteY0" fmla="*/ 0 h 5349188"/>
                <a:gd name="connsiteX1" fmla="*/ 970981 w 1165182"/>
                <a:gd name="connsiteY1" fmla="*/ 0 h 5349188"/>
                <a:gd name="connsiteX2" fmla="*/ 1165182 w 1165182"/>
                <a:gd name="connsiteY2" fmla="*/ 194201 h 5349188"/>
                <a:gd name="connsiteX3" fmla="*/ 1165182 w 1165182"/>
                <a:gd name="connsiteY3" fmla="*/ 5349188 h 5349188"/>
                <a:gd name="connsiteX4" fmla="*/ 1165182 w 1165182"/>
                <a:gd name="connsiteY4" fmla="*/ 5349188 h 5349188"/>
                <a:gd name="connsiteX5" fmla="*/ 0 w 1165182"/>
                <a:gd name="connsiteY5" fmla="*/ 5349188 h 5349188"/>
                <a:gd name="connsiteX6" fmla="*/ 0 w 1165182"/>
                <a:gd name="connsiteY6" fmla="*/ 5349188 h 5349188"/>
                <a:gd name="connsiteX7" fmla="*/ 0 w 1165182"/>
                <a:gd name="connsiteY7" fmla="*/ 194201 h 5349188"/>
                <a:gd name="connsiteX8" fmla="*/ 194201 w 1165182"/>
                <a:gd name="connsiteY8" fmla="*/ 0 h 534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182" h="5349188">
                  <a:moveTo>
                    <a:pt x="1165182" y="891551"/>
                  </a:moveTo>
                  <a:lnTo>
                    <a:pt x="1165182" y="4457637"/>
                  </a:lnTo>
                  <a:cubicBezTo>
                    <a:pt x="1165182" y="4950025"/>
                    <a:pt x="1146243" y="5349186"/>
                    <a:pt x="1122880" y="5349186"/>
                  </a:cubicBezTo>
                  <a:lnTo>
                    <a:pt x="0" y="5349186"/>
                  </a:lnTo>
                  <a:lnTo>
                    <a:pt x="0" y="5349186"/>
                  </a:lnTo>
                  <a:lnTo>
                    <a:pt x="0" y="2"/>
                  </a:lnTo>
                  <a:lnTo>
                    <a:pt x="0" y="2"/>
                  </a:lnTo>
                  <a:lnTo>
                    <a:pt x="1122880" y="2"/>
                  </a:lnTo>
                  <a:cubicBezTo>
                    <a:pt x="1146243" y="2"/>
                    <a:pt x="1165182" y="399163"/>
                    <a:pt x="1165182" y="891551"/>
                  </a:cubicBezTo>
                  <a:close/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1" tIns="69579" rIns="69578" bIns="69581" numCol="1" spcCol="1270" anchor="ctr" anchorCtr="0">
              <a:noAutofit/>
            </a:bodyPr>
            <a:lstStyle/>
            <a:p>
              <a:pPr marL="194813" lvl="1" indent="-194813" algn="l" defTabSz="757606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ru-RU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оборудовано</a:t>
              </a:r>
              <a:r>
                <a:rPr lang="ru-RU" sz="17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3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24 </a:t>
              </a:r>
              <a:r>
                <a:rPr lang="ru-RU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школьных ресторана</a:t>
              </a:r>
              <a:endParaRPr lang="ru-RU" dirty="0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3080791" y="3085917"/>
              <a:ext cx="1254812" cy="1792587"/>
            </a:xfrm>
            <a:custGeom>
              <a:avLst/>
              <a:gdLst>
                <a:gd name="connsiteX0" fmla="*/ 0 w 1792587"/>
                <a:gd name="connsiteY0" fmla="*/ 0 h 1254811"/>
                <a:gd name="connsiteX1" fmla="*/ 1165182 w 1792587"/>
                <a:gd name="connsiteY1" fmla="*/ 0 h 1254811"/>
                <a:gd name="connsiteX2" fmla="*/ 1792587 w 1792587"/>
                <a:gd name="connsiteY2" fmla="*/ 627406 h 1254811"/>
                <a:gd name="connsiteX3" fmla="*/ 1165182 w 1792587"/>
                <a:gd name="connsiteY3" fmla="*/ 1254811 h 1254811"/>
                <a:gd name="connsiteX4" fmla="*/ 0 w 1792587"/>
                <a:gd name="connsiteY4" fmla="*/ 1254811 h 1254811"/>
                <a:gd name="connsiteX5" fmla="*/ 627406 w 1792587"/>
                <a:gd name="connsiteY5" fmla="*/ 627406 h 1254811"/>
                <a:gd name="connsiteX6" fmla="*/ 0 w 1792587"/>
                <a:gd name="connsiteY6" fmla="*/ 0 h 1254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2587" h="1254811">
                  <a:moveTo>
                    <a:pt x="1792587" y="0"/>
                  </a:moveTo>
                  <a:lnTo>
                    <a:pt x="1792587" y="815627"/>
                  </a:lnTo>
                  <a:lnTo>
                    <a:pt x="896293" y="1254811"/>
                  </a:lnTo>
                  <a:lnTo>
                    <a:pt x="0" y="815627"/>
                  </a:lnTo>
                  <a:lnTo>
                    <a:pt x="0" y="0"/>
                  </a:lnTo>
                  <a:lnTo>
                    <a:pt x="896293" y="439184"/>
                  </a:lnTo>
                  <a:lnTo>
                    <a:pt x="1792587" y="0"/>
                  </a:lnTo>
                  <a:close/>
                </a:path>
              </a:pathLst>
            </a:custGeom>
            <a:solidFill>
              <a:srgbClr val="FFCC00"/>
            </a:solidFill>
          </p:spPr>
          <p:style>
            <a:ln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877" tIns="643281" rIns="15874" bIns="643280" numCol="1" spcCol="1270" anchor="ctr" anchorCtr="0">
              <a:noAutofit/>
            </a:bodyPr>
            <a:lstStyle/>
            <a:p>
              <a:pPr defTabSz="947007">
                <a:lnSpc>
                  <a:spcPct val="90000"/>
                </a:lnSpc>
                <a:spcAft>
                  <a:spcPct val="35000"/>
                </a:spcAft>
              </a:pPr>
              <a:endParaRPr lang="ru-RU" sz="2100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4335603" y="3085918"/>
              <a:ext cx="5349188" cy="1165183"/>
            </a:xfrm>
            <a:custGeom>
              <a:avLst/>
              <a:gdLst>
                <a:gd name="connsiteX0" fmla="*/ 194201 w 1165182"/>
                <a:gd name="connsiteY0" fmla="*/ 0 h 5349188"/>
                <a:gd name="connsiteX1" fmla="*/ 970981 w 1165182"/>
                <a:gd name="connsiteY1" fmla="*/ 0 h 5349188"/>
                <a:gd name="connsiteX2" fmla="*/ 1165182 w 1165182"/>
                <a:gd name="connsiteY2" fmla="*/ 194201 h 5349188"/>
                <a:gd name="connsiteX3" fmla="*/ 1165182 w 1165182"/>
                <a:gd name="connsiteY3" fmla="*/ 5349188 h 5349188"/>
                <a:gd name="connsiteX4" fmla="*/ 1165182 w 1165182"/>
                <a:gd name="connsiteY4" fmla="*/ 5349188 h 5349188"/>
                <a:gd name="connsiteX5" fmla="*/ 0 w 1165182"/>
                <a:gd name="connsiteY5" fmla="*/ 5349188 h 5349188"/>
                <a:gd name="connsiteX6" fmla="*/ 0 w 1165182"/>
                <a:gd name="connsiteY6" fmla="*/ 5349188 h 5349188"/>
                <a:gd name="connsiteX7" fmla="*/ 0 w 1165182"/>
                <a:gd name="connsiteY7" fmla="*/ 194201 h 5349188"/>
                <a:gd name="connsiteX8" fmla="*/ 194201 w 1165182"/>
                <a:gd name="connsiteY8" fmla="*/ 0 h 534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182" h="5349188">
                  <a:moveTo>
                    <a:pt x="1165182" y="891551"/>
                  </a:moveTo>
                  <a:lnTo>
                    <a:pt x="1165182" y="4457637"/>
                  </a:lnTo>
                  <a:cubicBezTo>
                    <a:pt x="1165182" y="4950025"/>
                    <a:pt x="1146243" y="5349186"/>
                    <a:pt x="1122880" y="5349186"/>
                  </a:cubicBezTo>
                  <a:lnTo>
                    <a:pt x="0" y="5349186"/>
                  </a:lnTo>
                  <a:lnTo>
                    <a:pt x="0" y="5349186"/>
                  </a:lnTo>
                  <a:lnTo>
                    <a:pt x="0" y="2"/>
                  </a:lnTo>
                  <a:lnTo>
                    <a:pt x="0" y="2"/>
                  </a:lnTo>
                  <a:lnTo>
                    <a:pt x="1122880" y="2"/>
                  </a:lnTo>
                  <a:cubicBezTo>
                    <a:pt x="1146243" y="2"/>
                    <a:pt x="1165182" y="399163"/>
                    <a:pt x="1165182" y="891551"/>
                  </a:cubicBezTo>
                  <a:close/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1" tIns="69578" rIns="69578" bIns="69581" numCol="1" spcCol="1270" anchor="ctr" anchorCtr="0">
              <a:noAutofit/>
            </a:bodyPr>
            <a:lstStyle/>
            <a:p>
              <a:pPr marL="194813" lvl="1" indent="-194813" algn="l" defTabSz="757606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ru-RU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внедрена</a:t>
              </a:r>
              <a:r>
                <a:rPr lang="ru-RU" sz="17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7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ЕДИНАЯ КАРТА УЧАЩЕГОСЯ</a:t>
              </a:r>
              <a:endParaRPr lang="ru-RU" sz="1700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3080791" y="4686257"/>
              <a:ext cx="1254812" cy="1792587"/>
            </a:xfrm>
            <a:custGeom>
              <a:avLst/>
              <a:gdLst>
                <a:gd name="connsiteX0" fmla="*/ 0 w 1792587"/>
                <a:gd name="connsiteY0" fmla="*/ 0 h 1254811"/>
                <a:gd name="connsiteX1" fmla="*/ 1165182 w 1792587"/>
                <a:gd name="connsiteY1" fmla="*/ 0 h 1254811"/>
                <a:gd name="connsiteX2" fmla="*/ 1792587 w 1792587"/>
                <a:gd name="connsiteY2" fmla="*/ 627406 h 1254811"/>
                <a:gd name="connsiteX3" fmla="*/ 1165182 w 1792587"/>
                <a:gd name="connsiteY3" fmla="*/ 1254811 h 1254811"/>
                <a:gd name="connsiteX4" fmla="*/ 0 w 1792587"/>
                <a:gd name="connsiteY4" fmla="*/ 1254811 h 1254811"/>
                <a:gd name="connsiteX5" fmla="*/ 627406 w 1792587"/>
                <a:gd name="connsiteY5" fmla="*/ 627406 h 1254811"/>
                <a:gd name="connsiteX6" fmla="*/ 0 w 1792587"/>
                <a:gd name="connsiteY6" fmla="*/ 0 h 1254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2587" h="1254811">
                  <a:moveTo>
                    <a:pt x="1792587" y="0"/>
                  </a:moveTo>
                  <a:lnTo>
                    <a:pt x="1792587" y="815627"/>
                  </a:lnTo>
                  <a:lnTo>
                    <a:pt x="896293" y="1254811"/>
                  </a:lnTo>
                  <a:lnTo>
                    <a:pt x="0" y="815627"/>
                  </a:lnTo>
                  <a:lnTo>
                    <a:pt x="0" y="0"/>
                  </a:lnTo>
                  <a:lnTo>
                    <a:pt x="896293" y="439184"/>
                  </a:lnTo>
                  <a:lnTo>
                    <a:pt x="1792587" y="0"/>
                  </a:lnTo>
                  <a:close/>
                </a:path>
              </a:pathLst>
            </a:custGeom>
            <a:solidFill>
              <a:srgbClr val="E5E5FF"/>
            </a:solidFill>
          </p:spPr>
          <p:style>
            <a:ln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877" tIns="643281" rIns="15874" bIns="643280" numCol="1" spcCol="1270" anchor="ctr" anchorCtr="0">
              <a:noAutofit/>
            </a:bodyPr>
            <a:lstStyle/>
            <a:p>
              <a:pPr defTabSz="947007">
                <a:lnSpc>
                  <a:spcPct val="90000"/>
                </a:lnSpc>
                <a:spcAft>
                  <a:spcPct val="35000"/>
                </a:spcAft>
              </a:pPr>
              <a:endParaRPr lang="ru-RU" sz="2100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4335603" y="4686256"/>
              <a:ext cx="5349188" cy="1165182"/>
            </a:xfrm>
            <a:custGeom>
              <a:avLst/>
              <a:gdLst>
                <a:gd name="connsiteX0" fmla="*/ 194201 w 1165182"/>
                <a:gd name="connsiteY0" fmla="*/ 0 h 5349188"/>
                <a:gd name="connsiteX1" fmla="*/ 970981 w 1165182"/>
                <a:gd name="connsiteY1" fmla="*/ 0 h 5349188"/>
                <a:gd name="connsiteX2" fmla="*/ 1165182 w 1165182"/>
                <a:gd name="connsiteY2" fmla="*/ 194201 h 5349188"/>
                <a:gd name="connsiteX3" fmla="*/ 1165182 w 1165182"/>
                <a:gd name="connsiteY3" fmla="*/ 5349188 h 5349188"/>
                <a:gd name="connsiteX4" fmla="*/ 1165182 w 1165182"/>
                <a:gd name="connsiteY4" fmla="*/ 5349188 h 5349188"/>
                <a:gd name="connsiteX5" fmla="*/ 0 w 1165182"/>
                <a:gd name="connsiteY5" fmla="*/ 5349188 h 5349188"/>
                <a:gd name="connsiteX6" fmla="*/ 0 w 1165182"/>
                <a:gd name="connsiteY6" fmla="*/ 5349188 h 5349188"/>
                <a:gd name="connsiteX7" fmla="*/ 0 w 1165182"/>
                <a:gd name="connsiteY7" fmla="*/ 194201 h 5349188"/>
                <a:gd name="connsiteX8" fmla="*/ 194201 w 1165182"/>
                <a:gd name="connsiteY8" fmla="*/ 0 h 534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182" h="5349188">
                  <a:moveTo>
                    <a:pt x="1165182" y="891551"/>
                  </a:moveTo>
                  <a:lnTo>
                    <a:pt x="1165182" y="4457637"/>
                  </a:lnTo>
                  <a:cubicBezTo>
                    <a:pt x="1165182" y="4950025"/>
                    <a:pt x="1146243" y="5349186"/>
                    <a:pt x="1122880" y="5349186"/>
                  </a:cubicBezTo>
                  <a:lnTo>
                    <a:pt x="0" y="5349186"/>
                  </a:lnTo>
                  <a:lnTo>
                    <a:pt x="0" y="5349186"/>
                  </a:lnTo>
                  <a:lnTo>
                    <a:pt x="0" y="2"/>
                  </a:lnTo>
                  <a:lnTo>
                    <a:pt x="0" y="2"/>
                  </a:lnTo>
                  <a:lnTo>
                    <a:pt x="1122880" y="2"/>
                  </a:lnTo>
                  <a:cubicBezTo>
                    <a:pt x="1146243" y="2"/>
                    <a:pt x="1165182" y="399163"/>
                    <a:pt x="1165182" y="891551"/>
                  </a:cubicBezTo>
                  <a:close/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1" tIns="69579" rIns="69578" bIns="69579" numCol="1" spcCol="1270" anchor="ctr" anchorCtr="0">
              <a:noAutofit/>
            </a:bodyPr>
            <a:lstStyle/>
            <a:p>
              <a:pPr algn="l" eaLnBrk="0" hangingPunct="0"/>
              <a:r>
                <a:rPr lang="ru-RU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охват питанием  </a:t>
              </a:r>
              <a:r>
                <a:rPr lang="ru-RU" sz="3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81%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580112" y="846104"/>
            <a:ext cx="2796342" cy="601907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ru-RU" sz="3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2009 - 2019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" y="-19670"/>
            <a:ext cx="683568" cy="83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139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ФОТО\урок цифры\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r="18666" b="12612"/>
          <a:stretch/>
        </p:blipFill>
        <p:spPr bwMode="auto">
          <a:xfrm>
            <a:off x="3563888" y="829194"/>
            <a:ext cx="5556144" cy="430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661127" y="249926"/>
            <a:ext cx="8303090" cy="565237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marL="461328" algn="ctr">
              <a:lnSpc>
                <a:spcPct val="90000"/>
              </a:lnSpc>
              <a:defRPr/>
            </a:pPr>
            <a:r>
              <a:rPr lang="ru-RU" sz="2600" i="1" kern="1200" dirty="0">
                <a:latin typeface="Verdana" pitchFamily="34" charset="0"/>
              </a:rPr>
              <a:t>Цифровая образовательная среда</a:t>
            </a:r>
          </a:p>
        </p:txBody>
      </p:sp>
      <p:sp>
        <p:nvSpPr>
          <p:cNvPr id="5" name="AutoShape 8" descr="https://ufa.ledunix.com/img_news/school/school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Номер слайда 5"/>
          <p:cNvSpPr txBox="1">
            <a:spLocks/>
          </p:cNvSpPr>
          <p:nvPr/>
        </p:nvSpPr>
        <p:spPr bwMode="auto">
          <a:xfrm>
            <a:off x="8555719" y="4859730"/>
            <a:ext cx="562904" cy="27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25" tIns="38963" rIns="77925" bIns="38963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A38DE17-B53E-4355-9633-9281DD4D1C4A}" type="slidenum">
              <a:rPr lang="fr-CA" smtClean="0"/>
              <a:pPr algn="ctr">
                <a:defRPr/>
              </a:pPr>
              <a:t>14</a:t>
            </a:fld>
            <a:endParaRPr lang="fr-CA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-673198" y="1519279"/>
            <a:ext cx="5101182" cy="3162607"/>
            <a:chOff x="848544" y="2082521"/>
            <a:chExt cx="4454127" cy="3337627"/>
          </a:xfrm>
        </p:grpSpPr>
        <p:sp>
          <p:nvSpPr>
            <p:cNvPr id="8" name="Полилиния 7"/>
            <p:cNvSpPr/>
            <p:nvPr/>
          </p:nvSpPr>
          <p:spPr>
            <a:xfrm>
              <a:off x="2812813" y="2082521"/>
              <a:ext cx="1076415" cy="1237258"/>
            </a:xfrm>
            <a:custGeom>
              <a:avLst/>
              <a:gdLst>
                <a:gd name="connsiteX0" fmla="*/ 0 w 1237257"/>
                <a:gd name="connsiteY0" fmla="*/ 538207 h 1076414"/>
                <a:gd name="connsiteX1" fmla="*/ 269104 w 1237257"/>
                <a:gd name="connsiteY1" fmla="*/ 0 h 1076414"/>
                <a:gd name="connsiteX2" fmla="*/ 968154 w 1237257"/>
                <a:gd name="connsiteY2" fmla="*/ 0 h 1076414"/>
                <a:gd name="connsiteX3" fmla="*/ 1237257 w 1237257"/>
                <a:gd name="connsiteY3" fmla="*/ 538207 h 1076414"/>
                <a:gd name="connsiteX4" fmla="*/ 968154 w 1237257"/>
                <a:gd name="connsiteY4" fmla="*/ 1076414 h 1076414"/>
                <a:gd name="connsiteX5" fmla="*/ 269104 w 1237257"/>
                <a:gd name="connsiteY5" fmla="*/ 1076414 h 1076414"/>
                <a:gd name="connsiteX6" fmla="*/ 0 w 1237257"/>
                <a:gd name="connsiteY6" fmla="*/ 538207 h 1076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7257" h="1076414">
                  <a:moveTo>
                    <a:pt x="618629" y="0"/>
                  </a:moveTo>
                  <a:lnTo>
                    <a:pt x="1237256" y="234121"/>
                  </a:lnTo>
                  <a:lnTo>
                    <a:pt x="1237256" y="842294"/>
                  </a:lnTo>
                  <a:lnTo>
                    <a:pt x="618629" y="1076414"/>
                  </a:lnTo>
                  <a:lnTo>
                    <a:pt x="1" y="842294"/>
                  </a:lnTo>
                  <a:lnTo>
                    <a:pt x="1" y="234121"/>
                  </a:lnTo>
                  <a:lnTo>
                    <a:pt x="618629" y="0"/>
                  </a:lnTo>
                  <a:close/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217271" tIns="242337" rIns="217272" bIns="242336" numCol="1" spcCol="1270" anchor="ctr" anchorCtr="0">
              <a:noAutofit/>
            </a:bodyPr>
            <a:lstStyle/>
            <a:p>
              <a:pPr defTabSz="492444">
                <a:lnSpc>
                  <a:spcPct val="90000"/>
                </a:lnSpc>
                <a:spcAft>
                  <a:spcPct val="35000"/>
                </a:spcAft>
              </a:pPr>
              <a:endParaRPr lang="ru-RU" sz="110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3921892" y="2329973"/>
              <a:ext cx="1380779" cy="742354"/>
            </a:xfrm>
            <a:custGeom>
              <a:avLst/>
              <a:gdLst>
                <a:gd name="connsiteX0" fmla="*/ 0 w 1380779"/>
                <a:gd name="connsiteY0" fmla="*/ 0 h 742354"/>
                <a:gd name="connsiteX1" fmla="*/ 1380779 w 1380779"/>
                <a:gd name="connsiteY1" fmla="*/ 0 h 742354"/>
                <a:gd name="connsiteX2" fmla="*/ 1380779 w 1380779"/>
                <a:gd name="connsiteY2" fmla="*/ 742354 h 742354"/>
                <a:gd name="connsiteX3" fmla="*/ 0 w 1380779"/>
                <a:gd name="connsiteY3" fmla="*/ 742354 h 742354"/>
                <a:gd name="connsiteX4" fmla="*/ 0 w 1380779"/>
                <a:gd name="connsiteY4" fmla="*/ 0 h 742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0779" h="742354">
                  <a:moveTo>
                    <a:pt x="0" y="0"/>
                  </a:moveTo>
                  <a:lnTo>
                    <a:pt x="1380779" y="0"/>
                  </a:lnTo>
                  <a:lnTo>
                    <a:pt x="1380779" y="742354"/>
                  </a:lnTo>
                  <a:lnTo>
                    <a:pt x="0" y="7423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algn="l" defTabSz="947007">
                <a:lnSpc>
                  <a:spcPct val="90000"/>
                </a:lnSpc>
                <a:spcAft>
                  <a:spcPct val="35000"/>
                </a:spcAft>
              </a:pPr>
              <a:endParaRPr lang="ru-RU" sz="210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1650286" y="2082521"/>
              <a:ext cx="1076415" cy="1237258"/>
            </a:xfrm>
            <a:custGeom>
              <a:avLst/>
              <a:gdLst>
                <a:gd name="connsiteX0" fmla="*/ 0 w 1237257"/>
                <a:gd name="connsiteY0" fmla="*/ 538207 h 1076414"/>
                <a:gd name="connsiteX1" fmla="*/ 269104 w 1237257"/>
                <a:gd name="connsiteY1" fmla="*/ 0 h 1076414"/>
                <a:gd name="connsiteX2" fmla="*/ 968154 w 1237257"/>
                <a:gd name="connsiteY2" fmla="*/ 0 h 1076414"/>
                <a:gd name="connsiteX3" fmla="*/ 1237257 w 1237257"/>
                <a:gd name="connsiteY3" fmla="*/ 538207 h 1076414"/>
                <a:gd name="connsiteX4" fmla="*/ 968154 w 1237257"/>
                <a:gd name="connsiteY4" fmla="*/ 1076414 h 1076414"/>
                <a:gd name="connsiteX5" fmla="*/ 269104 w 1237257"/>
                <a:gd name="connsiteY5" fmla="*/ 1076414 h 1076414"/>
                <a:gd name="connsiteX6" fmla="*/ 0 w 1237257"/>
                <a:gd name="connsiteY6" fmla="*/ 538207 h 1076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7257" h="1076414">
                  <a:moveTo>
                    <a:pt x="618629" y="0"/>
                  </a:moveTo>
                  <a:lnTo>
                    <a:pt x="1237256" y="234121"/>
                  </a:lnTo>
                  <a:lnTo>
                    <a:pt x="1237256" y="842294"/>
                  </a:lnTo>
                  <a:lnTo>
                    <a:pt x="618629" y="1076414"/>
                  </a:lnTo>
                  <a:lnTo>
                    <a:pt x="1" y="842294"/>
                  </a:lnTo>
                  <a:lnTo>
                    <a:pt x="1" y="234121"/>
                  </a:lnTo>
                  <a:lnTo>
                    <a:pt x="618629" y="0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67741" tIns="192807" rIns="167742" bIns="192806" numCol="1" spcCol="1270" anchor="ctr" anchorCtr="0">
              <a:noAutofit/>
            </a:bodyPr>
            <a:lstStyle/>
            <a:p>
              <a:pPr defTabSz="1363690">
                <a:lnSpc>
                  <a:spcPct val="90000"/>
                </a:lnSpc>
                <a:spcAft>
                  <a:spcPct val="35000"/>
                </a:spcAft>
              </a:pPr>
              <a:endParaRPr lang="ru-RU" sz="3100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2229322" y="3132705"/>
              <a:ext cx="1076415" cy="1237258"/>
            </a:xfrm>
            <a:custGeom>
              <a:avLst/>
              <a:gdLst>
                <a:gd name="connsiteX0" fmla="*/ 0 w 1237257"/>
                <a:gd name="connsiteY0" fmla="*/ 538207 h 1076414"/>
                <a:gd name="connsiteX1" fmla="*/ 269104 w 1237257"/>
                <a:gd name="connsiteY1" fmla="*/ 0 h 1076414"/>
                <a:gd name="connsiteX2" fmla="*/ 968154 w 1237257"/>
                <a:gd name="connsiteY2" fmla="*/ 0 h 1076414"/>
                <a:gd name="connsiteX3" fmla="*/ 1237257 w 1237257"/>
                <a:gd name="connsiteY3" fmla="*/ 538207 h 1076414"/>
                <a:gd name="connsiteX4" fmla="*/ 968154 w 1237257"/>
                <a:gd name="connsiteY4" fmla="*/ 1076414 h 1076414"/>
                <a:gd name="connsiteX5" fmla="*/ 269104 w 1237257"/>
                <a:gd name="connsiteY5" fmla="*/ 1076414 h 1076414"/>
                <a:gd name="connsiteX6" fmla="*/ 0 w 1237257"/>
                <a:gd name="connsiteY6" fmla="*/ 538207 h 1076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7257" h="1076414">
                  <a:moveTo>
                    <a:pt x="618629" y="0"/>
                  </a:moveTo>
                  <a:lnTo>
                    <a:pt x="1237256" y="234121"/>
                  </a:lnTo>
                  <a:lnTo>
                    <a:pt x="1237256" y="842294"/>
                  </a:lnTo>
                  <a:lnTo>
                    <a:pt x="618629" y="1076414"/>
                  </a:lnTo>
                  <a:lnTo>
                    <a:pt x="1" y="842294"/>
                  </a:lnTo>
                  <a:lnTo>
                    <a:pt x="1" y="234121"/>
                  </a:lnTo>
                  <a:lnTo>
                    <a:pt x="618629" y="0"/>
                  </a:lnTo>
                  <a:close/>
                </a:path>
              </a:pathLst>
            </a:cu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217271" tIns="242337" rIns="217272" bIns="242336" numCol="1" spcCol="1270" anchor="ctr" anchorCtr="0">
              <a:noAutofit/>
            </a:bodyPr>
            <a:lstStyle/>
            <a:p>
              <a:pPr defTabSz="492444">
                <a:lnSpc>
                  <a:spcPct val="90000"/>
                </a:lnSpc>
                <a:spcAft>
                  <a:spcPct val="35000"/>
                </a:spcAft>
              </a:pPr>
              <a:endParaRPr lang="ru-RU" sz="110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848544" y="3380157"/>
              <a:ext cx="1336238" cy="742354"/>
            </a:xfrm>
            <a:custGeom>
              <a:avLst/>
              <a:gdLst>
                <a:gd name="connsiteX0" fmla="*/ 0 w 1336238"/>
                <a:gd name="connsiteY0" fmla="*/ 0 h 742354"/>
                <a:gd name="connsiteX1" fmla="*/ 1336238 w 1336238"/>
                <a:gd name="connsiteY1" fmla="*/ 0 h 742354"/>
                <a:gd name="connsiteX2" fmla="*/ 1336238 w 1336238"/>
                <a:gd name="connsiteY2" fmla="*/ 742354 h 742354"/>
                <a:gd name="connsiteX3" fmla="*/ 0 w 1336238"/>
                <a:gd name="connsiteY3" fmla="*/ 742354 h 742354"/>
                <a:gd name="connsiteX4" fmla="*/ 0 w 1336238"/>
                <a:gd name="connsiteY4" fmla="*/ 0 h 742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6238" h="742354">
                  <a:moveTo>
                    <a:pt x="0" y="0"/>
                  </a:moveTo>
                  <a:lnTo>
                    <a:pt x="1336238" y="0"/>
                  </a:lnTo>
                  <a:lnTo>
                    <a:pt x="1336238" y="742354"/>
                  </a:lnTo>
                  <a:lnTo>
                    <a:pt x="0" y="7423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r" defTabSz="909127">
                <a:lnSpc>
                  <a:spcPct val="90000"/>
                </a:lnSpc>
                <a:spcAft>
                  <a:spcPct val="35000"/>
                </a:spcAft>
              </a:pPr>
              <a:endParaRPr lang="ru-RU" sz="2000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3391850" y="3132705"/>
              <a:ext cx="1076415" cy="1237258"/>
            </a:xfrm>
            <a:custGeom>
              <a:avLst/>
              <a:gdLst>
                <a:gd name="connsiteX0" fmla="*/ 0 w 1237257"/>
                <a:gd name="connsiteY0" fmla="*/ 538207 h 1076414"/>
                <a:gd name="connsiteX1" fmla="*/ 269104 w 1237257"/>
                <a:gd name="connsiteY1" fmla="*/ 0 h 1076414"/>
                <a:gd name="connsiteX2" fmla="*/ 968154 w 1237257"/>
                <a:gd name="connsiteY2" fmla="*/ 0 h 1076414"/>
                <a:gd name="connsiteX3" fmla="*/ 1237257 w 1237257"/>
                <a:gd name="connsiteY3" fmla="*/ 538207 h 1076414"/>
                <a:gd name="connsiteX4" fmla="*/ 968154 w 1237257"/>
                <a:gd name="connsiteY4" fmla="*/ 1076414 h 1076414"/>
                <a:gd name="connsiteX5" fmla="*/ 269104 w 1237257"/>
                <a:gd name="connsiteY5" fmla="*/ 1076414 h 1076414"/>
                <a:gd name="connsiteX6" fmla="*/ 0 w 1237257"/>
                <a:gd name="connsiteY6" fmla="*/ 538207 h 1076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7257" h="1076414">
                  <a:moveTo>
                    <a:pt x="618629" y="0"/>
                  </a:moveTo>
                  <a:lnTo>
                    <a:pt x="1237256" y="234121"/>
                  </a:lnTo>
                  <a:lnTo>
                    <a:pt x="1237256" y="842294"/>
                  </a:lnTo>
                  <a:lnTo>
                    <a:pt x="618629" y="1076414"/>
                  </a:lnTo>
                  <a:lnTo>
                    <a:pt x="1" y="842294"/>
                  </a:lnTo>
                  <a:lnTo>
                    <a:pt x="1" y="234121"/>
                  </a:lnTo>
                  <a:lnTo>
                    <a:pt x="618629" y="0"/>
                  </a:lnTo>
                  <a:close/>
                </a:path>
              </a:pathLst>
            </a:cu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67741" tIns="192807" rIns="167742" bIns="192806" numCol="1" spcCol="1270" anchor="ctr" anchorCtr="0">
              <a:noAutofit/>
            </a:bodyPr>
            <a:lstStyle/>
            <a:p>
              <a:pPr defTabSz="1363690">
                <a:lnSpc>
                  <a:spcPct val="90000"/>
                </a:lnSpc>
                <a:spcAft>
                  <a:spcPct val="35000"/>
                </a:spcAft>
              </a:pPr>
              <a:endParaRPr lang="ru-RU" sz="3100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2812813" y="4182890"/>
              <a:ext cx="1076415" cy="1237258"/>
            </a:xfrm>
            <a:custGeom>
              <a:avLst/>
              <a:gdLst>
                <a:gd name="connsiteX0" fmla="*/ 0 w 1237257"/>
                <a:gd name="connsiteY0" fmla="*/ 538207 h 1076414"/>
                <a:gd name="connsiteX1" fmla="*/ 269104 w 1237257"/>
                <a:gd name="connsiteY1" fmla="*/ 0 h 1076414"/>
                <a:gd name="connsiteX2" fmla="*/ 968154 w 1237257"/>
                <a:gd name="connsiteY2" fmla="*/ 0 h 1076414"/>
                <a:gd name="connsiteX3" fmla="*/ 1237257 w 1237257"/>
                <a:gd name="connsiteY3" fmla="*/ 538207 h 1076414"/>
                <a:gd name="connsiteX4" fmla="*/ 968154 w 1237257"/>
                <a:gd name="connsiteY4" fmla="*/ 1076414 h 1076414"/>
                <a:gd name="connsiteX5" fmla="*/ 269104 w 1237257"/>
                <a:gd name="connsiteY5" fmla="*/ 1076414 h 1076414"/>
                <a:gd name="connsiteX6" fmla="*/ 0 w 1237257"/>
                <a:gd name="connsiteY6" fmla="*/ 538207 h 1076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7257" h="1076414">
                  <a:moveTo>
                    <a:pt x="618629" y="0"/>
                  </a:moveTo>
                  <a:lnTo>
                    <a:pt x="1237256" y="234121"/>
                  </a:lnTo>
                  <a:lnTo>
                    <a:pt x="1237256" y="842294"/>
                  </a:lnTo>
                  <a:lnTo>
                    <a:pt x="618629" y="1076414"/>
                  </a:lnTo>
                  <a:lnTo>
                    <a:pt x="1" y="842294"/>
                  </a:lnTo>
                  <a:lnTo>
                    <a:pt x="1" y="234121"/>
                  </a:lnTo>
                  <a:lnTo>
                    <a:pt x="618629" y="0"/>
                  </a:lnTo>
                  <a:close/>
                </a:path>
              </a:pathLst>
            </a:custGeom>
            <a:ln>
              <a:solidFill>
                <a:srgbClr val="9999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217271" tIns="242337" rIns="217272" bIns="242336" numCol="1" spcCol="1270" anchor="ctr" anchorCtr="0">
              <a:noAutofit/>
            </a:bodyPr>
            <a:lstStyle/>
            <a:p>
              <a:pPr defTabSz="492444">
                <a:lnSpc>
                  <a:spcPct val="90000"/>
                </a:lnSpc>
                <a:spcAft>
                  <a:spcPct val="35000"/>
                </a:spcAft>
              </a:pPr>
              <a:endParaRPr lang="ru-RU" sz="1100"/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3921892" y="4430342"/>
              <a:ext cx="1380779" cy="742354"/>
            </a:xfrm>
            <a:custGeom>
              <a:avLst/>
              <a:gdLst>
                <a:gd name="connsiteX0" fmla="*/ 0 w 1380779"/>
                <a:gd name="connsiteY0" fmla="*/ 0 h 742354"/>
                <a:gd name="connsiteX1" fmla="*/ 1380779 w 1380779"/>
                <a:gd name="connsiteY1" fmla="*/ 0 h 742354"/>
                <a:gd name="connsiteX2" fmla="*/ 1380779 w 1380779"/>
                <a:gd name="connsiteY2" fmla="*/ 742354 h 742354"/>
                <a:gd name="connsiteX3" fmla="*/ 0 w 1380779"/>
                <a:gd name="connsiteY3" fmla="*/ 742354 h 742354"/>
                <a:gd name="connsiteX4" fmla="*/ 0 w 1380779"/>
                <a:gd name="connsiteY4" fmla="*/ 0 h 742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0779" h="742354">
                  <a:moveTo>
                    <a:pt x="0" y="0"/>
                  </a:moveTo>
                  <a:lnTo>
                    <a:pt x="1380779" y="0"/>
                  </a:lnTo>
                  <a:lnTo>
                    <a:pt x="1380779" y="742354"/>
                  </a:lnTo>
                  <a:lnTo>
                    <a:pt x="0" y="7423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algn="l" defTabSz="947007">
                <a:lnSpc>
                  <a:spcPct val="90000"/>
                </a:lnSpc>
                <a:spcAft>
                  <a:spcPct val="35000"/>
                </a:spcAft>
              </a:pPr>
              <a:endParaRPr lang="ru-RU" sz="2100"/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1650286" y="4182890"/>
              <a:ext cx="1076415" cy="1237258"/>
            </a:xfrm>
            <a:custGeom>
              <a:avLst/>
              <a:gdLst>
                <a:gd name="connsiteX0" fmla="*/ 0 w 1237257"/>
                <a:gd name="connsiteY0" fmla="*/ 538207 h 1076414"/>
                <a:gd name="connsiteX1" fmla="*/ 269104 w 1237257"/>
                <a:gd name="connsiteY1" fmla="*/ 0 h 1076414"/>
                <a:gd name="connsiteX2" fmla="*/ 968154 w 1237257"/>
                <a:gd name="connsiteY2" fmla="*/ 0 h 1076414"/>
                <a:gd name="connsiteX3" fmla="*/ 1237257 w 1237257"/>
                <a:gd name="connsiteY3" fmla="*/ 538207 h 1076414"/>
                <a:gd name="connsiteX4" fmla="*/ 968154 w 1237257"/>
                <a:gd name="connsiteY4" fmla="*/ 1076414 h 1076414"/>
                <a:gd name="connsiteX5" fmla="*/ 269104 w 1237257"/>
                <a:gd name="connsiteY5" fmla="*/ 1076414 h 1076414"/>
                <a:gd name="connsiteX6" fmla="*/ 0 w 1237257"/>
                <a:gd name="connsiteY6" fmla="*/ 538207 h 1076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7257" h="1076414">
                  <a:moveTo>
                    <a:pt x="618629" y="0"/>
                  </a:moveTo>
                  <a:lnTo>
                    <a:pt x="1237256" y="234121"/>
                  </a:lnTo>
                  <a:lnTo>
                    <a:pt x="1237256" y="842294"/>
                  </a:lnTo>
                  <a:lnTo>
                    <a:pt x="618629" y="1076414"/>
                  </a:lnTo>
                  <a:lnTo>
                    <a:pt x="1" y="842294"/>
                  </a:lnTo>
                  <a:lnTo>
                    <a:pt x="1" y="234121"/>
                  </a:lnTo>
                  <a:lnTo>
                    <a:pt x="618629" y="0"/>
                  </a:lnTo>
                  <a:close/>
                </a:path>
              </a:pathLst>
            </a:custGeom>
            <a:ln>
              <a:solidFill>
                <a:srgbClr val="FF006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67741" tIns="192807" rIns="167742" bIns="192806" numCol="1" spcCol="1270" anchor="ctr" anchorCtr="0">
              <a:noAutofit/>
            </a:bodyPr>
            <a:lstStyle/>
            <a:p>
              <a:pPr defTabSz="1363690">
                <a:lnSpc>
                  <a:spcPct val="90000"/>
                </a:lnSpc>
              </a:pPr>
              <a:r>
                <a:rPr lang="ru-RU" sz="2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  <a:r>
                <a:rPr lang="ru-RU" sz="20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4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школ</a:t>
              </a:r>
            </a:p>
            <a:p>
              <a:pPr defTabSz="1363690">
                <a:lnSpc>
                  <a:spcPct val="90000"/>
                </a:lnSpc>
              </a:pPr>
              <a:r>
                <a:rPr lang="ru-RU" sz="20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ЦОС</a:t>
              </a: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1576422" y="1775713"/>
            <a:ext cx="1221687" cy="663462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32 395    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компьютеров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08508" y="1597869"/>
            <a:ext cx="1316052" cy="878906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</a:p>
          <a:p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учащихся на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компьютер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914946" y="2500987"/>
            <a:ext cx="1326247" cy="1094350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93% </a:t>
            </a:r>
          </a:p>
          <a:p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оснащенность кабинетов м/медиа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9816" y="829194"/>
            <a:ext cx="2058152" cy="355686"/>
          </a:xfrm>
          <a:prstGeom prst="rect">
            <a:avLst/>
          </a:prstGeom>
          <a:solidFill>
            <a:srgbClr val="0070C0"/>
          </a:solidFill>
        </p:spPr>
        <p:txBody>
          <a:bodyPr wrap="square" lIns="77925" tIns="38963" rIns="77925" bIns="38963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https://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edu.tatar.ru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634282" y="3600086"/>
            <a:ext cx="1117066" cy="878906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400</a:t>
            </a:r>
          </a:p>
          <a:p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мобильных классов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60375" y="4681887"/>
            <a:ext cx="2058152" cy="3556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77925" tIns="38963" rIns="77925" bIns="38963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kazanobr.ru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17396" y="1184880"/>
            <a:ext cx="2572545" cy="355686"/>
          </a:xfrm>
          <a:prstGeom prst="rect">
            <a:avLst/>
          </a:prstGeom>
          <a:solidFill>
            <a:srgbClr val="0070C0"/>
          </a:solidFill>
        </p:spPr>
        <p:txBody>
          <a:bodyPr wrap="square" lIns="77925" tIns="38963" rIns="77925" bIns="38963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mon.tatarstan.ru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215706" y="2608709"/>
            <a:ext cx="1290205" cy="878906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17 052    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ноутбука для учителей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" y="-19670"/>
            <a:ext cx="683568" cy="83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82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олилиния 25"/>
          <p:cNvSpPr/>
          <p:nvPr/>
        </p:nvSpPr>
        <p:spPr>
          <a:xfrm>
            <a:off x="467544" y="396970"/>
            <a:ext cx="3564000" cy="468630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83991" tIns="750390" rIns="186628" bIns="750390" numCol="1" spcCol="1082" anchor="t" anchorCtr="0">
            <a:noAutofit/>
          </a:bodyPr>
          <a:lstStyle/>
          <a:p>
            <a:pPr marL="389626" indent="-389626" algn="l"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Всего педагогов -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16324</a:t>
            </a:r>
          </a:p>
          <a:p>
            <a:pPr lvl="1" indent="-389626" algn="l" defTabSz="1022768">
              <a:lnSpc>
                <a:spcPct val="90000"/>
              </a:lnSpc>
              <a:spcAft>
                <a:spcPct val="1500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Средний возраст – </a:t>
            </a:r>
          </a:p>
          <a:p>
            <a:pPr marL="0" lvl="1" algn="l" defTabSz="1022768">
              <a:lnSpc>
                <a:spcPct val="90000"/>
              </a:lnSpc>
              <a:spcAft>
                <a:spcPct val="15000"/>
              </a:spcAft>
            </a:pPr>
            <a:r>
              <a:rPr lang="ru-RU" sz="1700" b="1" dirty="0">
                <a:solidFill>
                  <a:srgbClr val="002060"/>
                </a:solidFill>
                <a:latin typeface="+mj-lt"/>
                <a:cs typeface="Arial" pitchFamily="34" charset="0"/>
              </a:rPr>
              <a:t>       	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44</a:t>
            </a:r>
            <a:r>
              <a:rPr lang="ru-RU" sz="1700" dirty="0">
                <a:solidFill>
                  <a:srgbClr val="002060"/>
                </a:solidFill>
                <a:latin typeface="+mj-lt"/>
              </a:rPr>
              <a:t> года</a:t>
            </a:r>
          </a:p>
          <a:p>
            <a:pPr marL="381509" lvl="1" indent="-292219" algn="l" defTabSz="1022768">
              <a:lnSpc>
                <a:spcPct val="90000"/>
              </a:lnSpc>
              <a:spcAft>
                <a:spcPct val="1500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Молодые специалисты - </a:t>
            </a:r>
            <a:r>
              <a:rPr lang="ru-RU" sz="1700" dirty="0">
                <a:solidFill>
                  <a:srgbClr val="002060"/>
                </a:solidFill>
                <a:latin typeface="+mj-lt"/>
              </a:rPr>
              <a:t>	</a:t>
            </a:r>
            <a:r>
              <a:rPr lang="ru-RU" sz="27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354</a:t>
            </a:r>
            <a:endParaRPr lang="ru-RU" sz="27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381509" lvl="1" indent="-292219" algn="l" defTabSz="1022768">
              <a:lnSpc>
                <a:spcPct val="90000"/>
              </a:lnSpc>
              <a:spcAft>
                <a:spcPct val="1500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Высшая </a:t>
            </a:r>
            <a:r>
              <a:rPr 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кв.категория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sz="1700" dirty="0">
                <a:solidFill>
                  <a:srgbClr val="002060"/>
                </a:solidFill>
                <a:latin typeface="+mj-lt"/>
              </a:rPr>
              <a:t>	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20,3%</a:t>
            </a:r>
            <a:r>
              <a:rPr lang="ru-RU" sz="1700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pPr lvl="1" indent="-389626" algn="l" defTabSz="1022768">
              <a:lnSpc>
                <a:spcPct val="90000"/>
              </a:lnSpc>
              <a:spcAft>
                <a:spcPct val="15000"/>
              </a:spcAft>
              <a:buFont typeface="Arial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Первая </a:t>
            </a:r>
            <a:r>
              <a:rPr 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кв.категория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sz="1700" dirty="0">
                <a:solidFill>
                  <a:srgbClr val="002060"/>
                </a:solidFill>
              </a:rPr>
              <a:t>	</a:t>
            </a:r>
            <a:r>
              <a:rPr lang="ru-RU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47,1%</a:t>
            </a:r>
          </a:p>
          <a:p>
            <a:pPr lvl="1" indent="-389626" algn="l" defTabSz="1022768">
              <a:lnSpc>
                <a:spcPct val="90000"/>
              </a:lnSpc>
              <a:spcAft>
                <a:spcPct val="15000"/>
              </a:spcAft>
              <a:buFont typeface="Arial" pitchFamily="34" charset="0"/>
              <a:buChar char="•"/>
            </a:pPr>
            <a:endParaRPr lang="ru-RU" sz="27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\\10.4.123.220\personal\__Фотографии мероприятий\_2019г\Январь 2019г\учитель года 2019 22_15 01\IMG_5602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8" r="13640" b="8472"/>
          <a:stretch/>
        </p:blipFill>
        <p:spPr bwMode="auto">
          <a:xfrm>
            <a:off x="4502174" y="813612"/>
            <a:ext cx="4561487" cy="426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249926"/>
            <a:ext cx="7391400" cy="524742"/>
          </a:xfrm>
        </p:spPr>
        <p:txBody>
          <a:bodyPr/>
          <a:lstStyle/>
          <a:p>
            <a:pPr marL="461328" algn="ctr">
              <a:lnSpc>
                <a:spcPct val="90000"/>
              </a:lnSpc>
              <a:defRPr/>
            </a:pPr>
            <a:r>
              <a:rPr lang="ru-RU" sz="2600" i="1" kern="1200" dirty="0">
                <a:latin typeface="Verdana" pitchFamily="34" charset="0"/>
              </a:rPr>
              <a:t>Кадровый потенциал</a:t>
            </a:r>
          </a:p>
        </p:txBody>
      </p:sp>
      <p:sp>
        <p:nvSpPr>
          <p:cNvPr id="24" name="Номер слайда 5"/>
          <p:cNvSpPr txBox="1">
            <a:spLocks/>
          </p:cNvSpPr>
          <p:nvPr/>
        </p:nvSpPr>
        <p:spPr bwMode="auto">
          <a:xfrm>
            <a:off x="8470290" y="4809429"/>
            <a:ext cx="562904" cy="27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25" tIns="38963" rIns="77925" bIns="38963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A38DE17-B53E-4355-9633-9281DD4D1C4A}" type="slidenum">
              <a:rPr lang="fr-CA">
                <a:solidFill>
                  <a:schemeClr val="bg1"/>
                </a:solidFill>
              </a:rPr>
              <a:pPr algn="ctr">
                <a:defRPr/>
              </a:pPr>
              <a:t>15</a:t>
            </a:fld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" y="-19670"/>
            <a:ext cx="754757" cy="83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21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10.4.123.220\personal\__Фотографии мероприятий\Сингапурский проект\7 ноября 2013 ш78\DSC0395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48" t="16936" r="1978" b="8917"/>
          <a:stretch/>
        </p:blipFill>
        <p:spPr bwMode="auto">
          <a:xfrm>
            <a:off x="41892" y="827119"/>
            <a:ext cx="4914329" cy="428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95537" y="249492"/>
            <a:ext cx="8748464" cy="525306"/>
          </a:xfrm>
        </p:spPr>
        <p:txBody>
          <a:bodyPr>
            <a:noAutofit/>
          </a:bodyPr>
          <a:lstStyle/>
          <a:p>
            <a:pPr marL="461328" algn="ctr">
              <a:lnSpc>
                <a:spcPct val="90000"/>
              </a:lnSpc>
              <a:defRPr/>
            </a:pPr>
            <a:r>
              <a:rPr lang="ru-RU" i="1" kern="1200" dirty="0">
                <a:latin typeface="Verdana" pitchFamily="34" charset="0"/>
              </a:rPr>
              <a:t>Повышение профессиональных компетенций</a:t>
            </a:r>
          </a:p>
        </p:txBody>
      </p:sp>
      <p:sp>
        <p:nvSpPr>
          <p:cNvPr id="18" name="Номер слайда 5"/>
          <p:cNvSpPr txBox="1">
            <a:spLocks/>
          </p:cNvSpPr>
          <p:nvPr/>
        </p:nvSpPr>
        <p:spPr bwMode="auto">
          <a:xfrm>
            <a:off x="8544559" y="4841090"/>
            <a:ext cx="562904" cy="27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25" tIns="38963" rIns="77925" bIns="38963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A38DE17-B53E-4355-9633-9281DD4D1C4A}" type="slidenum">
              <a:rPr lang="fr-CA">
                <a:solidFill>
                  <a:srgbClr val="002060"/>
                </a:solidFill>
              </a:rPr>
              <a:pPr algn="ctr">
                <a:defRPr/>
              </a:pPr>
              <a:t>16</a:t>
            </a:fld>
            <a:endParaRPr lang="fr-CA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6300192" y="1130870"/>
            <a:ext cx="2525819" cy="432048"/>
          </a:xfrm>
          <a:prstGeom prst="rect">
            <a:avLst/>
          </a:prstGeom>
          <a:ln>
            <a:solidFill>
              <a:srgbClr val="00206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77925" tIns="38963" rIns="77925" bIns="38963" numCol="1" rtlCol="0" anchor="ctr" anchorCtr="0" compatLnSpc="1">
            <a:prstTxWarp prst="textNoShape">
              <a:avLst/>
            </a:prstTxWarp>
          </a:bodyPr>
          <a:lstStyle/>
          <a:p>
            <a:pPr defTabSz="779252"/>
            <a:r>
              <a:rPr lang="ru-RU" sz="2000" b="1" dirty="0">
                <a:solidFill>
                  <a:srgbClr val="002060"/>
                </a:solidFill>
                <a:latin typeface="Arial" charset="0"/>
              </a:rPr>
              <a:t>СЕМИНАРЫ</a:t>
            </a:r>
          </a:p>
        </p:txBody>
      </p:sp>
      <p:sp>
        <p:nvSpPr>
          <p:cNvPr id="30" name="Прямоугольник 29"/>
          <p:cNvSpPr/>
          <p:nvPr/>
        </p:nvSpPr>
        <p:spPr bwMode="auto">
          <a:xfrm>
            <a:off x="5170220" y="1782938"/>
            <a:ext cx="2525819" cy="432048"/>
          </a:xfrm>
          <a:prstGeom prst="rect">
            <a:avLst/>
          </a:prstGeom>
          <a:ln>
            <a:solidFill>
              <a:srgbClr val="00CC66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77925" tIns="38963" rIns="77925" bIns="38963" numCol="1" rtlCol="0" anchor="ctr" anchorCtr="0" compatLnSpc="1">
            <a:prstTxWarp prst="textNoShape">
              <a:avLst/>
            </a:prstTxWarp>
          </a:bodyPr>
          <a:lstStyle/>
          <a:p>
            <a:pPr defTabSz="779252"/>
            <a:r>
              <a:rPr lang="ru-RU" sz="2000" b="1" dirty="0">
                <a:solidFill>
                  <a:srgbClr val="00B050"/>
                </a:solidFill>
                <a:latin typeface="Arial" charset="0"/>
              </a:rPr>
              <a:t>ВЕБИНАРЫ</a:t>
            </a:r>
          </a:p>
        </p:txBody>
      </p:sp>
      <p:sp>
        <p:nvSpPr>
          <p:cNvPr id="31" name="Прямоугольник 30"/>
          <p:cNvSpPr/>
          <p:nvPr/>
        </p:nvSpPr>
        <p:spPr bwMode="auto">
          <a:xfrm>
            <a:off x="6300192" y="2463738"/>
            <a:ext cx="2525819" cy="432048"/>
          </a:xfrm>
          <a:prstGeom prst="rect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77925" tIns="38963" rIns="77925" bIns="38963" numCol="1" rtlCol="0" anchor="ctr" anchorCtr="0" compatLnSpc="1">
            <a:prstTxWarp prst="textNoShape">
              <a:avLst/>
            </a:prstTxWarp>
          </a:bodyPr>
          <a:lstStyle/>
          <a:p>
            <a:pPr defTabSz="779252"/>
            <a:r>
              <a:rPr lang="ru-RU" sz="2000" b="1" dirty="0">
                <a:solidFill>
                  <a:srgbClr val="C00000"/>
                </a:solidFill>
                <a:latin typeface="Arial" charset="0"/>
              </a:rPr>
              <a:t>ГМО, ВМО, РМО</a:t>
            </a:r>
          </a:p>
        </p:txBody>
      </p:sp>
      <p:sp>
        <p:nvSpPr>
          <p:cNvPr id="32" name="Прямоугольник 31"/>
          <p:cNvSpPr/>
          <p:nvPr/>
        </p:nvSpPr>
        <p:spPr bwMode="auto">
          <a:xfrm>
            <a:off x="5170220" y="3165816"/>
            <a:ext cx="2525819" cy="432048"/>
          </a:xfrm>
          <a:prstGeom prst="rect">
            <a:avLst/>
          </a:prstGeom>
          <a:ln>
            <a:solidFill>
              <a:srgbClr val="7030A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77925" tIns="38963" rIns="77925" bIns="38963" numCol="1" rtlCol="0" anchor="ctr" anchorCtr="0" compatLnSpc="1">
            <a:prstTxWarp prst="textNoShape">
              <a:avLst/>
            </a:prstTxWarp>
          </a:bodyPr>
          <a:lstStyle/>
          <a:p>
            <a:pPr defTabSz="779252"/>
            <a:r>
              <a:rPr lang="ru-RU" sz="2000" b="1" dirty="0">
                <a:solidFill>
                  <a:srgbClr val="800080"/>
                </a:solidFill>
                <a:latin typeface="Arial" charset="0"/>
              </a:rPr>
              <a:t>ФОРУМЫ</a:t>
            </a: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6433130" y="3759882"/>
            <a:ext cx="2525819" cy="432048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77925" tIns="38963" rIns="77925" bIns="38963" numCol="1" rtlCol="0" anchor="ctr" anchorCtr="0" compatLnSpc="1">
            <a:prstTxWarp prst="textNoShape">
              <a:avLst/>
            </a:prstTxWarp>
          </a:bodyPr>
          <a:lstStyle/>
          <a:p>
            <a:pPr defTabSz="779252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ТРЕНИНГИ</a:t>
            </a:r>
          </a:p>
        </p:txBody>
      </p:sp>
      <p:sp>
        <p:nvSpPr>
          <p:cNvPr id="34" name="Прямоугольник 33"/>
          <p:cNvSpPr/>
          <p:nvPr/>
        </p:nvSpPr>
        <p:spPr bwMode="auto">
          <a:xfrm>
            <a:off x="5170220" y="4409042"/>
            <a:ext cx="2525819" cy="432048"/>
          </a:xfrm>
          <a:prstGeom prst="rect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77925" tIns="38963" rIns="77925" bIns="38963" numCol="1" rtlCol="0" anchor="ctr" anchorCtr="0" compatLnSpc="1">
            <a:prstTxWarp prst="textNoShape">
              <a:avLst/>
            </a:prstTxWarp>
          </a:bodyPr>
          <a:lstStyle/>
          <a:p>
            <a:pPr defTabSz="779252"/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КОУЧИНГ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" y="-19670"/>
            <a:ext cx="683568" cy="83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341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149"/>
    </mc:Choice>
    <mc:Fallback xmlns="">
      <p:transition advTm="8149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1739" y="224556"/>
            <a:ext cx="8363272" cy="594066"/>
          </a:xfrm>
        </p:spPr>
        <p:txBody>
          <a:bodyPr>
            <a:noAutofit/>
          </a:bodyPr>
          <a:lstStyle/>
          <a:p>
            <a:pPr algn="ctr"/>
            <a:r>
              <a:rPr lang="ru-RU" i="1" kern="1200" dirty="0">
                <a:latin typeface="Verdana" pitchFamily="34" charset="0"/>
              </a:rPr>
              <a:t>Проект «Вектор успеха»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77372" y="996097"/>
            <a:ext cx="3018797" cy="37856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0" tIns="45715" rIns="91430" bIns="45715" rtlCol="0">
            <a:spAutoFit/>
          </a:bodyPr>
          <a:lstStyle/>
          <a:p>
            <a:pPr>
              <a:lnSpc>
                <a:spcPts val="2386"/>
              </a:lnSpc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Обучение руководителей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17" indent="-285717" algn="l">
              <a:lnSpc>
                <a:spcPts val="2386"/>
              </a:lnSpc>
              <a:buFont typeface="Wingdings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Тренинги: </a:t>
            </a:r>
          </a:p>
          <a:p>
            <a:pPr marL="285717" indent="-285717" algn="l">
              <a:lnSpc>
                <a:spcPts val="2386"/>
              </a:lnSpc>
              <a:buFontTx/>
              <a:buChar char="-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трехдневное обучение директоров-менторов</a:t>
            </a:r>
          </a:p>
          <a:p>
            <a:pPr marL="285717" indent="-285717" algn="l">
              <a:lnSpc>
                <a:spcPts val="2386"/>
              </a:lnSpc>
              <a:buFontTx/>
              <a:buChar char="-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тренинг по развитию корпоративной культуры  </a:t>
            </a:r>
          </a:p>
          <a:p>
            <a:pPr marL="285717" indent="-285717" algn="l">
              <a:lnSpc>
                <a:spcPts val="2386"/>
              </a:lnSpc>
              <a:buFontTx/>
              <a:buChar char="-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трехдневная выездная сессия в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МЦ«Волга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285717" indent="-285717" algn="l">
              <a:lnSpc>
                <a:spcPts val="2386"/>
              </a:lnSpc>
              <a:buFont typeface="Wingdings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Лектории </a:t>
            </a:r>
          </a:p>
          <a:p>
            <a:pPr marL="285717" indent="-285717" algn="l">
              <a:lnSpc>
                <a:spcPts val="2386"/>
              </a:lnSpc>
              <a:buFont typeface="Wingdings" pitchFamily="2" charset="2"/>
              <a:buChar char="q"/>
            </a:pP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Интенсив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Номер слайда 5"/>
          <p:cNvSpPr txBox="1">
            <a:spLocks/>
          </p:cNvSpPr>
          <p:nvPr/>
        </p:nvSpPr>
        <p:spPr bwMode="auto">
          <a:xfrm>
            <a:off x="8493667" y="4848576"/>
            <a:ext cx="562904" cy="27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25" tIns="38963" rIns="77925" bIns="38963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A38DE17-B53E-4355-9633-9281DD4D1C4A}" type="slidenum">
              <a:rPr lang="fr-CA">
                <a:solidFill>
                  <a:srgbClr val="002060"/>
                </a:solidFill>
              </a:rPr>
              <a:pPr algn="ctr">
                <a:defRPr/>
              </a:pPr>
              <a:t>17</a:t>
            </a:fld>
            <a:endParaRPr lang="fr-CA" dirty="0">
              <a:solidFill>
                <a:srgbClr val="00206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" y="-19670"/>
            <a:ext cx="683568" cy="83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02" t="12618" r="21824"/>
          <a:stretch/>
        </p:blipFill>
        <p:spPr bwMode="auto">
          <a:xfrm>
            <a:off x="34727" y="827362"/>
            <a:ext cx="5432598" cy="4295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460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kern="1200" dirty="0">
                <a:latin typeface="Verdana" pitchFamily="34" charset="0"/>
              </a:rPr>
              <a:t>Воспитание юного гражданина </a:t>
            </a:r>
            <a:r>
              <a:rPr lang="ru-RU" i="1" kern="1200" dirty="0" err="1">
                <a:latin typeface="Verdana" pitchFamily="34" charset="0"/>
              </a:rPr>
              <a:t>г.Казани</a:t>
            </a:r>
            <a:endParaRPr lang="ru-RU" i="1" kern="1200" dirty="0">
              <a:latin typeface="Verdana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8693073" y="4878837"/>
            <a:ext cx="400462" cy="240506"/>
          </a:xfrm>
        </p:spPr>
        <p:txBody>
          <a:bodyPr/>
          <a:lstStyle/>
          <a:p>
            <a:fld id="{BF0D6DEA-3297-491F-870C-FFB01EFAE61B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074" name="Picture 2" descr="https://kzn.ru/upload/iblock/16a/zareche-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" t="2278" r="5528" b="10586"/>
          <a:stretch/>
        </p:blipFill>
        <p:spPr bwMode="auto">
          <a:xfrm>
            <a:off x="52113" y="856738"/>
            <a:ext cx="6270172" cy="421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олилиния 8"/>
          <p:cNvSpPr/>
          <p:nvPr/>
        </p:nvSpPr>
        <p:spPr>
          <a:xfrm>
            <a:off x="6444209" y="789553"/>
            <a:ext cx="2581210" cy="435394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83990" tIns="750390" rIns="186627" bIns="750390" numCol="1" spcCol="1082" anchor="t" anchorCtr="0">
            <a:noAutofit/>
          </a:bodyPr>
          <a:lstStyle/>
          <a:p>
            <a:pPr lvl="1" indent="-389626" algn="l" defTabSz="1022768">
              <a:lnSpc>
                <a:spcPts val="2727"/>
              </a:lnSpc>
              <a:spcAft>
                <a:spcPct val="15000"/>
              </a:spcAft>
              <a:buFont typeface="Wingdings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+mj-lt"/>
              </a:rPr>
              <a:t>Музыкальные школы</a:t>
            </a:r>
          </a:p>
          <a:p>
            <a:pPr lvl="1" indent="-389626" algn="l" defTabSz="1022768">
              <a:lnSpc>
                <a:spcPts val="2727"/>
              </a:lnSpc>
              <a:spcAft>
                <a:spcPct val="15000"/>
              </a:spcAft>
              <a:buFont typeface="Wingdings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+mj-lt"/>
              </a:rPr>
              <a:t>Школы искусств</a:t>
            </a:r>
          </a:p>
          <a:p>
            <a:pPr lvl="1" indent="-389626" algn="l" defTabSz="1022768">
              <a:lnSpc>
                <a:spcPts val="2727"/>
              </a:lnSpc>
              <a:spcAft>
                <a:spcPct val="15000"/>
              </a:spcAft>
              <a:buFont typeface="Wingdings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+mj-lt"/>
              </a:rPr>
              <a:t>Спортивные школы</a:t>
            </a:r>
          </a:p>
          <a:p>
            <a:pPr lvl="1" indent="-389626" algn="l" defTabSz="1022768">
              <a:lnSpc>
                <a:spcPts val="2727"/>
              </a:lnSpc>
              <a:spcAft>
                <a:spcPct val="15000"/>
              </a:spcAft>
              <a:buFont typeface="Wingdings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+mj-lt"/>
              </a:rPr>
              <a:t>Центры детского творчества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" y="-19670"/>
            <a:ext cx="683568" cy="83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99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aumediacenter.ru/wp-content/uploads/2019/05/Image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2" r="11809"/>
          <a:stretch/>
        </p:blipFill>
        <p:spPr bwMode="auto">
          <a:xfrm>
            <a:off x="3131840" y="813612"/>
            <a:ext cx="5994783" cy="429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kern="1200" dirty="0" err="1">
                <a:latin typeface="Verdana" pitchFamily="34" charset="0"/>
              </a:rPr>
              <a:t>Worldskills</a:t>
            </a:r>
            <a:r>
              <a:rPr lang="en-US" i="1" kern="1200" dirty="0">
                <a:latin typeface="Verdana" pitchFamily="34" charset="0"/>
              </a:rPr>
              <a:t> Russia</a:t>
            </a:r>
            <a:endParaRPr lang="ru-RU" i="1" kern="1200" dirty="0">
              <a:latin typeface="Verdana" pitchFamily="34" charset="0"/>
            </a:endParaRPr>
          </a:p>
        </p:txBody>
      </p:sp>
      <p:sp>
        <p:nvSpPr>
          <p:cNvPr id="6" name="Номер слайда 5"/>
          <p:cNvSpPr txBox="1">
            <a:spLocks/>
          </p:cNvSpPr>
          <p:nvPr/>
        </p:nvSpPr>
        <p:spPr bwMode="auto">
          <a:xfrm>
            <a:off x="8530010" y="4847016"/>
            <a:ext cx="562904" cy="27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25" tIns="38963" rIns="77925" bIns="38963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A38DE17-B53E-4355-9633-9281DD4D1C4A}" type="slidenum">
              <a:rPr lang="fr-CA" smtClean="0">
                <a:solidFill>
                  <a:schemeClr val="bg1"/>
                </a:solidFill>
              </a:rPr>
              <a:pPr algn="ctr">
                <a:defRPr/>
              </a:pPr>
              <a:t>19</a:t>
            </a:fld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07504" y="879940"/>
            <a:ext cx="2880320" cy="132609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77925" tIns="38963" rIns="77925" bIns="38963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875"/>
              </a:lnSpc>
            </a:pPr>
            <a:endParaRPr lang="ru-RU" sz="2400" b="1" dirty="0" smtClean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1875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26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победителей и призеров – учащиеся казанских образовательных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учреждений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07504" y="2303064"/>
            <a:ext cx="2880320" cy="279103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77925" tIns="38963" rIns="77925" bIns="38963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875"/>
              </a:lnSpc>
            </a:pPr>
            <a:endParaRPr lang="ru-RU" sz="24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1619"/>
              </a:lnSpc>
            </a:pPr>
            <a:r>
              <a:rPr lang="ru-RU" sz="27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11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ts val="1619"/>
              </a:lnSpc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золотых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медалей</a:t>
            </a:r>
          </a:p>
          <a:p>
            <a:pPr>
              <a:lnSpc>
                <a:spcPts val="1619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ts val="1619"/>
              </a:lnSpc>
            </a:pPr>
            <a:r>
              <a:rPr lang="ru-RU" sz="31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9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ts val="1619"/>
              </a:lnSpc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серебряных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медалей</a:t>
            </a:r>
          </a:p>
          <a:p>
            <a:pPr>
              <a:lnSpc>
                <a:spcPts val="1619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ts val="1619"/>
              </a:lnSpc>
            </a:pPr>
            <a:r>
              <a:rPr lang="ru-RU" sz="31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3</a:t>
            </a:r>
            <a:r>
              <a:rPr lang="ru-RU" sz="31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</a:p>
          <a:p>
            <a:pPr>
              <a:lnSpc>
                <a:spcPts val="1619"/>
              </a:lnSpc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бронзовых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медалей</a:t>
            </a:r>
          </a:p>
          <a:p>
            <a:pPr>
              <a:lnSpc>
                <a:spcPts val="1619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ts val="1619"/>
              </a:lnSpc>
            </a:pPr>
            <a:r>
              <a:rPr lang="ru-RU" sz="31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3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ts val="1619"/>
              </a:lnSpc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медали </a:t>
            </a:r>
          </a:p>
          <a:p>
            <a:pPr>
              <a:lnSpc>
                <a:spcPts val="1619"/>
              </a:lnSpc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профессионализм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" y="-19670"/>
            <a:ext cx="683568" cy="83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950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12.kanobu.ru/r/1379876a25adf5fef02f6613da1d7adc/1040x-/u.kanobu.ru/longreads/2013/7/9/5daa085a-9153-4354-9b57-cf079a8a42f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80" t="4385" r="14586" b="7855"/>
          <a:stretch/>
        </p:blipFill>
        <p:spPr bwMode="auto">
          <a:xfrm>
            <a:off x="0" y="813613"/>
            <a:ext cx="3461505" cy="435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33370" y="249492"/>
            <a:ext cx="8429177" cy="540060"/>
          </a:xfrm>
        </p:spPr>
        <p:txBody>
          <a:bodyPr>
            <a:normAutofit/>
          </a:bodyPr>
          <a:lstStyle/>
          <a:p>
            <a:pPr algn="ctr"/>
            <a:r>
              <a:rPr lang="ru-RU" sz="2600" i="1" kern="1200" dirty="0">
                <a:latin typeface="Verdana" pitchFamily="34" charset="0"/>
              </a:rPr>
              <a:t>Международные чемпионаты в Казани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" y="-19670"/>
            <a:ext cx="683568" cy="83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borvedomosti.ru/images/wss/articles/2019/04/1429-worldskills-russia-ob-yavlyaet-otbor-liderov-dlya-uchastiya-v-chempionate-mira-v-kazan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505" y="813612"/>
            <a:ext cx="5682495" cy="301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АК2018.043.jpeg" descr="АК2018.043.jpeg"/>
          <p:cNvPicPr>
            <a:picLocks noChangeAspect="1"/>
          </p:cNvPicPr>
          <p:nvPr/>
        </p:nvPicPr>
        <p:blipFill rotWithShape="1">
          <a:blip r:embed="rId5">
            <a:extLst/>
          </a:blip>
          <a:srcRect l="21952" t="3905" r="18331" b="45306"/>
          <a:stretch/>
        </p:blipFill>
        <p:spPr>
          <a:xfrm>
            <a:off x="3461505" y="2830493"/>
            <a:ext cx="5682495" cy="232977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Номер слайда 5"/>
          <p:cNvSpPr txBox="1">
            <a:spLocks/>
          </p:cNvSpPr>
          <p:nvPr/>
        </p:nvSpPr>
        <p:spPr bwMode="auto">
          <a:xfrm>
            <a:off x="8581096" y="4847016"/>
            <a:ext cx="562904" cy="27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25" tIns="38963" rIns="77925" bIns="38963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A38DE17-B53E-4355-9633-9281DD4D1C4A}" type="slidenum">
              <a:rPr lang="fr-CA" smtClean="0">
                <a:solidFill>
                  <a:schemeClr val="bg1"/>
                </a:solidFill>
              </a:rPr>
              <a:pPr algn="ctr">
                <a:defRPr/>
              </a:pPr>
              <a:t>2</a:t>
            </a:fld>
            <a:endParaRPr lang="fr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6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Овал 18"/>
          <p:cNvSpPr/>
          <p:nvPr/>
        </p:nvSpPr>
        <p:spPr>
          <a:xfrm>
            <a:off x="642911" y="267875"/>
            <a:ext cx="8001056" cy="4607751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928663" y="482189"/>
            <a:ext cx="7429552" cy="417912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Мария\Desktop\information_items_1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1" y="845564"/>
            <a:ext cx="1582802" cy="924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C:\Users\Мария\Desktop\o_1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7155" y="699530"/>
            <a:ext cx="1493768" cy="926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C:\Users\Мария\Desktop\14069541322222.jpeg"/>
          <p:cNvPicPr>
            <a:picLocks noChangeAspect="1" noChangeArrowheads="1"/>
          </p:cNvPicPr>
          <p:nvPr/>
        </p:nvPicPr>
        <p:blipFill>
          <a:blip r:embed="rId4" cstate="print"/>
          <a:srcRect b="8396"/>
          <a:stretch>
            <a:fillRect/>
          </a:stretch>
        </p:blipFill>
        <p:spPr bwMode="auto">
          <a:xfrm>
            <a:off x="6511369" y="818997"/>
            <a:ext cx="1583484" cy="978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C:\Users\Мария\Desktop\752_pic_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63695" y="1851073"/>
            <a:ext cx="1620780" cy="1017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Заголовок 2"/>
          <p:cNvSpPr txBox="1">
            <a:spLocks/>
          </p:cNvSpPr>
          <p:nvPr/>
        </p:nvSpPr>
        <p:spPr bwMode="white">
          <a:xfrm>
            <a:off x="983451" y="267876"/>
            <a:ext cx="8001024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25" tIns="38963" rIns="77925" bIns="38963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ru-RU" sz="2400" i="1" dirty="0">
                <a:latin typeface="Verdana" pitchFamily="34" charset="0"/>
              </a:rPr>
              <a:t>Город, открытый для школы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21949" y="1643566"/>
            <a:ext cx="1404805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Театры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07177" y="1712795"/>
            <a:ext cx="1404805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45378" y="3664224"/>
            <a:ext cx="2377444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Спортивные объекты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23298" y="2140777"/>
            <a:ext cx="1404805" cy="50957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Концертные залы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36213" y="3213613"/>
            <a:ext cx="1404805" cy="509574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Парки и скверы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11593" y="2088211"/>
            <a:ext cx="1523071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Предприятия</a:t>
            </a:r>
          </a:p>
        </p:txBody>
      </p:sp>
      <p:pic>
        <p:nvPicPr>
          <p:cNvPr id="5122" name="Picture 2" descr="https://dvv3tzsmopy0z.cloudfront.net/wp-content/uploads/2018/07/1-1024x6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795" y="1557590"/>
            <a:ext cx="3326902" cy="21855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kzn.ru/upload/iblock/392/eBHDESnrJl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58" y="3004796"/>
            <a:ext cx="1805135" cy="1019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blog.iqb-tech.ru/hubfs/POSTS/2019.04.10%20Creating-AM-center/19a321585ddeddf969c3f340513ca9c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39" y="1821384"/>
            <a:ext cx="1845259" cy="998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kazan-news.net/img/20171004/be2d1b987b75156309d22c11483fe15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351" y="3072182"/>
            <a:ext cx="1825149" cy="988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kzngo.ru/images/c7de4ec92b/d693e2917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22" y="705747"/>
            <a:ext cx="1509776" cy="920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b.radikal.ru/b30/1808/88/f5ac29cb4a8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22" y="3888873"/>
            <a:ext cx="2019825" cy="1189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samara.sm-news.ru/wp-content/uploads/2018/06/48c41633b6cb813ea3da19d74ac5704f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437" y="3918141"/>
            <a:ext cx="2037161" cy="1160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Номер слайда 5"/>
          <p:cNvSpPr txBox="1">
            <a:spLocks/>
          </p:cNvSpPr>
          <p:nvPr/>
        </p:nvSpPr>
        <p:spPr bwMode="auto">
          <a:xfrm>
            <a:off x="8581096" y="4859731"/>
            <a:ext cx="562904" cy="27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25" tIns="38963" rIns="77925" bIns="38963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A38DE17-B53E-4355-9633-9281DD4D1C4A}" type="slidenum">
              <a:rPr lang="fr-CA" smtClean="0"/>
              <a:pPr algn="ctr">
                <a:defRPr/>
              </a:pPr>
              <a:t>20</a:t>
            </a:fld>
            <a:endParaRPr lang="fr-CA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" y="-19670"/>
            <a:ext cx="683568" cy="83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15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assist-fund.ru/wp-content/uploads/2018/11/4_328-1024x59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" r="40120" b="18020"/>
          <a:stretch/>
        </p:blipFill>
        <p:spPr bwMode="auto">
          <a:xfrm>
            <a:off x="3375560" y="813612"/>
            <a:ext cx="5714024" cy="431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1043" y="272185"/>
            <a:ext cx="8456991" cy="517367"/>
          </a:xfrm>
        </p:spPr>
        <p:txBody>
          <a:bodyPr>
            <a:noAutofit/>
          </a:bodyPr>
          <a:lstStyle/>
          <a:p>
            <a:pPr algn="ctr">
              <a:lnSpc>
                <a:spcPts val="2557"/>
              </a:lnSpc>
            </a:pPr>
            <a:r>
              <a:rPr lang="ru-RU" i="1" kern="1200" dirty="0">
                <a:latin typeface="Verdana" pitchFamily="34" charset="0"/>
              </a:rPr>
              <a:t>Творим Добро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0927" y="1864824"/>
            <a:ext cx="2730140" cy="285123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0" tIns="45715" rIns="91430" bIns="45715" rtlCol="0">
            <a:spAutoFit/>
          </a:bodyPr>
          <a:lstStyle/>
          <a:p>
            <a:pPr marL="150169" indent="-150169" algn="l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Ярмарка добра </a:t>
            </a:r>
          </a:p>
          <a:p>
            <a:pPr marL="150169" indent="-150169" algn="l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Дневник добрых дел</a:t>
            </a:r>
          </a:p>
          <a:p>
            <a:pPr marL="150169" indent="-150169" algn="l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Благотворительные  марафоны и акции</a:t>
            </a:r>
          </a:p>
          <a:p>
            <a:pPr marL="150169" indent="-150169" algn="l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Проекты: «Передай добро по кругу!», «Билет –ветерану», и другие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0927" y="1147916"/>
            <a:ext cx="2730140" cy="6019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7925" tIns="38963" rIns="77925" bIns="38963" rtlCol="0">
            <a:spAutoFit/>
          </a:bodyPr>
          <a:lstStyle/>
          <a:p>
            <a:r>
              <a:rPr lang="ru-RU" sz="1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 </a:t>
            </a:r>
          </a:p>
          <a:p>
            <a:r>
              <a:rPr lang="ru-RU" sz="1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«Недели Добра»</a:t>
            </a:r>
          </a:p>
        </p:txBody>
      </p:sp>
      <p:sp>
        <p:nvSpPr>
          <p:cNvPr id="10" name="Номер слайда 5"/>
          <p:cNvSpPr txBox="1">
            <a:spLocks/>
          </p:cNvSpPr>
          <p:nvPr/>
        </p:nvSpPr>
        <p:spPr bwMode="auto">
          <a:xfrm>
            <a:off x="8526680" y="4853547"/>
            <a:ext cx="562904" cy="27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25" tIns="38963" rIns="77925" bIns="38963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A38DE17-B53E-4355-9633-9281DD4D1C4A}" type="slidenum">
              <a:rPr lang="fr-CA" smtClean="0"/>
              <a:pPr algn="ctr">
                <a:defRPr/>
              </a:pPr>
              <a:t>21</a:t>
            </a:fld>
            <a:endParaRPr lang="fr-CA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" y="-19670"/>
            <a:ext cx="683568" cy="83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5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оклад экология\0_a3636_fe762e5b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" t="20350" r="59909" b="11111"/>
          <a:stretch/>
        </p:blipFill>
        <p:spPr bwMode="auto">
          <a:xfrm>
            <a:off x="118583" y="839664"/>
            <a:ext cx="4434126" cy="430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771406" y="4461960"/>
            <a:ext cx="4289146" cy="369322"/>
          </a:xfrm>
          <a:prstGeom prst="rect">
            <a:avLst/>
          </a:prstGeom>
          <a:ln>
            <a:solidFill>
              <a:srgbClr val="0099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0" tIns="45715" rIns="91430" bIns="45715" rtlCol="0">
            <a:spAutoFit/>
          </a:bodyPr>
          <a:lstStyle/>
          <a:p>
            <a:r>
              <a:rPr lang="ru-RU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Флеш</a:t>
            </a:r>
            <a:r>
              <a:rPr lang="ru-RU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-моб «Разделяй с нами»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67424" y="3975906"/>
            <a:ext cx="4289146" cy="369322"/>
          </a:xfrm>
          <a:prstGeom prst="rect">
            <a:avLst/>
          </a:prstGeom>
          <a:ln>
            <a:solidFill>
              <a:srgbClr val="0099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0" tIns="45715" rIns="91430" bIns="45715" rtlCol="0">
            <a:spAutoFit/>
          </a:bodyPr>
          <a:lstStyle/>
          <a:p>
            <a:r>
              <a:rPr lang="ru-RU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Конкурс </a:t>
            </a:r>
            <a:r>
              <a:rPr lang="ru-RU" sz="15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«Сдай батарейки - спаси природу»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67424" y="3489852"/>
            <a:ext cx="4293128" cy="369322"/>
          </a:xfrm>
          <a:prstGeom prst="rect">
            <a:avLst/>
          </a:prstGeom>
          <a:ln>
            <a:solidFill>
              <a:srgbClr val="0099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0" tIns="45715" rIns="91430" bIns="45715" rtlCol="0">
            <a:spAutoFit/>
          </a:bodyPr>
          <a:lstStyle/>
          <a:p>
            <a:r>
              <a:rPr lang="ru-RU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Экологический субботник </a:t>
            </a:r>
            <a:r>
              <a:rPr lang="ru-RU" sz="1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«Чистый город»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67424" y="1817212"/>
            <a:ext cx="4289146" cy="369322"/>
          </a:xfrm>
          <a:prstGeom prst="rect">
            <a:avLst/>
          </a:prstGeom>
          <a:ln>
            <a:solidFill>
              <a:srgbClr val="0099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0" tIns="45715" rIns="91430" bIns="45715" rtlCol="0">
            <a:spAutoFit/>
          </a:bodyPr>
          <a:lstStyle/>
          <a:p>
            <a:r>
              <a:rPr lang="ru-RU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Акция </a:t>
            </a:r>
            <a:r>
              <a:rPr lang="ru-RU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«Сбор макулатуры»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71406" y="2976801"/>
            <a:ext cx="4285165" cy="369322"/>
          </a:xfrm>
          <a:prstGeom prst="rect">
            <a:avLst/>
          </a:prstGeom>
          <a:ln>
            <a:solidFill>
              <a:srgbClr val="0099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0" tIns="45715" rIns="91430" bIns="45715" rtlCol="0">
            <a:spAutoFit/>
          </a:bodyPr>
          <a:lstStyle/>
          <a:p>
            <a:r>
              <a:rPr lang="ru-RU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Посадка деревьев «Я выбираю лес»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71406" y="2409732"/>
            <a:ext cx="4289146" cy="369322"/>
          </a:xfrm>
          <a:prstGeom prst="rect">
            <a:avLst/>
          </a:prstGeom>
          <a:ln>
            <a:solidFill>
              <a:srgbClr val="0099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0" tIns="45715" rIns="91430" bIns="45715" rtlCol="0">
            <a:spAutoFit/>
          </a:bodyPr>
          <a:lstStyle/>
          <a:p>
            <a:r>
              <a:rPr lang="ru-RU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Проект «Вторая жизнь  упаковки»</a:t>
            </a: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691043" y="272185"/>
            <a:ext cx="8456991" cy="517367"/>
          </a:xfrm>
        </p:spPr>
        <p:txBody>
          <a:bodyPr>
            <a:noAutofit/>
          </a:bodyPr>
          <a:lstStyle/>
          <a:p>
            <a:pPr algn="ctr">
              <a:lnSpc>
                <a:spcPts val="2557"/>
              </a:lnSpc>
            </a:pPr>
            <a:r>
              <a:rPr lang="ru-RU" i="1" kern="1200" dirty="0">
                <a:latin typeface="Verdana" pitchFamily="34" charset="0"/>
              </a:rPr>
              <a:t>Экологические проекты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71406" y="887412"/>
            <a:ext cx="4289146" cy="355686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7925" tIns="38963" rIns="77925" bIns="38963">
            <a:spAutoFit/>
          </a:bodyPr>
          <a:lstStyle/>
          <a:p>
            <a:r>
              <a:rPr lang="ru-RU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Проект «</a:t>
            </a:r>
            <a:r>
              <a:rPr lang="ru-RU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Раздельный сбор отходов»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67425" y="1324584"/>
            <a:ext cx="4289146" cy="355686"/>
          </a:xfrm>
          <a:prstGeom prst="rect">
            <a:avLst/>
          </a:prstGeom>
          <a:ln>
            <a:solidFill>
              <a:srgbClr val="0099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7925" tIns="38963" rIns="77925" bIns="38963">
            <a:spAutoFit/>
          </a:bodyPr>
          <a:lstStyle/>
          <a:p>
            <a:r>
              <a:rPr lang="ru-RU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Акция «Крышечки добра»</a:t>
            </a:r>
          </a:p>
        </p:txBody>
      </p:sp>
      <p:sp>
        <p:nvSpPr>
          <p:cNvPr id="18" name="Номер слайда 5"/>
          <p:cNvSpPr txBox="1">
            <a:spLocks/>
          </p:cNvSpPr>
          <p:nvPr/>
        </p:nvSpPr>
        <p:spPr bwMode="auto">
          <a:xfrm>
            <a:off x="8493667" y="4844231"/>
            <a:ext cx="562904" cy="27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25" tIns="38963" rIns="77925" bIns="38963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A38DE17-B53E-4355-9633-9281DD4D1C4A}" type="slidenum">
              <a:rPr lang="fr-CA" smtClean="0"/>
              <a:pPr algn="ctr">
                <a:defRPr/>
              </a:pPr>
              <a:t>22</a:t>
            </a:fld>
            <a:endParaRPr lang="fr-CA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" y="-19670"/>
            <a:ext cx="683568" cy="83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29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irov-portal.ru/upload/original/news/744/7440805eb7db7124d8818fb1c5a18fb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3" b="14137"/>
          <a:stretch/>
        </p:blipFill>
        <p:spPr bwMode="auto">
          <a:xfrm>
            <a:off x="0" y="813612"/>
            <a:ext cx="9144000" cy="432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2"/>
          <p:cNvSpPr txBox="1">
            <a:spLocks/>
          </p:cNvSpPr>
          <p:nvPr/>
        </p:nvSpPr>
        <p:spPr bwMode="white">
          <a:xfrm>
            <a:off x="899592" y="275047"/>
            <a:ext cx="8001024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25" tIns="38963" rIns="77925" bIns="38963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lnSpc>
                <a:spcPts val="2557"/>
              </a:lnSpc>
            </a:pPr>
            <a:r>
              <a:rPr lang="ru-RU" sz="2400" i="1" dirty="0">
                <a:latin typeface="Verdana" pitchFamily="34" charset="0"/>
              </a:rPr>
              <a:t>Будущее Казани – счастливые дети!</a:t>
            </a:r>
          </a:p>
        </p:txBody>
      </p:sp>
      <p:sp>
        <p:nvSpPr>
          <p:cNvPr id="7" name="Номер слайда 5"/>
          <p:cNvSpPr txBox="1">
            <a:spLocks/>
          </p:cNvSpPr>
          <p:nvPr/>
        </p:nvSpPr>
        <p:spPr bwMode="auto">
          <a:xfrm>
            <a:off x="8581096" y="4847369"/>
            <a:ext cx="562904" cy="27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25" tIns="38963" rIns="77925" bIns="38963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A38DE17-B53E-4355-9633-9281DD4D1C4A}" type="slidenum">
              <a:rPr lang="fr-CA" smtClean="0"/>
              <a:pPr algn="ctr">
                <a:defRPr/>
              </a:pPr>
              <a:t>23</a:t>
            </a:fld>
            <a:endParaRPr lang="fr-C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938592" y="3563848"/>
            <a:ext cx="5459977" cy="1494459"/>
          </a:xfrm>
          <a:prstGeom prst="rect">
            <a:avLst/>
          </a:prstGeom>
          <a:noFill/>
        </p:spPr>
        <p:txBody>
          <a:bodyPr wrap="none" lIns="77925" tIns="38963" rIns="77925" bIns="38963">
            <a:spAutoFit/>
          </a:bodyPr>
          <a:lstStyle/>
          <a:p>
            <a:pPr algn="ctr"/>
            <a:r>
              <a:rPr lang="ru-RU" sz="4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Добро пожаловать </a:t>
            </a:r>
          </a:p>
          <a:p>
            <a:pPr algn="ctr"/>
            <a:r>
              <a:rPr lang="ru-RU" sz="4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Казань!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" y="-19670"/>
            <a:ext cx="683568" cy="83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37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дминистратор\Desktop\ФОТО\jpeg\СЂРµР·СѓР»СЊС‚Р°С‚РёРІРЅРѕСЃС‚СЊ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9783"/>
            <a:ext cx="4040249" cy="22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дминистратор\Desktop\ФОТО\jpeg\РіРѕСЂРѕРґР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6" t="10343" r="6551" b="18889"/>
          <a:stretch/>
        </p:blipFill>
        <p:spPr bwMode="auto">
          <a:xfrm>
            <a:off x="118583" y="771550"/>
            <a:ext cx="5749561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Desktop\ФОТО\jpeg\РїСЂРѕС†РµРЅС‚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9"/>
          <a:stretch/>
        </p:blipFill>
        <p:spPr bwMode="auto">
          <a:xfrm>
            <a:off x="6300192" y="2909795"/>
            <a:ext cx="2666393" cy="215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9"/>
          <p:cNvSpPr>
            <a:spLocks noGrp="1"/>
          </p:cNvSpPr>
          <p:nvPr>
            <p:ph type="title"/>
          </p:nvPr>
        </p:nvSpPr>
        <p:spPr>
          <a:xfrm>
            <a:off x="185052" y="323412"/>
            <a:ext cx="8958948" cy="438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328" algn="ctr">
              <a:lnSpc>
                <a:spcPct val="90000"/>
              </a:lnSpc>
              <a:defRPr/>
            </a:pPr>
            <a:r>
              <a:rPr lang="ru-RU" sz="2600" i="1" kern="1200" dirty="0">
                <a:latin typeface="Verdana" pitchFamily="34" charset="0"/>
              </a:rPr>
              <a:t>Всероссийская олимпиада школьников</a:t>
            </a:r>
            <a:endParaRPr lang="fr-CA" sz="2600" i="1" kern="1200" dirty="0">
              <a:latin typeface="Verdana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5718143" y="1059582"/>
            <a:ext cx="3335299" cy="117013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течение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лет город Казань    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не уступает третье место среди городов-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миллионников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России</a:t>
            </a:r>
            <a:endParaRPr lang="ru-RU" dirty="0" smtClean="0">
              <a:solidFill>
                <a:srgbClr val="002060"/>
              </a:solidFill>
            </a:endParaRPr>
          </a:p>
        </p:txBody>
      </p:sp>
      <p:sp>
        <p:nvSpPr>
          <p:cNvPr id="11" name="Номер слайда 5"/>
          <p:cNvSpPr txBox="1">
            <a:spLocks/>
          </p:cNvSpPr>
          <p:nvPr/>
        </p:nvSpPr>
        <p:spPr bwMode="auto">
          <a:xfrm>
            <a:off x="8581096" y="4847016"/>
            <a:ext cx="562904" cy="27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25" tIns="38963" rIns="77925" bIns="38963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A38DE17-B53E-4355-9633-9281DD4D1C4A}" type="slidenum">
              <a:rPr lang="fr-CA" smtClean="0"/>
              <a:pPr algn="ctr">
                <a:defRPr/>
              </a:pPr>
              <a:t>3</a:t>
            </a:fld>
            <a:endParaRPr lang="fr-CA" dirty="0"/>
          </a:p>
        </p:txBody>
      </p:sp>
      <p:pic>
        <p:nvPicPr>
          <p:cNvPr id="2" name="Picture 2" descr="C:\Users\Администратор\Desktop\ФОТО\jpeg\СЌС„С„РµРєС‚РёРІРЅРѕСЃС‚СЊ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5633" r="3377" b="16182"/>
          <a:stretch/>
        </p:blipFill>
        <p:spPr bwMode="auto">
          <a:xfrm>
            <a:off x="3826279" y="3066915"/>
            <a:ext cx="2557762" cy="191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" y="-19670"/>
            <a:ext cx="683568" cy="83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27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bs.twimg.com/media/D7jk7qoXYAE9A5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t="2138" r="6267" b="9707"/>
          <a:stretch/>
        </p:blipFill>
        <p:spPr bwMode="auto">
          <a:xfrm>
            <a:off x="-22678" y="789552"/>
            <a:ext cx="9166678" cy="435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43000" y="249492"/>
            <a:ext cx="7391400" cy="540059"/>
          </a:xfrm>
        </p:spPr>
        <p:txBody>
          <a:bodyPr/>
          <a:lstStyle/>
          <a:p>
            <a:pPr algn="ctr"/>
            <a:r>
              <a:rPr lang="ru-RU" sz="2600" i="1" kern="1200" dirty="0">
                <a:latin typeface="Verdana" pitchFamily="34" charset="0"/>
              </a:rPr>
              <a:t>Безопасное колесо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002103" y="4899421"/>
            <a:ext cx="2133600" cy="240506"/>
          </a:xfrm>
        </p:spPr>
        <p:txBody>
          <a:bodyPr/>
          <a:lstStyle/>
          <a:p>
            <a:fld id="{58DB80A8-79F9-4BE7-8B29-C6304C385646}" type="slidenum">
              <a:rPr lang="en-US" b="1" smtClean="0">
                <a:solidFill>
                  <a:schemeClr val="bg1"/>
                </a:solidFill>
              </a:rPr>
              <a:pPr/>
              <a:t>4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" y="-19670"/>
            <a:ext cx="683568" cy="83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681031" y="253647"/>
            <a:ext cx="8247980" cy="513387"/>
          </a:xfrm>
        </p:spPr>
        <p:txBody>
          <a:bodyPr>
            <a:noAutofit/>
          </a:bodyPr>
          <a:lstStyle/>
          <a:p>
            <a:pPr algn="ctr">
              <a:buClr>
                <a:schemeClr val="accent1"/>
              </a:buClr>
              <a:buSzPct val="70000"/>
            </a:pPr>
            <a:r>
              <a:rPr lang="ru-RU" sz="2600" i="1" kern="1200" dirty="0">
                <a:latin typeface="Verdana" pitchFamily="34" charset="0"/>
              </a:rPr>
              <a:t>Профессиональные конкурсы</a:t>
            </a:r>
          </a:p>
        </p:txBody>
      </p:sp>
      <p:pic>
        <p:nvPicPr>
          <p:cNvPr id="1033" name="Picture 9" descr="\\10.4.123.220\personal\__Фотографии мероприятий\_2012г\_март 2012г\23 марта 2012 Учитель года РТ\DSC04459.jpg"/>
          <p:cNvPicPr>
            <a:picLocks noChangeAspect="1" noChangeArrowheads="1"/>
          </p:cNvPicPr>
          <p:nvPr/>
        </p:nvPicPr>
        <p:blipFill rotWithShape="1">
          <a:blip r:embed="rId2"/>
          <a:srcRect l="14549" t="6742" r="46067" b="52809"/>
          <a:stretch/>
        </p:blipFill>
        <p:spPr bwMode="auto">
          <a:xfrm>
            <a:off x="6147046" y="1354904"/>
            <a:ext cx="1017242" cy="1327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5" name="Picture 11" descr="http://teacher.kazanobr.ru/fotolar/2013foto12/35.jpg"/>
          <p:cNvPicPr>
            <a:picLocks noChangeAspect="1" noChangeArrowheads="1"/>
          </p:cNvPicPr>
          <p:nvPr/>
        </p:nvPicPr>
        <p:blipFill rotWithShape="1">
          <a:blip r:embed="rId3" cstate="print"/>
          <a:srcRect l="13074" t="2402" r="13011" b="20546"/>
          <a:stretch/>
        </p:blipFill>
        <p:spPr bwMode="auto">
          <a:xfrm>
            <a:off x="7795069" y="1345206"/>
            <a:ext cx="1067480" cy="1327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9" name="Picture 15" descr="\\10.4.123.220\personal\Потанина М.А\К конкурсам\ПНПО_-_2009\Хусаенова Г.Д. Лпри КГУ\Хусаенова Г.Д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063" y="1336139"/>
            <a:ext cx="1086618" cy="1325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40" name="Picture 16" descr="\\10.4.123.220\personal\Потанина М.А\S-44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04861" y="1336139"/>
            <a:ext cx="1003103" cy="1318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25" name="TextBox 1024"/>
          <p:cNvSpPr txBox="1"/>
          <p:nvPr/>
        </p:nvSpPr>
        <p:spPr>
          <a:xfrm>
            <a:off x="4010868" y="4569388"/>
            <a:ext cx="1885554" cy="44801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marL="76843" marR="76843">
              <a:spcAft>
                <a:spcPts val="0"/>
              </a:spcAft>
            </a:pPr>
            <a:r>
              <a:rPr lang="ru-RU" sz="1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А.Н.Хамидуллин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6843" marR="76843"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лицей-интернат №2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352122" y="4574927"/>
            <a:ext cx="1512109" cy="44801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marL="76843" marR="76843">
              <a:spcAft>
                <a:spcPts val="0"/>
              </a:spcAft>
            </a:pPr>
            <a:r>
              <a:rPr lang="ru-RU" sz="1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И.А.Филатов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6843" marR="76843"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гимназия №90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4382" y="4574927"/>
            <a:ext cx="1591719" cy="44801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marL="76843" marR="76843">
              <a:spcAft>
                <a:spcPts val="0"/>
              </a:spcAft>
            </a:pPr>
            <a:r>
              <a:rPr lang="ru-RU" sz="1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Е.Б.Родионова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6843" marR="76843"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школа №151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649238" y="2677862"/>
            <a:ext cx="1386265" cy="44801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marL="76843" marR="76843">
              <a:spcAft>
                <a:spcPts val="0"/>
              </a:spcAft>
            </a:pPr>
            <a:r>
              <a:rPr lang="ru-RU" sz="1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С.С.Шадрин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6843" marR="76843"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школа №143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064630" y="2685175"/>
            <a:ext cx="1386265" cy="44801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marL="76843" marR="76843">
              <a:spcAft>
                <a:spcPts val="0"/>
              </a:spcAft>
            </a:pPr>
            <a:r>
              <a:rPr lang="ru-RU" sz="1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Н.В.Токранов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6843" marR="76843"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школа №111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031722" y="2693321"/>
            <a:ext cx="1740072" cy="44801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marL="76843" marR="76843">
              <a:spcAft>
                <a:spcPts val="0"/>
              </a:spcAft>
            </a:pPr>
            <a:r>
              <a:rPr lang="ru-RU" sz="1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Н.М.Гафиятуллин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6843" marR="76843"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гимназия №19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272436" y="2687657"/>
            <a:ext cx="1597971" cy="44801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marL="76843" marR="76843">
              <a:spcAft>
                <a:spcPts val="0"/>
              </a:spcAft>
            </a:pPr>
            <a:r>
              <a:rPr lang="ru-RU" sz="1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Е.А.Берговская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6843" marR="76843"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гимназия №36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2153" y="2704863"/>
            <a:ext cx="2146879" cy="417241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marL="76843" marR="76843">
              <a:spcAft>
                <a:spcPts val="0"/>
              </a:spcAft>
            </a:pPr>
            <a:r>
              <a:rPr lang="ru-RU" sz="1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Г.Д.Хусаенова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6843" marR="76843"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лицей </a:t>
            </a:r>
            <a:r>
              <a:rPr lang="ru-RU" sz="1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им.Лобачевского</a:t>
            </a:r>
            <a:r>
              <a:rPr lang="ru-RU" sz="1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КФУ</a:t>
            </a:r>
            <a:endParaRPr lang="ru-RU" sz="10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78659" y="1057227"/>
            <a:ext cx="655855" cy="220735"/>
          </a:xfrm>
          <a:custGeom>
            <a:avLst/>
            <a:gdLst>
              <a:gd name="connsiteX0" fmla="*/ 0 w 671520"/>
              <a:gd name="connsiteY0" fmla="*/ 0 h 588626"/>
              <a:gd name="connsiteX1" fmla="*/ 671520 w 671520"/>
              <a:gd name="connsiteY1" fmla="*/ 0 h 588626"/>
              <a:gd name="connsiteX2" fmla="*/ 671520 w 671520"/>
              <a:gd name="connsiteY2" fmla="*/ 588626 h 588626"/>
              <a:gd name="connsiteX3" fmla="*/ 0 w 671520"/>
              <a:gd name="connsiteY3" fmla="*/ 588626 h 588626"/>
              <a:gd name="connsiteX4" fmla="*/ 0 w 671520"/>
              <a:gd name="connsiteY4" fmla="*/ 0 h 588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520" h="588626">
                <a:moveTo>
                  <a:pt x="0" y="0"/>
                </a:moveTo>
                <a:lnTo>
                  <a:pt x="671520" y="0"/>
                </a:lnTo>
                <a:lnTo>
                  <a:pt x="671520" y="588626"/>
                </a:lnTo>
                <a:lnTo>
                  <a:pt x="0" y="58862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950" tIns="51950" rIns="51950" bIns="51950" numCol="1" spcCol="1082" anchor="t" anchorCtr="0">
            <a:noAutofit/>
          </a:bodyPr>
          <a:lstStyle/>
          <a:p>
            <a:pPr algn="l" defTabSz="606085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002060"/>
                </a:solidFill>
              </a:rPr>
              <a:t>2009</a:t>
            </a:r>
          </a:p>
        </p:txBody>
      </p:sp>
      <p:sp>
        <p:nvSpPr>
          <p:cNvPr id="51" name="Полилиния 50"/>
          <p:cNvSpPr/>
          <p:nvPr/>
        </p:nvSpPr>
        <p:spPr>
          <a:xfrm>
            <a:off x="2642022" y="1057227"/>
            <a:ext cx="655855" cy="220735"/>
          </a:xfrm>
          <a:custGeom>
            <a:avLst/>
            <a:gdLst>
              <a:gd name="connsiteX0" fmla="*/ 0 w 671520"/>
              <a:gd name="connsiteY0" fmla="*/ 0 h 588626"/>
              <a:gd name="connsiteX1" fmla="*/ 671520 w 671520"/>
              <a:gd name="connsiteY1" fmla="*/ 0 h 588626"/>
              <a:gd name="connsiteX2" fmla="*/ 671520 w 671520"/>
              <a:gd name="connsiteY2" fmla="*/ 588626 h 588626"/>
              <a:gd name="connsiteX3" fmla="*/ 0 w 671520"/>
              <a:gd name="connsiteY3" fmla="*/ 588626 h 588626"/>
              <a:gd name="connsiteX4" fmla="*/ 0 w 671520"/>
              <a:gd name="connsiteY4" fmla="*/ 0 h 588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520" h="588626">
                <a:moveTo>
                  <a:pt x="0" y="0"/>
                </a:moveTo>
                <a:lnTo>
                  <a:pt x="671520" y="0"/>
                </a:lnTo>
                <a:lnTo>
                  <a:pt x="671520" y="588626"/>
                </a:lnTo>
                <a:lnTo>
                  <a:pt x="0" y="58862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950" tIns="51950" rIns="51950" bIns="51950" numCol="1" spcCol="1082" anchor="t" anchorCtr="0">
            <a:noAutofit/>
          </a:bodyPr>
          <a:lstStyle/>
          <a:p>
            <a:pPr algn="l" defTabSz="606085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002060"/>
                </a:solidFill>
              </a:rPr>
              <a:t>2010</a:t>
            </a:r>
          </a:p>
        </p:txBody>
      </p:sp>
      <p:sp>
        <p:nvSpPr>
          <p:cNvPr id="52" name="Полилиния 51"/>
          <p:cNvSpPr/>
          <p:nvPr/>
        </p:nvSpPr>
        <p:spPr>
          <a:xfrm>
            <a:off x="4625718" y="1039207"/>
            <a:ext cx="655855" cy="220735"/>
          </a:xfrm>
          <a:custGeom>
            <a:avLst/>
            <a:gdLst>
              <a:gd name="connsiteX0" fmla="*/ 0 w 671520"/>
              <a:gd name="connsiteY0" fmla="*/ 0 h 588626"/>
              <a:gd name="connsiteX1" fmla="*/ 671520 w 671520"/>
              <a:gd name="connsiteY1" fmla="*/ 0 h 588626"/>
              <a:gd name="connsiteX2" fmla="*/ 671520 w 671520"/>
              <a:gd name="connsiteY2" fmla="*/ 588626 h 588626"/>
              <a:gd name="connsiteX3" fmla="*/ 0 w 671520"/>
              <a:gd name="connsiteY3" fmla="*/ 588626 h 588626"/>
              <a:gd name="connsiteX4" fmla="*/ 0 w 671520"/>
              <a:gd name="connsiteY4" fmla="*/ 0 h 588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520" h="588626">
                <a:moveTo>
                  <a:pt x="0" y="0"/>
                </a:moveTo>
                <a:lnTo>
                  <a:pt x="671520" y="0"/>
                </a:lnTo>
                <a:lnTo>
                  <a:pt x="671520" y="588626"/>
                </a:lnTo>
                <a:lnTo>
                  <a:pt x="0" y="58862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950" tIns="51950" rIns="51950" bIns="51950" numCol="1" spcCol="1082" anchor="t" anchorCtr="0">
            <a:noAutofit/>
          </a:bodyPr>
          <a:lstStyle/>
          <a:p>
            <a:pPr algn="l" defTabSz="606085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002060"/>
                </a:solidFill>
              </a:rPr>
              <a:t>2011</a:t>
            </a:r>
          </a:p>
        </p:txBody>
      </p:sp>
      <p:sp>
        <p:nvSpPr>
          <p:cNvPr id="54" name="Полилиния 53"/>
          <p:cNvSpPr/>
          <p:nvPr/>
        </p:nvSpPr>
        <p:spPr>
          <a:xfrm>
            <a:off x="6344313" y="1057227"/>
            <a:ext cx="655855" cy="220735"/>
          </a:xfrm>
          <a:custGeom>
            <a:avLst/>
            <a:gdLst>
              <a:gd name="connsiteX0" fmla="*/ 0 w 671520"/>
              <a:gd name="connsiteY0" fmla="*/ 0 h 588626"/>
              <a:gd name="connsiteX1" fmla="*/ 671520 w 671520"/>
              <a:gd name="connsiteY1" fmla="*/ 0 h 588626"/>
              <a:gd name="connsiteX2" fmla="*/ 671520 w 671520"/>
              <a:gd name="connsiteY2" fmla="*/ 588626 h 588626"/>
              <a:gd name="connsiteX3" fmla="*/ 0 w 671520"/>
              <a:gd name="connsiteY3" fmla="*/ 588626 h 588626"/>
              <a:gd name="connsiteX4" fmla="*/ 0 w 671520"/>
              <a:gd name="connsiteY4" fmla="*/ 0 h 588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520" h="588626">
                <a:moveTo>
                  <a:pt x="0" y="0"/>
                </a:moveTo>
                <a:lnTo>
                  <a:pt x="671520" y="0"/>
                </a:lnTo>
                <a:lnTo>
                  <a:pt x="671520" y="588626"/>
                </a:lnTo>
                <a:lnTo>
                  <a:pt x="0" y="58862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950" tIns="51950" rIns="51950" bIns="51950" numCol="1" spcCol="1082" anchor="t" anchorCtr="0">
            <a:noAutofit/>
          </a:bodyPr>
          <a:lstStyle/>
          <a:p>
            <a:pPr algn="l" defTabSz="606085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002060"/>
                </a:solidFill>
              </a:rPr>
              <a:t>2012</a:t>
            </a:r>
          </a:p>
        </p:txBody>
      </p:sp>
      <p:sp>
        <p:nvSpPr>
          <p:cNvPr id="55" name="Полилиния 54"/>
          <p:cNvSpPr/>
          <p:nvPr/>
        </p:nvSpPr>
        <p:spPr>
          <a:xfrm>
            <a:off x="8034112" y="1057227"/>
            <a:ext cx="655855" cy="220735"/>
          </a:xfrm>
          <a:custGeom>
            <a:avLst/>
            <a:gdLst>
              <a:gd name="connsiteX0" fmla="*/ 0 w 671520"/>
              <a:gd name="connsiteY0" fmla="*/ 0 h 588626"/>
              <a:gd name="connsiteX1" fmla="*/ 671520 w 671520"/>
              <a:gd name="connsiteY1" fmla="*/ 0 h 588626"/>
              <a:gd name="connsiteX2" fmla="*/ 671520 w 671520"/>
              <a:gd name="connsiteY2" fmla="*/ 588626 h 588626"/>
              <a:gd name="connsiteX3" fmla="*/ 0 w 671520"/>
              <a:gd name="connsiteY3" fmla="*/ 588626 h 588626"/>
              <a:gd name="connsiteX4" fmla="*/ 0 w 671520"/>
              <a:gd name="connsiteY4" fmla="*/ 0 h 588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520" h="588626">
                <a:moveTo>
                  <a:pt x="0" y="0"/>
                </a:moveTo>
                <a:lnTo>
                  <a:pt x="671520" y="0"/>
                </a:lnTo>
                <a:lnTo>
                  <a:pt x="671520" y="588626"/>
                </a:lnTo>
                <a:lnTo>
                  <a:pt x="0" y="58862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950" tIns="51950" rIns="51950" bIns="51950" numCol="1" spcCol="1082" anchor="t" anchorCtr="0">
            <a:noAutofit/>
          </a:bodyPr>
          <a:lstStyle/>
          <a:p>
            <a:pPr algn="l" defTabSz="606085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002060"/>
                </a:solidFill>
              </a:rPr>
              <a:t>2013</a:t>
            </a:r>
          </a:p>
        </p:txBody>
      </p:sp>
      <p:pic>
        <p:nvPicPr>
          <p:cNvPr id="5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2" r="30904" b="40983"/>
          <a:stretch/>
        </p:blipFill>
        <p:spPr bwMode="auto">
          <a:xfrm>
            <a:off x="6147046" y="3365023"/>
            <a:ext cx="1017242" cy="1204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6027420" y="4553189"/>
            <a:ext cx="1386265" cy="44801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marL="76843" marR="76843">
              <a:spcAft>
                <a:spcPts val="0"/>
              </a:spcAft>
            </a:pPr>
            <a:r>
              <a:rPr lang="ru-RU" sz="1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Р.Р.Хабиров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6843" marR="76843"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гимназия №1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16602" y="3080072"/>
            <a:ext cx="670333" cy="272586"/>
          </a:xfrm>
          <a:prstGeom prst="rect">
            <a:avLst/>
          </a:prstGeom>
        </p:spPr>
        <p:txBody>
          <a:bodyPr wrap="none" lIns="77925" tIns="38963" rIns="77925" bIns="38963">
            <a:spAutoFit/>
          </a:bodyPr>
          <a:lstStyle/>
          <a:p>
            <a:pPr algn="l" defTabSz="606085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002060"/>
                </a:solidFill>
                <a:latin typeface="+mn-lt"/>
              </a:rPr>
              <a:t>2018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8007505" y="3075470"/>
            <a:ext cx="670333" cy="272586"/>
          </a:xfrm>
          <a:prstGeom prst="rect">
            <a:avLst/>
          </a:prstGeom>
        </p:spPr>
        <p:txBody>
          <a:bodyPr wrap="none" lIns="77925" tIns="38963" rIns="77925" bIns="38963">
            <a:spAutoFit/>
          </a:bodyPr>
          <a:lstStyle/>
          <a:p>
            <a:pPr algn="l" defTabSz="606085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002060"/>
                </a:solidFill>
                <a:latin typeface="+mn-lt"/>
              </a:rPr>
              <a:t>2019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4572503" y="3098277"/>
            <a:ext cx="670333" cy="272586"/>
          </a:xfrm>
          <a:prstGeom prst="rect">
            <a:avLst/>
          </a:prstGeom>
        </p:spPr>
        <p:txBody>
          <a:bodyPr wrap="none" lIns="77925" tIns="38963" rIns="77925" bIns="38963">
            <a:spAutoFit/>
          </a:bodyPr>
          <a:lstStyle/>
          <a:p>
            <a:pPr algn="l" defTabSz="606085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002060"/>
                </a:solidFill>
                <a:latin typeface="+mn-lt"/>
              </a:rPr>
              <a:t>2017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2737631" y="3087000"/>
            <a:ext cx="670333" cy="272586"/>
          </a:xfrm>
          <a:prstGeom prst="rect">
            <a:avLst/>
          </a:prstGeom>
        </p:spPr>
        <p:txBody>
          <a:bodyPr wrap="none" lIns="77925" tIns="38963" rIns="77925" bIns="38963">
            <a:spAutoFit/>
          </a:bodyPr>
          <a:lstStyle/>
          <a:p>
            <a:pPr algn="l" defTabSz="606085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002060"/>
                </a:solidFill>
                <a:latin typeface="+mn-lt"/>
              </a:rPr>
              <a:t>2016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857506" y="3098277"/>
            <a:ext cx="670333" cy="272586"/>
          </a:xfrm>
          <a:prstGeom prst="rect">
            <a:avLst/>
          </a:prstGeom>
        </p:spPr>
        <p:txBody>
          <a:bodyPr wrap="none" lIns="77925" tIns="38963" rIns="77925" bIns="38963">
            <a:spAutoFit/>
          </a:bodyPr>
          <a:lstStyle/>
          <a:p>
            <a:pPr algn="l" defTabSz="606085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002060"/>
                </a:solidFill>
                <a:latin typeface="+mn-lt"/>
              </a:rPr>
              <a:t>2015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496633" y="4576272"/>
            <a:ext cx="1568809" cy="417241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marL="76843" marR="76843">
              <a:spcAft>
                <a:spcPts val="0"/>
              </a:spcAft>
            </a:pPr>
            <a:r>
              <a:rPr lang="ru-RU" sz="1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Н.Г.Мирсаитов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6843" marR="76843">
              <a:spcAft>
                <a:spcPts val="0"/>
              </a:spcAft>
            </a:pPr>
            <a:r>
              <a:rPr lang="ru-RU" sz="1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лицей-интернат №2</a:t>
            </a: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7" r="9712" b="42120"/>
          <a:stretch/>
        </p:blipFill>
        <p:spPr bwMode="auto">
          <a:xfrm>
            <a:off x="7805338" y="3356441"/>
            <a:ext cx="1057211" cy="1217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 descr="\\10.4.123.220\personal\__Фотографии мероприятий\_2017г\Февраль 2017г\17 февраля 2017г\Фото 17 02 2017\IMG_0035ф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6" t="19920" r="26517" b="457"/>
          <a:stretch/>
        </p:blipFill>
        <p:spPr bwMode="auto">
          <a:xfrm>
            <a:off x="4284109" y="3356441"/>
            <a:ext cx="1079979" cy="1218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5" name="Рисунок 64" descr="Фото с сайта: tatar-inform.ru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9" t="8329" r="29770" b="45417"/>
          <a:stretch/>
        </p:blipFill>
        <p:spPr bwMode="auto">
          <a:xfrm>
            <a:off x="2472695" y="3356441"/>
            <a:ext cx="1019185" cy="1217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6" name="Picture 4" descr="http://teacher.kazanobr.ru/fotolar/2015foto16/22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4" t="3865" r="34935" b="58089"/>
          <a:stretch/>
        </p:blipFill>
        <p:spPr bwMode="auto">
          <a:xfrm>
            <a:off x="621978" y="3356442"/>
            <a:ext cx="1069703" cy="1218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525887" y="803311"/>
            <a:ext cx="6447486" cy="294131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ru-RU" sz="1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Победители конкурса «Учитель года Республики Татарстан»</a:t>
            </a: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2" r="10768" b="4804"/>
          <a:stretch/>
        </p:blipFill>
        <p:spPr bwMode="auto">
          <a:xfrm>
            <a:off x="4251284" y="1277251"/>
            <a:ext cx="1112804" cy="137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Номер слайда 5"/>
          <p:cNvSpPr txBox="1">
            <a:spLocks/>
          </p:cNvSpPr>
          <p:nvPr/>
        </p:nvSpPr>
        <p:spPr bwMode="auto">
          <a:xfrm>
            <a:off x="8581096" y="4869657"/>
            <a:ext cx="562904" cy="27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25" tIns="38963" rIns="77925" bIns="38963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A38DE17-B53E-4355-9633-9281DD4D1C4A}" type="slidenum">
              <a:rPr lang="fr-CA" smtClean="0"/>
              <a:pPr algn="ctr">
                <a:defRPr/>
              </a:pPr>
              <a:t>5</a:t>
            </a:fld>
            <a:endParaRPr lang="fr-CA" dirty="0"/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" y="-19670"/>
            <a:ext cx="683568" cy="83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75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ww.newkaliningrad.ru/upload/iblock/eb0/eb07fb352dd2fd556fdf8078c093a85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6805" b="11335"/>
          <a:stretch/>
        </p:blipFill>
        <p:spPr bwMode="auto">
          <a:xfrm>
            <a:off x="4505531" y="2949792"/>
            <a:ext cx="4638469" cy="219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cf.ppt-online.org/files2/slide/c/CBjXkIuaOHW7QTsRN1D6UMg2ifnLpzt9xFVJAmblZ/slide-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5" b="10810"/>
          <a:stretch/>
        </p:blipFill>
        <p:spPr bwMode="auto">
          <a:xfrm>
            <a:off x="4505531" y="809776"/>
            <a:ext cx="4647882" cy="228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future-rf.ru/images/news/Astana2012_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3"/>
          <a:stretch/>
        </p:blipFill>
        <p:spPr bwMode="auto">
          <a:xfrm>
            <a:off x="1" y="2858619"/>
            <a:ext cx="4505530" cy="228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tatic.tonkosti.ru/images/b/b4/%D0%A2%D0%B8%D0%BF%D0%B8%D1%87%D0%BD%D1%8B%D0%B5_%D0%B2%D0%B8%D0%B4%D1%8B_%D0%9B%D0%BE%D0%BD%D0%B4%D0%BE%D0%BD%D0%B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47"/>
          <a:stretch/>
        </p:blipFill>
        <p:spPr bwMode="auto">
          <a:xfrm>
            <a:off x="1" y="789553"/>
            <a:ext cx="4505530" cy="232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re 1"/>
          <p:cNvSpPr txBox="1">
            <a:spLocks/>
          </p:cNvSpPr>
          <p:nvPr/>
        </p:nvSpPr>
        <p:spPr>
          <a:xfrm>
            <a:off x="61527" y="130950"/>
            <a:ext cx="9091886" cy="93152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1"/>
              </a:buClr>
              <a:buSzPct val="70000"/>
            </a:pPr>
            <a:r>
              <a:rPr lang="ru-RU" sz="2600" b="1" i="1" dirty="0">
                <a:solidFill>
                  <a:schemeClr val="bg1"/>
                </a:solidFill>
                <a:latin typeface="Verdana" pitchFamily="34" charset="0"/>
              </a:rPr>
              <a:t>Межрегиональное и международное </a:t>
            </a:r>
          </a:p>
          <a:p>
            <a:pPr>
              <a:buClr>
                <a:schemeClr val="accent1"/>
              </a:buClr>
              <a:buSzPct val="70000"/>
            </a:pPr>
            <a:r>
              <a:rPr lang="ru-RU" sz="2600" b="1" i="1" dirty="0">
                <a:solidFill>
                  <a:schemeClr val="bg1"/>
                </a:solidFill>
                <a:latin typeface="Verdana" pitchFamily="34" charset="0"/>
              </a:rPr>
              <a:t>сотрудничество</a:t>
            </a:r>
            <a:endParaRPr lang="fr-CA" sz="26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05531" y="4564198"/>
            <a:ext cx="3389915" cy="569377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Диссеминация опыта г.Казани для </a:t>
            </a:r>
          </a:p>
          <a:p>
            <a:pPr algn="ctr"/>
            <a:r>
              <a:rPr lang="ru-RU" sz="1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47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делегаций регионов РФ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-2260" y="2747584"/>
            <a:ext cx="3230410" cy="1169541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Руководители казанских образовательных организаций познакомились с лучшими управленческими практиками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городов РФ и зарубежья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05531" y="2747584"/>
            <a:ext cx="3323446" cy="569377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Прошли обучение в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г.Москве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казанских директоров – менторов</a:t>
            </a:r>
          </a:p>
        </p:txBody>
      </p:sp>
      <p:sp>
        <p:nvSpPr>
          <p:cNvPr id="13" name="Номер слайда 5"/>
          <p:cNvSpPr txBox="1">
            <a:spLocks/>
          </p:cNvSpPr>
          <p:nvPr/>
        </p:nvSpPr>
        <p:spPr bwMode="auto">
          <a:xfrm>
            <a:off x="8581096" y="4859731"/>
            <a:ext cx="562904" cy="27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25" tIns="38963" rIns="77925" bIns="38963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A38DE17-B53E-4355-9633-9281DD4D1C4A}" type="slidenum">
              <a:rPr lang="fr-CA" smtClean="0"/>
              <a:pPr algn="ctr">
                <a:defRPr/>
              </a:pPr>
              <a:t>6</a:t>
            </a:fld>
            <a:endParaRPr lang="fr-CA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" y="10276"/>
            <a:ext cx="683568" cy="83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731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4"/>
          <a:stretch/>
        </p:blipFill>
        <p:spPr bwMode="auto">
          <a:xfrm>
            <a:off x="4309509" y="789552"/>
            <a:ext cx="4860134" cy="2236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7394" y="340627"/>
            <a:ext cx="8626605" cy="412112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>
              <a:lnSpc>
                <a:spcPts val="2557"/>
              </a:lnSpc>
              <a:buClr>
                <a:schemeClr val="accent1"/>
              </a:buClr>
              <a:buSzPct val="70000"/>
            </a:pPr>
            <a:r>
              <a:rPr lang="ru-RU" sz="2600" b="1" i="1" dirty="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rPr>
              <a:t>Городские конкурсы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4644" y="4897205"/>
            <a:ext cx="499356" cy="273844"/>
          </a:xfrm>
        </p:spPr>
        <p:txBody>
          <a:bodyPr/>
          <a:lstStyle/>
          <a:p>
            <a:pPr>
              <a:defRPr/>
            </a:pPr>
            <a:fld id="{AA38DE17-B53E-4355-9633-9281DD4D1C4A}" type="slidenum">
              <a:rPr lang="fr-CA" smtClean="0"/>
              <a:pPr>
                <a:defRPr/>
              </a:pPr>
              <a:t>7</a:t>
            </a:fld>
            <a:endParaRPr lang="fr-CA" dirty="0"/>
          </a:p>
        </p:txBody>
      </p:sp>
      <p:pic>
        <p:nvPicPr>
          <p:cNvPr id="30" name="Picture 20" descr="C:\Users\Администратор\Desktop\image0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9" t="3441" r="5622" b="7229"/>
          <a:stretch/>
        </p:blipFill>
        <p:spPr bwMode="auto">
          <a:xfrm>
            <a:off x="1" y="789552"/>
            <a:ext cx="4592866" cy="300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tatpressa.ru/extrafiles/image/3(445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9202" r="7235" b="24878"/>
          <a:stretch/>
        </p:blipFill>
        <p:spPr bwMode="auto">
          <a:xfrm>
            <a:off x="-11898" y="2771736"/>
            <a:ext cx="4604764" cy="237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8" b="6206"/>
          <a:stretch/>
        </p:blipFill>
        <p:spPr bwMode="auto">
          <a:xfrm>
            <a:off x="4592866" y="2771735"/>
            <a:ext cx="4571134" cy="237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21806" y="2325754"/>
            <a:ext cx="1807685" cy="632685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lIns="77925" tIns="38963" rIns="77925" bIns="38963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«Татар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кызы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Татар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егете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2009" y="4446570"/>
            <a:ext cx="1997556" cy="632685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none" lIns="77925" tIns="38963" rIns="77925" bIns="38963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«Красна девица и 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Добрый молодец»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911079" y="2528011"/>
            <a:ext cx="2275131" cy="355686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none" lIns="77925" tIns="38963" rIns="77925" bIns="38963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«Большая перемена»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626547" y="4723569"/>
            <a:ext cx="2113029" cy="355686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lIns="77925" tIns="38963" rIns="77925" bIns="38963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«Ученик года» </a:t>
            </a:r>
          </a:p>
        </p:txBody>
      </p:sp>
      <p:sp>
        <p:nvSpPr>
          <p:cNvPr id="17" name="Номер слайда 5"/>
          <p:cNvSpPr txBox="1">
            <a:spLocks/>
          </p:cNvSpPr>
          <p:nvPr/>
        </p:nvSpPr>
        <p:spPr bwMode="auto">
          <a:xfrm>
            <a:off x="8581912" y="4869657"/>
            <a:ext cx="562904" cy="27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25" tIns="38963" rIns="77925" bIns="38963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A38DE17-B53E-4355-9633-9281DD4D1C4A}" type="slidenum">
              <a:rPr lang="fr-CA" smtClean="0"/>
              <a:pPr algn="ctr">
                <a:defRPr/>
              </a:pPr>
              <a:t>7</a:t>
            </a:fld>
            <a:endParaRPr lang="fr-CA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" y="-19670"/>
            <a:ext cx="683568" cy="83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26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7005270" y="4821739"/>
            <a:ext cx="2133600" cy="240506"/>
          </a:xfrm>
        </p:spPr>
        <p:txBody>
          <a:bodyPr/>
          <a:lstStyle/>
          <a:p>
            <a:fld id="{AF7BB2DC-9DFB-42A3-A612-826D4994725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26" name="Picture 2" descr="https://sdelanounas.ru/i/d/3/d/d3d3Lmt6bi5ydS91cGxvYWQvaWJsb2NrL2Q0Zi9NTUJfODU2OS5qcGc_X19pZD0xMTE0ODk=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2"/>
          <a:stretch/>
        </p:blipFill>
        <p:spPr bwMode="auto">
          <a:xfrm>
            <a:off x="118582" y="843558"/>
            <a:ext cx="4254011" cy="207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.fishki.net/upload/post/2016/08/30/2058980/d3d3lnnkzwxhbm91bmfzlnj1l3vwbg9hzhmvnc84lzq4ote0nzi0oduymzdfb3jpzy5qcgvnp19fawq9odi0m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3" y="2895786"/>
            <a:ext cx="4254011" cy="216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4478268" y="1059582"/>
            <a:ext cx="4567214" cy="3744416"/>
            <a:chOff x="3080791" y="1485577"/>
            <a:chExt cx="6604000" cy="4993267"/>
          </a:xfrm>
        </p:grpSpPr>
        <p:sp>
          <p:nvSpPr>
            <p:cNvPr id="6" name="Полилиния 5"/>
            <p:cNvSpPr/>
            <p:nvPr/>
          </p:nvSpPr>
          <p:spPr>
            <a:xfrm>
              <a:off x="3080791" y="1485578"/>
              <a:ext cx="1254812" cy="1792587"/>
            </a:xfrm>
            <a:custGeom>
              <a:avLst/>
              <a:gdLst>
                <a:gd name="connsiteX0" fmla="*/ 0 w 1792587"/>
                <a:gd name="connsiteY0" fmla="*/ 0 h 1254811"/>
                <a:gd name="connsiteX1" fmla="*/ 1165182 w 1792587"/>
                <a:gd name="connsiteY1" fmla="*/ 0 h 1254811"/>
                <a:gd name="connsiteX2" fmla="*/ 1792587 w 1792587"/>
                <a:gd name="connsiteY2" fmla="*/ 627406 h 1254811"/>
                <a:gd name="connsiteX3" fmla="*/ 1165182 w 1792587"/>
                <a:gd name="connsiteY3" fmla="*/ 1254811 h 1254811"/>
                <a:gd name="connsiteX4" fmla="*/ 0 w 1792587"/>
                <a:gd name="connsiteY4" fmla="*/ 1254811 h 1254811"/>
                <a:gd name="connsiteX5" fmla="*/ 627406 w 1792587"/>
                <a:gd name="connsiteY5" fmla="*/ 627406 h 1254811"/>
                <a:gd name="connsiteX6" fmla="*/ 0 w 1792587"/>
                <a:gd name="connsiteY6" fmla="*/ 0 h 1254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2587" h="1254811">
                  <a:moveTo>
                    <a:pt x="1792587" y="0"/>
                  </a:moveTo>
                  <a:lnTo>
                    <a:pt x="1792587" y="815627"/>
                  </a:lnTo>
                  <a:lnTo>
                    <a:pt x="896293" y="1254811"/>
                  </a:lnTo>
                  <a:lnTo>
                    <a:pt x="0" y="815627"/>
                  </a:lnTo>
                  <a:lnTo>
                    <a:pt x="0" y="0"/>
                  </a:lnTo>
                  <a:lnTo>
                    <a:pt x="896293" y="439184"/>
                  </a:lnTo>
                  <a:lnTo>
                    <a:pt x="179258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877" tIns="643281" rIns="15874" bIns="643280" numCol="1" spcCol="1270" anchor="ctr" anchorCtr="0">
              <a:noAutofit/>
            </a:bodyPr>
            <a:lstStyle/>
            <a:p>
              <a:pPr defTabSz="947007">
                <a:lnSpc>
                  <a:spcPct val="90000"/>
                </a:lnSpc>
                <a:spcAft>
                  <a:spcPct val="35000"/>
                </a:spcAft>
              </a:pPr>
              <a:r>
                <a:rPr lang="ru-RU" sz="2700" b="1" dirty="0">
                  <a:solidFill>
                    <a:srgbClr val="C00000"/>
                  </a:solidFill>
                </a:rPr>
                <a:t>188</a:t>
              </a: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4335603" y="1485577"/>
              <a:ext cx="5349188" cy="1165184"/>
            </a:xfrm>
            <a:custGeom>
              <a:avLst/>
              <a:gdLst>
                <a:gd name="connsiteX0" fmla="*/ 194201 w 1165182"/>
                <a:gd name="connsiteY0" fmla="*/ 0 h 5349188"/>
                <a:gd name="connsiteX1" fmla="*/ 970981 w 1165182"/>
                <a:gd name="connsiteY1" fmla="*/ 0 h 5349188"/>
                <a:gd name="connsiteX2" fmla="*/ 1165182 w 1165182"/>
                <a:gd name="connsiteY2" fmla="*/ 194201 h 5349188"/>
                <a:gd name="connsiteX3" fmla="*/ 1165182 w 1165182"/>
                <a:gd name="connsiteY3" fmla="*/ 5349188 h 5349188"/>
                <a:gd name="connsiteX4" fmla="*/ 1165182 w 1165182"/>
                <a:gd name="connsiteY4" fmla="*/ 5349188 h 5349188"/>
                <a:gd name="connsiteX5" fmla="*/ 0 w 1165182"/>
                <a:gd name="connsiteY5" fmla="*/ 5349188 h 5349188"/>
                <a:gd name="connsiteX6" fmla="*/ 0 w 1165182"/>
                <a:gd name="connsiteY6" fmla="*/ 5349188 h 5349188"/>
                <a:gd name="connsiteX7" fmla="*/ 0 w 1165182"/>
                <a:gd name="connsiteY7" fmla="*/ 194201 h 5349188"/>
                <a:gd name="connsiteX8" fmla="*/ 194201 w 1165182"/>
                <a:gd name="connsiteY8" fmla="*/ 0 h 534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182" h="5349188">
                  <a:moveTo>
                    <a:pt x="1165182" y="891551"/>
                  </a:moveTo>
                  <a:lnTo>
                    <a:pt x="1165182" y="4457637"/>
                  </a:lnTo>
                  <a:cubicBezTo>
                    <a:pt x="1165182" y="4950025"/>
                    <a:pt x="1146243" y="5349186"/>
                    <a:pt x="1122880" y="5349186"/>
                  </a:cubicBezTo>
                  <a:lnTo>
                    <a:pt x="0" y="5349186"/>
                  </a:lnTo>
                  <a:lnTo>
                    <a:pt x="0" y="5349186"/>
                  </a:lnTo>
                  <a:lnTo>
                    <a:pt x="0" y="2"/>
                  </a:lnTo>
                  <a:lnTo>
                    <a:pt x="0" y="2"/>
                  </a:lnTo>
                  <a:lnTo>
                    <a:pt x="1122880" y="2"/>
                  </a:lnTo>
                  <a:cubicBezTo>
                    <a:pt x="1146243" y="2"/>
                    <a:pt x="1165182" y="399163"/>
                    <a:pt x="1165182" y="891551"/>
                  </a:cubicBezTo>
                  <a:close/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1" tIns="69579" rIns="69578" bIns="69581" numCol="1" spcCol="1270" anchor="ctr" anchorCtr="0">
              <a:noAutofit/>
            </a:bodyPr>
            <a:lstStyle/>
            <a:p>
              <a:pPr marL="194813" lvl="1" indent="-194813" algn="l" defTabSz="757606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ru-RU" sz="2400" dirty="0">
                  <a:solidFill>
                    <a:srgbClr val="002060"/>
                  </a:solidFill>
                </a:rPr>
                <a:t>Школ, лицеев, гимназий</a:t>
              </a:r>
              <a:endParaRPr lang="ru-RU" sz="2400" dirty="0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3080791" y="3085917"/>
              <a:ext cx="1254812" cy="1792587"/>
            </a:xfrm>
            <a:custGeom>
              <a:avLst/>
              <a:gdLst>
                <a:gd name="connsiteX0" fmla="*/ 0 w 1792587"/>
                <a:gd name="connsiteY0" fmla="*/ 0 h 1254811"/>
                <a:gd name="connsiteX1" fmla="*/ 1165182 w 1792587"/>
                <a:gd name="connsiteY1" fmla="*/ 0 h 1254811"/>
                <a:gd name="connsiteX2" fmla="*/ 1792587 w 1792587"/>
                <a:gd name="connsiteY2" fmla="*/ 627406 h 1254811"/>
                <a:gd name="connsiteX3" fmla="*/ 1165182 w 1792587"/>
                <a:gd name="connsiteY3" fmla="*/ 1254811 h 1254811"/>
                <a:gd name="connsiteX4" fmla="*/ 0 w 1792587"/>
                <a:gd name="connsiteY4" fmla="*/ 1254811 h 1254811"/>
                <a:gd name="connsiteX5" fmla="*/ 627406 w 1792587"/>
                <a:gd name="connsiteY5" fmla="*/ 627406 h 1254811"/>
                <a:gd name="connsiteX6" fmla="*/ 0 w 1792587"/>
                <a:gd name="connsiteY6" fmla="*/ 0 h 1254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2587" h="1254811">
                  <a:moveTo>
                    <a:pt x="1792587" y="0"/>
                  </a:moveTo>
                  <a:lnTo>
                    <a:pt x="1792587" y="815627"/>
                  </a:lnTo>
                  <a:lnTo>
                    <a:pt x="896293" y="1254811"/>
                  </a:lnTo>
                  <a:lnTo>
                    <a:pt x="0" y="815627"/>
                  </a:lnTo>
                  <a:lnTo>
                    <a:pt x="0" y="0"/>
                  </a:lnTo>
                  <a:lnTo>
                    <a:pt x="896293" y="439184"/>
                  </a:lnTo>
                  <a:lnTo>
                    <a:pt x="1792587" y="0"/>
                  </a:lnTo>
                  <a:close/>
                </a:path>
              </a:pathLst>
            </a:custGeom>
            <a:solidFill>
              <a:srgbClr val="99FFCC"/>
            </a:solidFill>
            <a:ln>
              <a:solidFill>
                <a:srgbClr val="00CC66"/>
              </a:solidFill>
            </a:ln>
          </p:spPr>
          <p:style>
            <a:ln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877" tIns="643281" rIns="15874" bIns="643280" numCol="1" spcCol="1270" anchor="ctr" anchorCtr="0">
              <a:noAutofit/>
            </a:bodyPr>
            <a:lstStyle/>
            <a:p>
              <a:pPr defTabSz="947007">
                <a:lnSpc>
                  <a:spcPct val="90000"/>
                </a:lnSpc>
                <a:spcAft>
                  <a:spcPct val="35000"/>
                </a:spcAft>
              </a:pPr>
              <a:r>
                <a:rPr lang="ru-RU" sz="2700" b="1" dirty="0">
                  <a:solidFill>
                    <a:srgbClr val="C00000"/>
                  </a:solidFill>
                </a:rPr>
                <a:t>324</a:t>
              </a: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4335603" y="3085918"/>
              <a:ext cx="5349188" cy="1165183"/>
            </a:xfrm>
            <a:custGeom>
              <a:avLst/>
              <a:gdLst>
                <a:gd name="connsiteX0" fmla="*/ 194201 w 1165182"/>
                <a:gd name="connsiteY0" fmla="*/ 0 h 5349188"/>
                <a:gd name="connsiteX1" fmla="*/ 970981 w 1165182"/>
                <a:gd name="connsiteY1" fmla="*/ 0 h 5349188"/>
                <a:gd name="connsiteX2" fmla="*/ 1165182 w 1165182"/>
                <a:gd name="connsiteY2" fmla="*/ 194201 h 5349188"/>
                <a:gd name="connsiteX3" fmla="*/ 1165182 w 1165182"/>
                <a:gd name="connsiteY3" fmla="*/ 5349188 h 5349188"/>
                <a:gd name="connsiteX4" fmla="*/ 1165182 w 1165182"/>
                <a:gd name="connsiteY4" fmla="*/ 5349188 h 5349188"/>
                <a:gd name="connsiteX5" fmla="*/ 0 w 1165182"/>
                <a:gd name="connsiteY5" fmla="*/ 5349188 h 5349188"/>
                <a:gd name="connsiteX6" fmla="*/ 0 w 1165182"/>
                <a:gd name="connsiteY6" fmla="*/ 5349188 h 5349188"/>
                <a:gd name="connsiteX7" fmla="*/ 0 w 1165182"/>
                <a:gd name="connsiteY7" fmla="*/ 194201 h 5349188"/>
                <a:gd name="connsiteX8" fmla="*/ 194201 w 1165182"/>
                <a:gd name="connsiteY8" fmla="*/ 0 h 534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182" h="5349188">
                  <a:moveTo>
                    <a:pt x="1165182" y="891551"/>
                  </a:moveTo>
                  <a:lnTo>
                    <a:pt x="1165182" y="4457637"/>
                  </a:lnTo>
                  <a:cubicBezTo>
                    <a:pt x="1165182" y="4950025"/>
                    <a:pt x="1146243" y="5349186"/>
                    <a:pt x="1122880" y="5349186"/>
                  </a:cubicBezTo>
                  <a:lnTo>
                    <a:pt x="0" y="5349186"/>
                  </a:lnTo>
                  <a:lnTo>
                    <a:pt x="0" y="5349186"/>
                  </a:lnTo>
                  <a:lnTo>
                    <a:pt x="0" y="2"/>
                  </a:lnTo>
                  <a:lnTo>
                    <a:pt x="0" y="2"/>
                  </a:lnTo>
                  <a:lnTo>
                    <a:pt x="1122880" y="2"/>
                  </a:lnTo>
                  <a:cubicBezTo>
                    <a:pt x="1146243" y="2"/>
                    <a:pt x="1165182" y="399163"/>
                    <a:pt x="1165182" y="891551"/>
                  </a:cubicBezTo>
                  <a:close/>
                </a:path>
              </a:pathLst>
            </a:custGeom>
            <a:noFill/>
            <a:ln>
              <a:solidFill>
                <a:srgbClr val="00CC66"/>
              </a:solidFill>
            </a:ln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1" tIns="69578" rIns="69578" bIns="69581" numCol="1" spcCol="1270" anchor="ctr" anchorCtr="0">
              <a:noAutofit/>
            </a:bodyPr>
            <a:lstStyle/>
            <a:p>
              <a:pPr marL="194813" lvl="1" indent="-194813" algn="l" defTabSz="757606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ru-RU" sz="2400" dirty="0">
                  <a:solidFill>
                    <a:srgbClr val="002060"/>
                  </a:solidFill>
                </a:rPr>
                <a:t>Детских садов</a:t>
              </a: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3080791" y="4686257"/>
              <a:ext cx="1254812" cy="1792587"/>
            </a:xfrm>
            <a:custGeom>
              <a:avLst/>
              <a:gdLst>
                <a:gd name="connsiteX0" fmla="*/ 0 w 1792587"/>
                <a:gd name="connsiteY0" fmla="*/ 0 h 1254811"/>
                <a:gd name="connsiteX1" fmla="*/ 1165182 w 1792587"/>
                <a:gd name="connsiteY1" fmla="*/ 0 h 1254811"/>
                <a:gd name="connsiteX2" fmla="*/ 1792587 w 1792587"/>
                <a:gd name="connsiteY2" fmla="*/ 627406 h 1254811"/>
                <a:gd name="connsiteX3" fmla="*/ 1165182 w 1792587"/>
                <a:gd name="connsiteY3" fmla="*/ 1254811 h 1254811"/>
                <a:gd name="connsiteX4" fmla="*/ 0 w 1792587"/>
                <a:gd name="connsiteY4" fmla="*/ 1254811 h 1254811"/>
                <a:gd name="connsiteX5" fmla="*/ 627406 w 1792587"/>
                <a:gd name="connsiteY5" fmla="*/ 627406 h 1254811"/>
                <a:gd name="connsiteX6" fmla="*/ 0 w 1792587"/>
                <a:gd name="connsiteY6" fmla="*/ 0 h 1254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2587" h="1254811">
                  <a:moveTo>
                    <a:pt x="1792587" y="0"/>
                  </a:moveTo>
                  <a:lnTo>
                    <a:pt x="1792587" y="815627"/>
                  </a:lnTo>
                  <a:lnTo>
                    <a:pt x="896293" y="1254811"/>
                  </a:lnTo>
                  <a:lnTo>
                    <a:pt x="0" y="815627"/>
                  </a:lnTo>
                  <a:lnTo>
                    <a:pt x="0" y="0"/>
                  </a:lnTo>
                  <a:lnTo>
                    <a:pt x="896293" y="439184"/>
                  </a:lnTo>
                  <a:lnTo>
                    <a:pt x="1792587" y="0"/>
                  </a:lnTo>
                  <a:close/>
                </a:path>
              </a:pathLst>
            </a:custGeom>
            <a:solidFill>
              <a:srgbClr val="E5E5FF"/>
            </a:solidFill>
          </p:spPr>
          <p:style>
            <a:ln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877" tIns="643281" rIns="15874" bIns="643280" numCol="1" spcCol="1270" anchor="ctr" anchorCtr="0">
              <a:noAutofit/>
            </a:bodyPr>
            <a:lstStyle/>
            <a:p>
              <a:pPr defTabSz="947007">
                <a:lnSpc>
                  <a:spcPct val="90000"/>
                </a:lnSpc>
                <a:spcAft>
                  <a:spcPct val="35000"/>
                </a:spcAft>
              </a:pPr>
              <a:r>
                <a:rPr lang="ru-RU" sz="2700" b="1" dirty="0">
                  <a:solidFill>
                    <a:srgbClr val="C00000"/>
                  </a:solidFill>
                </a:rPr>
                <a:t>108</a:t>
              </a: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4335603" y="4686256"/>
              <a:ext cx="5349188" cy="1165182"/>
            </a:xfrm>
            <a:custGeom>
              <a:avLst/>
              <a:gdLst>
                <a:gd name="connsiteX0" fmla="*/ 194201 w 1165182"/>
                <a:gd name="connsiteY0" fmla="*/ 0 h 5349188"/>
                <a:gd name="connsiteX1" fmla="*/ 970981 w 1165182"/>
                <a:gd name="connsiteY1" fmla="*/ 0 h 5349188"/>
                <a:gd name="connsiteX2" fmla="*/ 1165182 w 1165182"/>
                <a:gd name="connsiteY2" fmla="*/ 194201 h 5349188"/>
                <a:gd name="connsiteX3" fmla="*/ 1165182 w 1165182"/>
                <a:gd name="connsiteY3" fmla="*/ 5349188 h 5349188"/>
                <a:gd name="connsiteX4" fmla="*/ 1165182 w 1165182"/>
                <a:gd name="connsiteY4" fmla="*/ 5349188 h 5349188"/>
                <a:gd name="connsiteX5" fmla="*/ 0 w 1165182"/>
                <a:gd name="connsiteY5" fmla="*/ 5349188 h 5349188"/>
                <a:gd name="connsiteX6" fmla="*/ 0 w 1165182"/>
                <a:gd name="connsiteY6" fmla="*/ 5349188 h 5349188"/>
                <a:gd name="connsiteX7" fmla="*/ 0 w 1165182"/>
                <a:gd name="connsiteY7" fmla="*/ 194201 h 5349188"/>
                <a:gd name="connsiteX8" fmla="*/ 194201 w 1165182"/>
                <a:gd name="connsiteY8" fmla="*/ 0 h 534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182" h="5349188">
                  <a:moveTo>
                    <a:pt x="1165182" y="891551"/>
                  </a:moveTo>
                  <a:lnTo>
                    <a:pt x="1165182" y="4457637"/>
                  </a:lnTo>
                  <a:cubicBezTo>
                    <a:pt x="1165182" y="4950025"/>
                    <a:pt x="1146243" y="5349186"/>
                    <a:pt x="1122880" y="5349186"/>
                  </a:cubicBezTo>
                  <a:lnTo>
                    <a:pt x="0" y="5349186"/>
                  </a:lnTo>
                  <a:lnTo>
                    <a:pt x="0" y="5349186"/>
                  </a:lnTo>
                  <a:lnTo>
                    <a:pt x="0" y="2"/>
                  </a:lnTo>
                  <a:lnTo>
                    <a:pt x="0" y="2"/>
                  </a:lnTo>
                  <a:lnTo>
                    <a:pt x="1122880" y="2"/>
                  </a:lnTo>
                  <a:cubicBezTo>
                    <a:pt x="1146243" y="2"/>
                    <a:pt x="1165182" y="399163"/>
                    <a:pt x="1165182" y="891551"/>
                  </a:cubicBezTo>
                  <a:close/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1" tIns="69579" rIns="69578" bIns="69579" numCol="1" spcCol="1270" anchor="ctr" anchorCtr="0">
              <a:noAutofit/>
            </a:bodyPr>
            <a:lstStyle/>
            <a:p>
              <a:pPr marL="194813" lvl="1" indent="-194813" algn="l" defTabSz="757606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ru-RU" sz="2000" dirty="0">
                  <a:solidFill>
                    <a:srgbClr val="002060"/>
                  </a:solidFill>
                </a:rPr>
                <a:t>Учреждений дополнительного образования</a:t>
              </a:r>
            </a:p>
          </p:txBody>
        </p:sp>
      </p:grpSp>
      <p:sp>
        <p:nvSpPr>
          <p:cNvPr id="12" name="Titre 1"/>
          <p:cNvSpPr txBox="1">
            <a:spLocks/>
          </p:cNvSpPr>
          <p:nvPr/>
        </p:nvSpPr>
        <p:spPr>
          <a:xfrm>
            <a:off x="726760" y="294535"/>
            <a:ext cx="7956377" cy="555091"/>
          </a:xfrm>
          <a:prstGeom prst="rect">
            <a:avLst/>
          </a:prstGeom>
        </p:spPr>
        <p:txBody>
          <a:bodyPr vert="horz" lIns="77925" tIns="38963" rIns="77925" bIns="3896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557"/>
              </a:lnSpc>
              <a:buClr>
                <a:schemeClr val="accent1"/>
              </a:buClr>
              <a:buSzPct val="70000"/>
            </a:pPr>
            <a:r>
              <a:rPr lang="ru-RU" sz="2600" b="1" i="1" dirty="0">
                <a:solidFill>
                  <a:schemeClr val="bg1"/>
                </a:solidFill>
                <a:latin typeface="Verdana" pitchFamily="34" charset="0"/>
              </a:rPr>
              <a:t>Сеть образовательных организаций</a:t>
            </a:r>
            <a:endParaRPr lang="fr-CA" sz="26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" y="-19670"/>
            <a:ext cx="683568" cy="83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07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684387" y="219997"/>
            <a:ext cx="8454135" cy="5695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00" i="1" kern="1200" dirty="0">
                <a:latin typeface="Verdana" pitchFamily="34" charset="0"/>
              </a:rPr>
              <a:t>Основные направления развития образования</a:t>
            </a:r>
            <a:r>
              <a:rPr lang="ru-RU" sz="2200" i="1" dirty="0">
                <a:latin typeface="Verdana" pitchFamily="34" charset="0"/>
              </a:rPr>
              <a:t> </a:t>
            </a:r>
          </a:p>
        </p:txBody>
      </p:sp>
      <p:pic>
        <p:nvPicPr>
          <p:cNvPr id="1028" name="Picture 4" descr="https://www.dom-otdyha-sevastopol.ru/wp-content/uploads/2019/03/look.com_.ua-1021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r="8453"/>
          <a:stretch/>
        </p:blipFill>
        <p:spPr bwMode="auto">
          <a:xfrm>
            <a:off x="81302" y="924107"/>
            <a:ext cx="4185533" cy="413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Номер слайда 5"/>
          <p:cNvSpPr txBox="1">
            <a:spLocks/>
          </p:cNvSpPr>
          <p:nvPr/>
        </p:nvSpPr>
        <p:spPr bwMode="auto">
          <a:xfrm>
            <a:off x="8493667" y="4785996"/>
            <a:ext cx="562904" cy="27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7925" tIns="38963" rIns="77925" bIns="38963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AA38DE17-B53E-4355-9633-9281DD4D1C4A}" type="slidenum">
              <a:rPr lang="fr-CA" smtClean="0">
                <a:solidFill>
                  <a:srgbClr val="002060"/>
                </a:solidFill>
              </a:rPr>
              <a:pPr algn="ctr">
                <a:defRPr/>
              </a:pPr>
              <a:t>9</a:t>
            </a:fld>
            <a:endParaRPr lang="fr-CA" dirty="0">
              <a:solidFill>
                <a:srgbClr val="002060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372594" y="813612"/>
            <a:ext cx="4567214" cy="2178361"/>
            <a:chOff x="3080791" y="1485577"/>
            <a:chExt cx="6604000" cy="4993267"/>
          </a:xfrm>
        </p:grpSpPr>
        <p:sp>
          <p:nvSpPr>
            <p:cNvPr id="4" name="Полилиния 3"/>
            <p:cNvSpPr/>
            <p:nvPr/>
          </p:nvSpPr>
          <p:spPr>
            <a:xfrm>
              <a:off x="3080791" y="1485578"/>
              <a:ext cx="1254812" cy="1792587"/>
            </a:xfrm>
            <a:custGeom>
              <a:avLst/>
              <a:gdLst>
                <a:gd name="connsiteX0" fmla="*/ 0 w 1792587"/>
                <a:gd name="connsiteY0" fmla="*/ 0 h 1254811"/>
                <a:gd name="connsiteX1" fmla="*/ 1165182 w 1792587"/>
                <a:gd name="connsiteY1" fmla="*/ 0 h 1254811"/>
                <a:gd name="connsiteX2" fmla="*/ 1792587 w 1792587"/>
                <a:gd name="connsiteY2" fmla="*/ 627406 h 1254811"/>
                <a:gd name="connsiteX3" fmla="*/ 1165182 w 1792587"/>
                <a:gd name="connsiteY3" fmla="*/ 1254811 h 1254811"/>
                <a:gd name="connsiteX4" fmla="*/ 0 w 1792587"/>
                <a:gd name="connsiteY4" fmla="*/ 1254811 h 1254811"/>
                <a:gd name="connsiteX5" fmla="*/ 627406 w 1792587"/>
                <a:gd name="connsiteY5" fmla="*/ 627406 h 1254811"/>
                <a:gd name="connsiteX6" fmla="*/ 0 w 1792587"/>
                <a:gd name="connsiteY6" fmla="*/ 0 h 1254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2587" h="1254811">
                  <a:moveTo>
                    <a:pt x="1792587" y="0"/>
                  </a:moveTo>
                  <a:lnTo>
                    <a:pt x="1792587" y="815627"/>
                  </a:lnTo>
                  <a:lnTo>
                    <a:pt x="896293" y="1254811"/>
                  </a:lnTo>
                  <a:lnTo>
                    <a:pt x="0" y="815627"/>
                  </a:lnTo>
                  <a:lnTo>
                    <a:pt x="0" y="0"/>
                  </a:lnTo>
                  <a:lnTo>
                    <a:pt x="896293" y="439184"/>
                  </a:lnTo>
                  <a:lnTo>
                    <a:pt x="1792587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877" tIns="643281" rIns="15874" bIns="643280" numCol="1" spcCol="1270" anchor="ctr" anchorCtr="0">
              <a:noAutofit/>
            </a:bodyPr>
            <a:lstStyle/>
            <a:p>
              <a:pPr defTabSz="947007">
                <a:lnSpc>
                  <a:spcPct val="90000"/>
                </a:lnSpc>
                <a:spcAft>
                  <a:spcPct val="35000"/>
                </a:spcAft>
              </a:pPr>
              <a:endParaRPr lang="ru-RU" sz="2100" dirty="0"/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4335603" y="1485577"/>
              <a:ext cx="5349188" cy="1165184"/>
            </a:xfrm>
            <a:custGeom>
              <a:avLst/>
              <a:gdLst>
                <a:gd name="connsiteX0" fmla="*/ 194201 w 1165182"/>
                <a:gd name="connsiteY0" fmla="*/ 0 h 5349188"/>
                <a:gd name="connsiteX1" fmla="*/ 970981 w 1165182"/>
                <a:gd name="connsiteY1" fmla="*/ 0 h 5349188"/>
                <a:gd name="connsiteX2" fmla="*/ 1165182 w 1165182"/>
                <a:gd name="connsiteY2" fmla="*/ 194201 h 5349188"/>
                <a:gd name="connsiteX3" fmla="*/ 1165182 w 1165182"/>
                <a:gd name="connsiteY3" fmla="*/ 5349188 h 5349188"/>
                <a:gd name="connsiteX4" fmla="*/ 1165182 w 1165182"/>
                <a:gd name="connsiteY4" fmla="*/ 5349188 h 5349188"/>
                <a:gd name="connsiteX5" fmla="*/ 0 w 1165182"/>
                <a:gd name="connsiteY5" fmla="*/ 5349188 h 5349188"/>
                <a:gd name="connsiteX6" fmla="*/ 0 w 1165182"/>
                <a:gd name="connsiteY6" fmla="*/ 5349188 h 5349188"/>
                <a:gd name="connsiteX7" fmla="*/ 0 w 1165182"/>
                <a:gd name="connsiteY7" fmla="*/ 194201 h 5349188"/>
                <a:gd name="connsiteX8" fmla="*/ 194201 w 1165182"/>
                <a:gd name="connsiteY8" fmla="*/ 0 h 534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182" h="5349188">
                  <a:moveTo>
                    <a:pt x="1165182" y="891551"/>
                  </a:moveTo>
                  <a:lnTo>
                    <a:pt x="1165182" y="4457637"/>
                  </a:lnTo>
                  <a:cubicBezTo>
                    <a:pt x="1165182" y="4950025"/>
                    <a:pt x="1146243" y="5349186"/>
                    <a:pt x="1122880" y="5349186"/>
                  </a:cubicBezTo>
                  <a:lnTo>
                    <a:pt x="0" y="5349186"/>
                  </a:lnTo>
                  <a:lnTo>
                    <a:pt x="0" y="5349186"/>
                  </a:lnTo>
                  <a:lnTo>
                    <a:pt x="0" y="2"/>
                  </a:lnTo>
                  <a:lnTo>
                    <a:pt x="0" y="2"/>
                  </a:lnTo>
                  <a:lnTo>
                    <a:pt x="1122880" y="2"/>
                  </a:lnTo>
                  <a:cubicBezTo>
                    <a:pt x="1146243" y="2"/>
                    <a:pt x="1165182" y="399163"/>
                    <a:pt x="1165182" y="891551"/>
                  </a:cubicBezTo>
                  <a:close/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1" tIns="69579" rIns="69578" bIns="69581" numCol="1" spcCol="1270" anchor="ctr" anchorCtr="0">
              <a:noAutofit/>
            </a:bodyPr>
            <a:lstStyle/>
            <a:p>
              <a:pPr marL="194813" lvl="1" indent="-194813" algn="l" defTabSz="757606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ru-RU" sz="1700" dirty="0">
                  <a:solidFill>
                    <a:srgbClr val="002060"/>
                  </a:solidFill>
                </a:rPr>
                <a:t>Успех каждого ребенка</a:t>
              </a:r>
              <a:endParaRPr lang="ru-RU" sz="1700" dirty="0"/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3080791" y="3085917"/>
              <a:ext cx="1254812" cy="1792587"/>
            </a:xfrm>
            <a:custGeom>
              <a:avLst/>
              <a:gdLst>
                <a:gd name="connsiteX0" fmla="*/ 0 w 1792587"/>
                <a:gd name="connsiteY0" fmla="*/ 0 h 1254811"/>
                <a:gd name="connsiteX1" fmla="*/ 1165182 w 1792587"/>
                <a:gd name="connsiteY1" fmla="*/ 0 h 1254811"/>
                <a:gd name="connsiteX2" fmla="*/ 1792587 w 1792587"/>
                <a:gd name="connsiteY2" fmla="*/ 627406 h 1254811"/>
                <a:gd name="connsiteX3" fmla="*/ 1165182 w 1792587"/>
                <a:gd name="connsiteY3" fmla="*/ 1254811 h 1254811"/>
                <a:gd name="connsiteX4" fmla="*/ 0 w 1792587"/>
                <a:gd name="connsiteY4" fmla="*/ 1254811 h 1254811"/>
                <a:gd name="connsiteX5" fmla="*/ 627406 w 1792587"/>
                <a:gd name="connsiteY5" fmla="*/ 627406 h 1254811"/>
                <a:gd name="connsiteX6" fmla="*/ 0 w 1792587"/>
                <a:gd name="connsiteY6" fmla="*/ 0 h 1254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2587" h="1254811">
                  <a:moveTo>
                    <a:pt x="1792587" y="0"/>
                  </a:moveTo>
                  <a:lnTo>
                    <a:pt x="1792587" y="815627"/>
                  </a:lnTo>
                  <a:lnTo>
                    <a:pt x="896293" y="1254811"/>
                  </a:lnTo>
                  <a:lnTo>
                    <a:pt x="0" y="815627"/>
                  </a:lnTo>
                  <a:lnTo>
                    <a:pt x="0" y="0"/>
                  </a:lnTo>
                  <a:lnTo>
                    <a:pt x="896293" y="439184"/>
                  </a:lnTo>
                  <a:lnTo>
                    <a:pt x="1792587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877" tIns="643281" rIns="15874" bIns="643280" numCol="1" spcCol="1270" anchor="ctr" anchorCtr="0">
              <a:noAutofit/>
            </a:bodyPr>
            <a:lstStyle/>
            <a:p>
              <a:pPr defTabSz="947007">
                <a:lnSpc>
                  <a:spcPct val="90000"/>
                </a:lnSpc>
                <a:spcAft>
                  <a:spcPct val="35000"/>
                </a:spcAft>
              </a:pPr>
              <a:endParaRPr lang="ru-RU" sz="2100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4335603" y="3085918"/>
              <a:ext cx="5349188" cy="1165183"/>
            </a:xfrm>
            <a:custGeom>
              <a:avLst/>
              <a:gdLst>
                <a:gd name="connsiteX0" fmla="*/ 194201 w 1165182"/>
                <a:gd name="connsiteY0" fmla="*/ 0 h 5349188"/>
                <a:gd name="connsiteX1" fmla="*/ 970981 w 1165182"/>
                <a:gd name="connsiteY1" fmla="*/ 0 h 5349188"/>
                <a:gd name="connsiteX2" fmla="*/ 1165182 w 1165182"/>
                <a:gd name="connsiteY2" fmla="*/ 194201 h 5349188"/>
                <a:gd name="connsiteX3" fmla="*/ 1165182 w 1165182"/>
                <a:gd name="connsiteY3" fmla="*/ 5349188 h 5349188"/>
                <a:gd name="connsiteX4" fmla="*/ 1165182 w 1165182"/>
                <a:gd name="connsiteY4" fmla="*/ 5349188 h 5349188"/>
                <a:gd name="connsiteX5" fmla="*/ 0 w 1165182"/>
                <a:gd name="connsiteY5" fmla="*/ 5349188 h 5349188"/>
                <a:gd name="connsiteX6" fmla="*/ 0 w 1165182"/>
                <a:gd name="connsiteY6" fmla="*/ 5349188 h 5349188"/>
                <a:gd name="connsiteX7" fmla="*/ 0 w 1165182"/>
                <a:gd name="connsiteY7" fmla="*/ 194201 h 5349188"/>
                <a:gd name="connsiteX8" fmla="*/ 194201 w 1165182"/>
                <a:gd name="connsiteY8" fmla="*/ 0 h 534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182" h="5349188">
                  <a:moveTo>
                    <a:pt x="1165182" y="891551"/>
                  </a:moveTo>
                  <a:lnTo>
                    <a:pt x="1165182" y="4457637"/>
                  </a:lnTo>
                  <a:cubicBezTo>
                    <a:pt x="1165182" y="4950025"/>
                    <a:pt x="1146243" y="5349186"/>
                    <a:pt x="1122880" y="5349186"/>
                  </a:cubicBezTo>
                  <a:lnTo>
                    <a:pt x="0" y="5349186"/>
                  </a:lnTo>
                  <a:lnTo>
                    <a:pt x="0" y="5349186"/>
                  </a:lnTo>
                  <a:lnTo>
                    <a:pt x="0" y="2"/>
                  </a:lnTo>
                  <a:lnTo>
                    <a:pt x="0" y="2"/>
                  </a:lnTo>
                  <a:lnTo>
                    <a:pt x="1122880" y="2"/>
                  </a:lnTo>
                  <a:cubicBezTo>
                    <a:pt x="1146243" y="2"/>
                    <a:pt x="1165182" y="399163"/>
                    <a:pt x="1165182" y="891551"/>
                  </a:cubicBezTo>
                  <a:close/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1" tIns="69578" rIns="69578" bIns="69581" numCol="1" spcCol="1270" anchor="ctr" anchorCtr="0">
              <a:noAutofit/>
            </a:bodyPr>
            <a:lstStyle/>
            <a:p>
              <a:pPr marL="194813" lvl="1" indent="-194813" algn="l" defTabSz="757606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ru-RU" sz="1700" dirty="0">
                  <a:solidFill>
                    <a:srgbClr val="002060"/>
                  </a:solidFill>
                </a:rPr>
                <a:t>Цифровая образовательная среда</a:t>
              </a: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3080791" y="4686257"/>
              <a:ext cx="1254812" cy="1792587"/>
            </a:xfrm>
            <a:custGeom>
              <a:avLst/>
              <a:gdLst>
                <a:gd name="connsiteX0" fmla="*/ 0 w 1792587"/>
                <a:gd name="connsiteY0" fmla="*/ 0 h 1254811"/>
                <a:gd name="connsiteX1" fmla="*/ 1165182 w 1792587"/>
                <a:gd name="connsiteY1" fmla="*/ 0 h 1254811"/>
                <a:gd name="connsiteX2" fmla="*/ 1792587 w 1792587"/>
                <a:gd name="connsiteY2" fmla="*/ 627406 h 1254811"/>
                <a:gd name="connsiteX3" fmla="*/ 1165182 w 1792587"/>
                <a:gd name="connsiteY3" fmla="*/ 1254811 h 1254811"/>
                <a:gd name="connsiteX4" fmla="*/ 0 w 1792587"/>
                <a:gd name="connsiteY4" fmla="*/ 1254811 h 1254811"/>
                <a:gd name="connsiteX5" fmla="*/ 627406 w 1792587"/>
                <a:gd name="connsiteY5" fmla="*/ 627406 h 1254811"/>
                <a:gd name="connsiteX6" fmla="*/ 0 w 1792587"/>
                <a:gd name="connsiteY6" fmla="*/ 0 h 1254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2587" h="1254811">
                  <a:moveTo>
                    <a:pt x="1792587" y="0"/>
                  </a:moveTo>
                  <a:lnTo>
                    <a:pt x="1792587" y="815627"/>
                  </a:lnTo>
                  <a:lnTo>
                    <a:pt x="896293" y="1254811"/>
                  </a:lnTo>
                  <a:lnTo>
                    <a:pt x="0" y="815627"/>
                  </a:lnTo>
                  <a:lnTo>
                    <a:pt x="0" y="0"/>
                  </a:lnTo>
                  <a:lnTo>
                    <a:pt x="896293" y="439184"/>
                  </a:lnTo>
                  <a:lnTo>
                    <a:pt x="1792587" y="0"/>
                  </a:lnTo>
                  <a:close/>
                </a:path>
              </a:pathLst>
            </a:custGeom>
            <a:solidFill>
              <a:srgbClr val="CDF600"/>
            </a:solidFill>
          </p:spPr>
          <p:style>
            <a:ln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877" tIns="643281" rIns="15874" bIns="643280" numCol="1" spcCol="1270" anchor="ctr" anchorCtr="0">
              <a:noAutofit/>
            </a:bodyPr>
            <a:lstStyle/>
            <a:p>
              <a:pPr defTabSz="947007">
                <a:lnSpc>
                  <a:spcPct val="90000"/>
                </a:lnSpc>
                <a:spcAft>
                  <a:spcPct val="35000"/>
                </a:spcAft>
              </a:pPr>
              <a:endParaRPr lang="ru-RU" sz="210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4335603" y="4686256"/>
              <a:ext cx="5349188" cy="1165182"/>
            </a:xfrm>
            <a:custGeom>
              <a:avLst/>
              <a:gdLst>
                <a:gd name="connsiteX0" fmla="*/ 194201 w 1165182"/>
                <a:gd name="connsiteY0" fmla="*/ 0 h 5349188"/>
                <a:gd name="connsiteX1" fmla="*/ 970981 w 1165182"/>
                <a:gd name="connsiteY1" fmla="*/ 0 h 5349188"/>
                <a:gd name="connsiteX2" fmla="*/ 1165182 w 1165182"/>
                <a:gd name="connsiteY2" fmla="*/ 194201 h 5349188"/>
                <a:gd name="connsiteX3" fmla="*/ 1165182 w 1165182"/>
                <a:gd name="connsiteY3" fmla="*/ 5349188 h 5349188"/>
                <a:gd name="connsiteX4" fmla="*/ 1165182 w 1165182"/>
                <a:gd name="connsiteY4" fmla="*/ 5349188 h 5349188"/>
                <a:gd name="connsiteX5" fmla="*/ 0 w 1165182"/>
                <a:gd name="connsiteY5" fmla="*/ 5349188 h 5349188"/>
                <a:gd name="connsiteX6" fmla="*/ 0 w 1165182"/>
                <a:gd name="connsiteY6" fmla="*/ 5349188 h 5349188"/>
                <a:gd name="connsiteX7" fmla="*/ 0 w 1165182"/>
                <a:gd name="connsiteY7" fmla="*/ 194201 h 5349188"/>
                <a:gd name="connsiteX8" fmla="*/ 194201 w 1165182"/>
                <a:gd name="connsiteY8" fmla="*/ 0 h 534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182" h="5349188">
                  <a:moveTo>
                    <a:pt x="1165182" y="891551"/>
                  </a:moveTo>
                  <a:lnTo>
                    <a:pt x="1165182" y="4457637"/>
                  </a:lnTo>
                  <a:cubicBezTo>
                    <a:pt x="1165182" y="4950025"/>
                    <a:pt x="1146243" y="5349186"/>
                    <a:pt x="1122880" y="5349186"/>
                  </a:cubicBezTo>
                  <a:lnTo>
                    <a:pt x="0" y="5349186"/>
                  </a:lnTo>
                  <a:lnTo>
                    <a:pt x="0" y="5349186"/>
                  </a:lnTo>
                  <a:lnTo>
                    <a:pt x="0" y="2"/>
                  </a:lnTo>
                  <a:lnTo>
                    <a:pt x="0" y="2"/>
                  </a:lnTo>
                  <a:lnTo>
                    <a:pt x="1122880" y="2"/>
                  </a:lnTo>
                  <a:cubicBezTo>
                    <a:pt x="1146243" y="2"/>
                    <a:pt x="1165182" y="399163"/>
                    <a:pt x="1165182" y="891551"/>
                  </a:cubicBezTo>
                  <a:close/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1" tIns="69579" rIns="69578" bIns="69579" numCol="1" spcCol="1270" anchor="ctr" anchorCtr="0">
              <a:noAutofit/>
            </a:bodyPr>
            <a:lstStyle/>
            <a:p>
              <a:pPr marL="194813" lvl="1" indent="-194813" algn="l" defTabSz="757606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ru-RU" sz="1700" dirty="0">
                  <a:solidFill>
                    <a:srgbClr val="002060"/>
                  </a:solidFill>
                </a:rPr>
                <a:t>Учитель будущего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4409745" y="2858812"/>
            <a:ext cx="4567214" cy="2284688"/>
            <a:chOff x="3080791" y="1485577"/>
            <a:chExt cx="6604000" cy="4993267"/>
          </a:xfrm>
        </p:grpSpPr>
        <p:sp>
          <p:nvSpPr>
            <p:cNvPr id="25" name="Полилиния 24"/>
            <p:cNvSpPr/>
            <p:nvPr/>
          </p:nvSpPr>
          <p:spPr>
            <a:xfrm>
              <a:off x="3080791" y="1485578"/>
              <a:ext cx="1254812" cy="1792587"/>
            </a:xfrm>
            <a:custGeom>
              <a:avLst/>
              <a:gdLst>
                <a:gd name="connsiteX0" fmla="*/ 0 w 1792587"/>
                <a:gd name="connsiteY0" fmla="*/ 0 h 1254811"/>
                <a:gd name="connsiteX1" fmla="*/ 1165182 w 1792587"/>
                <a:gd name="connsiteY1" fmla="*/ 0 h 1254811"/>
                <a:gd name="connsiteX2" fmla="*/ 1792587 w 1792587"/>
                <a:gd name="connsiteY2" fmla="*/ 627406 h 1254811"/>
                <a:gd name="connsiteX3" fmla="*/ 1165182 w 1792587"/>
                <a:gd name="connsiteY3" fmla="*/ 1254811 h 1254811"/>
                <a:gd name="connsiteX4" fmla="*/ 0 w 1792587"/>
                <a:gd name="connsiteY4" fmla="*/ 1254811 h 1254811"/>
                <a:gd name="connsiteX5" fmla="*/ 627406 w 1792587"/>
                <a:gd name="connsiteY5" fmla="*/ 627406 h 1254811"/>
                <a:gd name="connsiteX6" fmla="*/ 0 w 1792587"/>
                <a:gd name="connsiteY6" fmla="*/ 0 h 1254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2587" h="1254811">
                  <a:moveTo>
                    <a:pt x="1792587" y="0"/>
                  </a:moveTo>
                  <a:lnTo>
                    <a:pt x="1792587" y="815627"/>
                  </a:lnTo>
                  <a:lnTo>
                    <a:pt x="896293" y="1254811"/>
                  </a:lnTo>
                  <a:lnTo>
                    <a:pt x="0" y="815627"/>
                  </a:lnTo>
                  <a:lnTo>
                    <a:pt x="0" y="0"/>
                  </a:lnTo>
                  <a:lnTo>
                    <a:pt x="896293" y="439184"/>
                  </a:lnTo>
                  <a:lnTo>
                    <a:pt x="1792587" y="0"/>
                  </a:ln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877" tIns="643281" rIns="15874" bIns="643280" numCol="1" spcCol="1270" anchor="ctr" anchorCtr="0">
              <a:noAutofit/>
            </a:bodyPr>
            <a:lstStyle/>
            <a:p>
              <a:pPr defTabSz="947007">
                <a:lnSpc>
                  <a:spcPct val="90000"/>
                </a:lnSpc>
                <a:spcAft>
                  <a:spcPct val="35000"/>
                </a:spcAft>
              </a:pPr>
              <a:endParaRPr lang="ru-RU" sz="2100" dirty="0"/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4335603" y="1485577"/>
              <a:ext cx="5349188" cy="1165184"/>
            </a:xfrm>
            <a:custGeom>
              <a:avLst/>
              <a:gdLst>
                <a:gd name="connsiteX0" fmla="*/ 194201 w 1165182"/>
                <a:gd name="connsiteY0" fmla="*/ 0 h 5349188"/>
                <a:gd name="connsiteX1" fmla="*/ 970981 w 1165182"/>
                <a:gd name="connsiteY1" fmla="*/ 0 h 5349188"/>
                <a:gd name="connsiteX2" fmla="*/ 1165182 w 1165182"/>
                <a:gd name="connsiteY2" fmla="*/ 194201 h 5349188"/>
                <a:gd name="connsiteX3" fmla="*/ 1165182 w 1165182"/>
                <a:gd name="connsiteY3" fmla="*/ 5349188 h 5349188"/>
                <a:gd name="connsiteX4" fmla="*/ 1165182 w 1165182"/>
                <a:gd name="connsiteY4" fmla="*/ 5349188 h 5349188"/>
                <a:gd name="connsiteX5" fmla="*/ 0 w 1165182"/>
                <a:gd name="connsiteY5" fmla="*/ 5349188 h 5349188"/>
                <a:gd name="connsiteX6" fmla="*/ 0 w 1165182"/>
                <a:gd name="connsiteY6" fmla="*/ 5349188 h 5349188"/>
                <a:gd name="connsiteX7" fmla="*/ 0 w 1165182"/>
                <a:gd name="connsiteY7" fmla="*/ 194201 h 5349188"/>
                <a:gd name="connsiteX8" fmla="*/ 194201 w 1165182"/>
                <a:gd name="connsiteY8" fmla="*/ 0 h 534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182" h="5349188">
                  <a:moveTo>
                    <a:pt x="1165182" y="891551"/>
                  </a:moveTo>
                  <a:lnTo>
                    <a:pt x="1165182" y="4457637"/>
                  </a:lnTo>
                  <a:cubicBezTo>
                    <a:pt x="1165182" y="4950025"/>
                    <a:pt x="1146243" y="5349186"/>
                    <a:pt x="1122880" y="5349186"/>
                  </a:cubicBezTo>
                  <a:lnTo>
                    <a:pt x="0" y="5349186"/>
                  </a:lnTo>
                  <a:lnTo>
                    <a:pt x="0" y="5349186"/>
                  </a:lnTo>
                  <a:lnTo>
                    <a:pt x="0" y="2"/>
                  </a:lnTo>
                  <a:lnTo>
                    <a:pt x="0" y="2"/>
                  </a:lnTo>
                  <a:lnTo>
                    <a:pt x="1122880" y="2"/>
                  </a:lnTo>
                  <a:cubicBezTo>
                    <a:pt x="1146243" y="2"/>
                    <a:pt x="1165182" y="399163"/>
                    <a:pt x="1165182" y="891551"/>
                  </a:cubicBezTo>
                  <a:close/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1" tIns="69579" rIns="69578" bIns="69581" numCol="1" spcCol="1270" anchor="ctr" anchorCtr="0">
              <a:noAutofit/>
            </a:bodyPr>
            <a:lstStyle/>
            <a:p>
              <a:pPr marL="194813" lvl="1" indent="-194813" algn="l" defTabSz="757606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ru-RU" sz="1700" dirty="0">
                  <a:solidFill>
                    <a:srgbClr val="002060"/>
                  </a:solidFill>
                </a:rPr>
                <a:t>Социальная активность</a:t>
              </a: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3080791" y="3085917"/>
              <a:ext cx="1254812" cy="1792587"/>
            </a:xfrm>
            <a:custGeom>
              <a:avLst/>
              <a:gdLst>
                <a:gd name="connsiteX0" fmla="*/ 0 w 1792587"/>
                <a:gd name="connsiteY0" fmla="*/ 0 h 1254811"/>
                <a:gd name="connsiteX1" fmla="*/ 1165182 w 1792587"/>
                <a:gd name="connsiteY1" fmla="*/ 0 h 1254811"/>
                <a:gd name="connsiteX2" fmla="*/ 1792587 w 1792587"/>
                <a:gd name="connsiteY2" fmla="*/ 627406 h 1254811"/>
                <a:gd name="connsiteX3" fmla="*/ 1165182 w 1792587"/>
                <a:gd name="connsiteY3" fmla="*/ 1254811 h 1254811"/>
                <a:gd name="connsiteX4" fmla="*/ 0 w 1792587"/>
                <a:gd name="connsiteY4" fmla="*/ 1254811 h 1254811"/>
                <a:gd name="connsiteX5" fmla="*/ 627406 w 1792587"/>
                <a:gd name="connsiteY5" fmla="*/ 627406 h 1254811"/>
                <a:gd name="connsiteX6" fmla="*/ 0 w 1792587"/>
                <a:gd name="connsiteY6" fmla="*/ 0 h 1254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2587" h="1254811">
                  <a:moveTo>
                    <a:pt x="1792587" y="0"/>
                  </a:moveTo>
                  <a:lnTo>
                    <a:pt x="1792587" y="815627"/>
                  </a:lnTo>
                  <a:lnTo>
                    <a:pt x="896293" y="1254811"/>
                  </a:lnTo>
                  <a:lnTo>
                    <a:pt x="0" y="815627"/>
                  </a:lnTo>
                  <a:lnTo>
                    <a:pt x="0" y="0"/>
                  </a:lnTo>
                  <a:lnTo>
                    <a:pt x="896293" y="439184"/>
                  </a:lnTo>
                  <a:lnTo>
                    <a:pt x="1792587" y="0"/>
                  </a:lnTo>
                  <a:close/>
                </a:path>
              </a:pathLst>
            </a:custGeom>
            <a:solidFill>
              <a:srgbClr val="FFCC00"/>
            </a:solidFill>
          </p:spPr>
          <p:style>
            <a:ln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877" tIns="643281" rIns="15874" bIns="643280" numCol="1" spcCol="1270" anchor="ctr" anchorCtr="0">
              <a:noAutofit/>
            </a:bodyPr>
            <a:lstStyle/>
            <a:p>
              <a:pPr defTabSz="947007">
                <a:lnSpc>
                  <a:spcPct val="90000"/>
                </a:lnSpc>
                <a:spcAft>
                  <a:spcPct val="35000"/>
                </a:spcAft>
              </a:pPr>
              <a:endParaRPr lang="ru-RU" sz="2100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4335603" y="3085918"/>
              <a:ext cx="5349188" cy="1165183"/>
            </a:xfrm>
            <a:custGeom>
              <a:avLst/>
              <a:gdLst>
                <a:gd name="connsiteX0" fmla="*/ 194201 w 1165182"/>
                <a:gd name="connsiteY0" fmla="*/ 0 h 5349188"/>
                <a:gd name="connsiteX1" fmla="*/ 970981 w 1165182"/>
                <a:gd name="connsiteY1" fmla="*/ 0 h 5349188"/>
                <a:gd name="connsiteX2" fmla="*/ 1165182 w 1165182"/>
                <a:gd name="connsiteY2" fmla="*/ 194201 h 5349188"/>
                <a:gd name="connsiteX3" fmla="*/ 1165182 w 1165182"/>
                <a:gd name="connsiteY3" fmla="*/ 5349188 h 5349188"/>
                <a:gd name="connsiteX4" fmla="*/ 1165182 w 1165182"/>
                <a:gd name="connsiteY4" fmla="*/ 5349188 h 5349188"/>
                <a:gd name="connsiteX5" fmla="*/ 0 w 1165182"/>
                <a:gd name="connsiteY5" fmla="*/ 5349188 h 5349188"/>
                <a:gd name="connsiteX6" fmla="*/ 0 w 1165182"/>
                <a:gd name="connsiteY6" fmla="*/ 5349188 h 5349188"/>
                <a:gd name="connsiteX7" fmla="*/ 0 w 1165182"/>
                <a:gd name="connsiteY7" fmla="*/ 194201 h 5349188"/>
                <a:gd name="connsiteX8" fmla="*/ 194201 w 1165182"/>
                <a:gd name="connsiteY8" fmla="*/ 0 h 534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182" h="5349188">
                  <a:moveTo>
                    <a:pt x="1165182" y="891551"/>
                  </a:moveTo>
                  <a:lnTo>
                    <a:pt x="1165182" y="4457637"/>
                  </a:lnTo>
                  <a:cubicBezTo>
                    <a:pt x="1165182" y="4950025"/>
                    <a:pt x="1146243" y="5349186"/>
                    <a:pt x="1122880" y="5349186"/>
                  </a:cubicBezTo>
                  <a:lnTo>
                    <a:pt x="0" y="5349186"/>
                  </a:lnTo>
                  <a:lnTo>
                    <a:pt x="0" y="5349186"/>
                  </a:lnTo>
                  <a:lnTo>
                    <a:pt x="0" y="2"/>
                  </a:lnTo>
                  <a:lnTo>
                    <a:pt x="0" y="2"/>
                  </a:lnTo>
                  <a:lnTo>
                    <a:pt x="1122880" y="2"/>
                  </a:lnTo>
                  <a:cubicBezTo>
                    <a:pt x="1146243" y="2"/>
                    <a:pt x="1165182" y="399163"/>
                    <a:pt x="1165182" y="891551"/>
                  </a:cubicBezTo>
                  <a:close/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1" tIns="69578" rIns="69578" bIns="69581" numCol="1" spcCol="1270" anchor="ctr" anchorCtr="0">
              <a:noAutofit/>
            </a:bodyPr>
            <a:lstStyle/>
            <a:p>
              <a:pPr marL="194813" lvl="1" indent="-194813" algn="l" defTabSz="757606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ru-RU" sz="1700" dirty="0">
                  <a:solidFill>
                    <a:srgbClr val="002060"/>
                  </a:solidFill>
                </a:rPr>
                <a:t>Социальные лифты для каждого</a:t>
              </a: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3080791" y="4686257"/>
              <a:ext cx="1254812" cy="1792587"/>
            </a:xfrm>
            <a:custGeom>
              <a:avLst/>
              <a:gdLst>
                <a:gd name="connsiteX0" fmla="*/ 0 w 1792587"/>
                <a:gd name="connsiteY0" fmla="*/ 0 h 1254811"/>
                <a:gd name="connsiteX1" fmla="*/ 1165182 w 1792587"/>
                <a:gd name="connsiteY1" fmla="*/ 0 h 1254811"/>
                <a:gd name="connsiteX2" fmla="*/ 1792587 w 1792587"/>
                <a:gd name="connsiteY2" fmla="*/ 627406 h 1254811"/>
                <a:gd name="connsiteX3" fmla="*/ 1165182 w 1792587"/>
                <a:gd name="connsiteY3" fmla="*/ 1254811 h 1254811"/>
                <a:gd name="connsiteX4" fmla="*/ 0 w 1792587"/>
                <a:gd name="connsiteY4" fmla="*/ 1254811 h 1254811"/>
                <a:gd name="connsiteX5" fmla="*/ 627406 w 1792587"/>
                <a:gd name="connsiteY5" fmla="*/ 627406 h 1254811"/>
                <a:gd name="connsiteX6" fmla="*/ 0 w 1792587"/>
                <a:gd name="connsiteY6" fmla="*/ 0 h 1254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2587" h="1254811">
                  <a:moveTo>
                    <a:pt x="1792587" y="0"/>
                  </a:moveTo>
                  <a:lnTo>
                    <a:pt x="1792587" y="815627"/>
                  </a:lnTo>
                  <a:lnTo>
                    <a:pt x="896293" y="1254811"/>
                  </a:lnTo>
                  <a:lnTo>
                    <a:pt x="0" y="815627"/>
                  </a:lnTo>
                  <a:lnTo>
                    <a:pt x="0" y="0"/>
                  </a:lnTo>
                  <a:lnTo>
                    <a:pt x="896293" y="439184"/>
                  </a:lnTo>
                  <a:lnTo>
                    <a:pt x="1792587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877" tIns="643281" rIns="15874" bIns="643280" numCol="1" spcCol="1270" anchor="ctr" anchorCtr="0">
              <a:noAutofit/>
            </a:bodyPr>
            <a:lstStyle/>
            <a:p>
              <a:pPr defTabSz="947007">
                <a:lnSpc>
                  <a:spcPct val="90000"/>
                </a:lnSpc>
                <a:spcAft>
                  <a:spcPct val="35000"/>
                </a:spcAft>
              </a:pPr>
              <a:endParaRPr lang="ru-RU" sz="2100"/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4335603" y="4686256"/>
              <a:ext cx="5349188" cy="1165182"/>
            </a:xfrm>
            <a:custGeom>
              <a:avLst/>
              <a:gdLst>
                <a:gd name="connsiteX0" fmla="*/ 194201 w 1165182"/>
                <a:gd name="connsiteY0" fmla="*/ 0 h 5349188"/>
                <a:gd name="connsiteX1" fmla="*/ 970981 w 1165182"/>
                <a:gd name="connsiteY1" fmla="*/ 0 h 5349188"/>
                <a:gd name="connsiteX2" fmla="*/ 1165182 w 1165182"/>
                <a:gd name="connsiteY2" fmla="*/ 194201 h 5349188"/>
                <a:gd name="connsiteX3" fmla="*/ 1165182 w 1165182"/>
                <a:gd name="connsiteY3" fmla="*/ 5349188 h 5349188"/>
                <a:gd name="connsiteX4" fmla="*/ 1165182 w 1165182"/>
                <a:gd name="connsiteY4" fmla="*/ 5349188 h 5349188"/>
                <a:gd name="connsiteX5" fmla="*/ 0 w 1165182"/>
                <a:gd name="connsiteY5" fmla="*/ 5349188 h 5349188"/>
                <a:gd name="connsiteX6" fmla="*/ 0 w 1165182"/>
                <a:gd name="connsiteY6" fmla="*/ 5349188 h 5349188"/>
                <a:gd name="connsiteX7" fmla="*/ 0 w 1165182"/>
                <a:gd name="connsiteY7" fmla="*/ 194201 h 5349188"/>
                <a:gd name="connsiteX8" fmla="*/ 194201 w 1165182"/>
                <a:gd name="connsiteY8" fmla="*/ 0 h 534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182" h="5349188">
                  <a:moveTo>
                    <a:pt x="1165182" y="891551"/>
                  </a:moveTo>
                  <a:lnTo>
                    <a:pt x="1165182" y="4457637"/>
                  </a:lnTo>
                  <a:cubicBezTo>
                    <a:pt x="1165182" y="4950025"/>
                    <a:pt x="1146243" y="5349186"/>
                    <a:pt x="1122880" y="5349186"/>
                  </a:cubicBezTo>
                  <a:lnTo>
                    <a:pt x="0" y="5349186"/>
                  </a:lnTo>
                  <a:lnTo>
                    <a:pt x="0" y="5349186"/>
                  </a:lnTo>
                  <a:lnTo>
                    <a:pt x="0" y="2"/>
                  </a:lnTo>
                  <a:lnTo>
                    <a:pt x="0" y="2"/>
                  </a:lnTo>
                  <a:lnTo>
                    <a:pt x="1122880" y="2"/>
                  </a:lnTo>
                  <a:cubicBezTo>
                    <a:pt x="1146243" y="2"/>
                    <a:pt x="1165182" y="399163"/>
                    <a:pt x="1165182" y="891551"/>
                  </a:cubicBezTo>
                  <a:close/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1" tIns="69579" rIns="69578" bIns="69579" numCol="1" spcCol="1270" anchor="ctr" anchorCtr="0">
              <a:noAutofit/>
            </a:bodyPr>
            <a:lstStyle/>
            <a:p>
              <a:pPr marL="194813" lvl="1" indent="-194813" algn="l" defTabSz="757606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ru-RU" sz="1700" dirty="0">
                  <a:solidFill>
                    <a:srgbClr val="002060"/>
                  </a:solidFill>
                </a:rPr>
                <a:t>Современная школа</a:t>
              </a:r>
            </a:p>
          </p:txBody>
        </p:sp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" y="-19670"/>
            <a:ext cx="683568" cy="83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41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2oXR3Z3jBsekg7NRQLn8q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MKFWXxGAyYfCtF4ddJkuV"/>
</p:tagLst>
</file>

<file path=ppt/theme/theme1.xml><?xml version="1.0" encoding="utf-8"?>
<a:theme xmlns:a="http://schemas.openxmlformats.org/drawingml/2006/main" name="cdb2004117gl">
  <a:themeElements>
    <a:clrScheme name="sample 1">
      <a:dk1>
        <a:srgbClr val="000000"/>
      </a:dk1>
      <a:lt1>
        <a:srgbClr val="FFFFFF"/>
      </a:lt1>
      <a:dk2>
        <a:srgbClr val="000798"/>
      </a:dk2>
      <a:lt2>
        <a:srgbClr val="B2B2B2"/>
      </a:lt2>
      <a:accent1>
        <a:srgbClr val="1B33E7"/>
      </a:accent1>
      <a:accent2>
        <a:srgbClr val="6699FF"/>
      </a:accent2>
      <a:accent3>
        <a:srgbClr val="FFFFFF"/>
      </a:accent3>
      <a:accent4>
        <a:srgbClr val="000000"/>
      </a:accent4>
      <a:accent5>
        <a:srgbClr val="ABADF1"/>
      </a:accent5>
      <a:accent6>
        <a:srgbClr val="5C8AE7"/>
      </a:accent6>
      <a:hlink>
        <a:srgbClr val="99CCFF"/>
      </a:hlink>
      <a:folHlink>
        <a:srgbClr val="3366CC"/>
      </a:folHlink>
    </a:clrScheme>
    <a:fontScheme name="sampl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ample 1">
        <a:dk1>
          <a:srgbClr val="000000"/>
        </a:dk1>
        <a:lt1>
          <a:srgbClr val="FFFFFF"/>
        </a:lt1>
        <a:dk2>
          <a:srgbClr val="000798"/>
        </a:dk2>
        <a:lt2>
          <a:srgbClr val="B2B2B2"/>
        </a:lt2>
        <a:accent1>
          <a:srgbClr val="1B33E7"/>
        </a:accent1>
        <a:accent2>
          <a:srgbClr val="6699FF"/>
        </a:accent2>
        <a:accent3>
          <a:srgbClr val="FFFFFF"/>
        </a:accent3>
        <a:accent4>
          <a:srgbClr val="000000"/>
        </a:accent4>
        <a:accent5>
          <a:srgbClr val="ABADF1"/>
        </a:accent5>
        <a:accent6>
          <a:srgbClr val="5C8AE7"/>
        </a:accent6>
        <a:hlink>
          <a:srgbClr val="99CCFF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000000"/>
        </a:dk1>
        <a:lt1>
          <a:srgbClr val="FFFFFF"/>
        </a:lt1>
        <a:dk2>
          <a:srgbClr val="094332"/>
        </a:dk2>
        <a:lt2>
          <a:srgbClr val="B2B2B2"/>
        </a:lt2>
        <a:accent1>
          <a:srgbClr val="0D6531"/>
        </a:accent1>
        <a:accent2>
          <a:srgbClr val="39AF6E"/>
        </a:accent2>
        <a:accent3>
          <a:srgbClr val="FFFFFF"/>
        </a:accent3>
        <a:accent4>
          <a:srgbClr val="000000"/>
        </a:accent4>
        <a:accent5>
          <a:srgbClr val="AAB8AD"/>
        </a:accent5>
        <a:accent6>
          <a:srgbClr val="339E63"/>
        </a:accent6>
        <a:hlink>
          <a:srgbClr val="93E1A0"/>
        </a:hlink>
        <a:folHlink>
          <a:srgbClr val="1D834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0000"/>
        </a:dk1>
        <a:lt1>
          <a:srgbClr val="FFFFFF"/>
        </a:lt1>
        <a:dk2>
          <a:srgbClr val="275CA3"/>
        </a:dk2>
        <a:lt2>
          <a:srgbClr val="C0C0C0"/>
        </a:lt2>
        <a:accent1>
          <a:srgbClr val="529EBC"/>
        </a:accent1>
        <a:accent2>
          <a:srgbClr val="55BEE3"/>
        </a:accent2>
        <a:accent3>
          <a:srgbClr val="FFFFFF"/>
        </a:accent3>
        <a:accent4>
          <a:srgbClr val="000000"/>
        </a:accent4>
        <a:accent5>
          <a:srgbClr val="B3CCDA"/>
        </a:accent5>
        <a:accent6>
          <a:srgbClr val="4CACCE"/>
        </a:accent6>
        <a:hlink>
          <a:srgbClr val="9FD4F1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Исполком</Template>
  <TotalTime>9415</TotalTime>
  <Words>536</Words>
  <Application>Microsoft Office PowerPoint</Application>
  <PresentationFormat>Экран (16:9)</PresentationFormat>
  <Paragraphs>213</Paragraphs>
  <Slides>23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Times New Roman</vt:lpstr>
      <vt:lpstr>Verdana</vt:lpstr>
      <vt:lpstr>Wingdings</vt:lpstr>
      <vt:lpstr>cdb2004117gl</vt:lpstr>
      <vt:lpstr>Презентация PowerPoint</vt:lpstr>
      <vt:lpstr>Международные чемпионаты в Казани</vt:lpstr>
      <vt:lpstr>Всероссийская олимпиада школьников</vt:lpstr>
      <vt:lpstr>Безопасное колесо </vt:lpstr>
      <vt:lpstr>Профессиональные конкурсы</vt:lpstr>
      <vt:lpstr>Презентация PowerPoint</vt:lpstr>
      <vt:lpstr>Презентация PowerPoint</vt:lpstr>
      <vt:lpstr>Презентация PowerPoint</vt:lpstr>
      <vt:lpstr>Основные направления развития образования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Цифровая образовательная среда</vt:lpstr>
      <vt:lpstr>Кадровый потенциал</vt:lpstr>
      <vt:lpstr>Повышение профессиональных компетенций</vt:lpstr>
      <vt:lpstr>Проект «Вектор успеха»</vt:lpstr>
      <vt:lpstr>Воспитание юного гражданина г.Казани</vt:lpstr>
      <vt:lpstr>Worldskills Russia</vt:lpstr>
      <vt:lpstr>Презентация PowerPoint</vt:lpstr>
      <vt:lpstr>Творим Добро</vt:lpstr>
      <vt:lpstr>Экологические проекты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ПРОЕКТЫ  в Казанском образовании за 10 лет  2007 - 2017 г.г.</dc:title>
  <dc:creator>User1</dc:creator>
  <cp:lastModifiedBy>sys.admin</cp:lastModifiedBy>
  <cp:revision>569</cp:revision>
  <cp:lastPrinted>2019-06-07T10:46:03Z</cp:lastPrinted>
  <dcterms:created xsi:type="dcterms:W3CDTF">2017-05-10T14:28:00Z</dcterms:created>
  <dcterms:modified xsi:type="dcterms:W3CDTF">2019-06-29T08:31:51Z</dcterms:modified>
</cp:coreProperties>
</file>