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44"/>
  </p:notesMasterIdLst>
  <p:handoutMasterIdLst>
    <p:handoutMasterId r:id="rId45"/>
  </p:handoutMasterIdLst>
  <p:sldIdLst>
    <p:sldId id="342" r:id="rId4"/>
    <p:sldId id="300" r:id="rId5"/>
    <p:sldId id="309" r:id="rId6"/>
    <p:sldId id="344" r:id="rId7"/>
    <p:sldId id="310" r:id="rId8"/>
    <p:sldId id="303" r:id="rId9"/>
    <p:sldId id="306" r:id="rId10"/>
    <p:sldId id="311" r:id="rId11"/>
    <p:sldId id="345" r:id="rId12"/>
    <p:sldId id="305" r:id="rId13"/>
    <p:sldId id="315" r:id="rId14"/>
    <p:sldId id="336" r:id="rId15"/>
    <p:sldId id="337" r:id="rId16"/>
    <p:sldId id="349" r:id="rId17"/>
    <p:sldId id="339" r:id="rId18"/>
    <p:sldId id="340" r:id="rId19"/>
    <p:sldId id="341" r:id="rId20"/>
    <p:sldId id="312" r:id="rId21"/>
    <p:sldId id="313" r:id="rId22"/>
    <p:sldId id="314" r:id="rId23"/>
    <p:sldId id="317" r:id="rId24"/>
    <p:sldId id="319" r:id="rId25"/>
    <p:sldId id="346" r:id="rId26"/>
    <p:sldId id="320" r:id="rId27"/>
    <p:sldId id="321" r:id="rId28"/>
    <p:sldId id="322" r:id="rId29"/>
    <p:sldId id="323" r:id="rId30"/>
    <p:sldId id="347" r:id="rId31"/>
    <p:sldId id="324" r:id="rId32"/>
    <p:sldId id="335" r:id="rId33"/>
    <p:sldId id="326" r:id="rId34"/>
    <p:sldId id="327" r:id="rId35"/>
    <p:sldId id="329" r:id="rId36"/>
    <p:sldId id="331" r:id="rId37"/>
    <p:sldId id="332" r:id="rId38"/>
    <p:sldId id="328" r:id="rId39"/>
    <p:sldId id="333" r:id="rId40"/>
    <p:sldId id="330" r:id="rId41"/>
    <p:sldId id="348" r:id="rId42"/>
    <p:sldId id="343" r:id="rId43"/>
  </p:sldIdLst>
  <p:sldSz cx="9144000" cy="5143500" type="screen16x9"/>
  <p:notesSz cx="6761163" cy="9942513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99282" autoAdjust="0"/>
  </p:normalViewPr>
  <p:slideViewPr>
    <p:cSldViewPr snapToGrid="0">
      <p:cViewPr varScale="1">
        <p:scale>
          <a:sx n="152" d="100"/>
          <a:sy n="152" d="100"/>
        </p:scale>
        <p:origin x="330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2060"/>
                </a:solidFill>
              </a:rPr>
              <a:t>Качественные показатели обучающихся по результатам ВПР (штатный режим) </a:t>
            </a:r>
            <a:r>
              <a:rPr lang="ru-RU" sz="2000" b="1" dirty="0" smtClean="0">
                <a:solidFill>
                  <a:srgbClr val="A8246F"/>
                </a:solidFill>
              </a:rPr>
              <a:t>за 2019 год</a:t>
            </a:r>
            <a:endParaRPr lang="ru-RU" sz="2000" b="1" dirty="0">
              <a:solidFill>
                <a:srgbClr val="A8246F"/>
              </a:solidFill>
            </a:endParaRPr>
          </a:p>
        </c:rich>
      </c:tx>
      <c:layout>
        <c:manualLayout>
          <c:xMode val="edge"/>
          <c:yMode val="edge"/>
          <c:x val="0.10730509061116322"/>
          <c:y val="2.1734709332490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75.400000000000006</c:v>
                </c:pt>
                <c:pt idx="1">
                  <c:v>82.3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A-4A3B-89E7-4850B554C1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57.9</c:v>
                </c:pt>
                <c:pt idx="1">
                  <c:v>64.099999999999994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A-4A3B-89E7-4850B554C1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 класс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русский язык</c:v>
                </c:pt>
                <c:pt idx="1">
                  <c:v>математика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53.7</c:v>
                </c:pt>
                <c:pt idx="1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0A-4A3B-89E7-4850B554C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837120"/>
        <c:axId val="43259520"/>
      </c:barChart>
      <c:catAx>
        <c:axId val="1688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259520"/>
        <c:crosses val="autoZero"/>
        <c:auto val="1"/>
        <c:lblAlgn val="ctr"/>
        <c:lblOffset val="100"/>
        <c:noMultiLvlLbl val="0"/>
      </c:catAx>
      <c:valAx>
        <c:axId val="43259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83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4C7B9-EFAB-43CC-B262-19DE72AEBDA1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000E9-9A96-4442-B94D-AF353DC93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5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CBFCE-C0D4-400D-AE92-76547EF1BC5B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4EC08-5A1F-430B-B3FD-16C027FBC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1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EC08-5A1F-430B-B3FD-16C027FBCEF1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00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4EC08-5A1F-430B-B3FD-16C027FBCEF1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45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1F44A699-D71E-4C60-8471-1DA6D3D692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7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8D91C46E-1B84-40F8-8D46-544DFFC6008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B0EC9E38-7283-44C0-A16D-B27581E230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36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0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6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27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0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82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7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26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36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E252DEEA-705F-4A36-B7DE-A1D371561A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75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854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68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8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4A699-D71E-4C60-8471-1DA6D3D6923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01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2DEEA-705F-4A36-B7DE-A1D371561A6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46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38002-4E2B-4FC9-AD16-186AEA8263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485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848BD-6D1B-4E4A-AB68-CB6B78ED699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790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018F79-1A6E-4C2B-A165-DCC725C6E37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194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35D819-B41B-4C11-A9FF-00E8920AE40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58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D79B7-8608-4C66-929F-4B6E43A5B27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0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D2938002-4E2B-4FC9-AD16-186AEA8263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36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835CE1-373D-4ED1-A6FE-5DA24D52F73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997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D607E-ABAB-415D-81CA-1276BFACE3C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575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1C46E-1B84-40F8-8D46-544DFFC6008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220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C9E38-7283-44C0-A16D-B27581E2305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1572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2" y="1597820"/>
            <a:ext cx="7770813" cy="11013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3" y="4767262"/>
            <a:ext cx="2132013" cy="272654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FA66E-C172-4391-9397-4A15FE63CBDA}" type="datetime1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6553203" y="4767262"/>
            <a:ext cx="2132013" cy="272654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1F0DC7-E315-4611-9260-8A2FC42BBCAC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7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62F848BD-6D1B-4E4A-AB68-CB6B78ED69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2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D8018F79-1A6E-4C2B-A165-DCC725C6E37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6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E735D819-B41B-4C11-A9FF-00E8920AE4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959D79B7-8608-4C66-929F-4B6E43A5B27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4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9C835CE1-373D-4ED1-A6FE-5DA24D52F7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5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fld id="{3CFD607E-ABAB-415D-81CA-1276BFACE3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2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defRPr/>
            </a:pPr>
            <a:fld id="{83BD0F5B-4998-4699-BB48-53D7BF03A7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29.06.2019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8">
              <a:defRPr/>
            </a:pPr>
            <a:fld id="{905E0CB1-8A1B-4CAB-B415-0D44295713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8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3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24B7-9F67-4162-93A1-1453BFAA3803}" type="datetimeFigureOut">
              <a:rPr lang="ru-RU" smtClean="0"/>
              <a:t>29.06.2019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C4A88-1DE8-4575-A333-5E6306E60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3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D0F5B-4998-4699-BB48-53D7BF03A70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29.06.2019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E0CB1-8A1B-4CAB-B415-0D4429571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1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g"/><Relationship Id="rId4" Type="http://schemas.openxmlformats.org/officeDocument/2006/relationships/image" Target="../media/image1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9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19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1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1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3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19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546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51" y="2"/>
            <a:ext cx="9175750" cy="5237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7975" y="1547519"/>
            <a:ext cx="9001156" cy="1823540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685732">
              <a:defRPr/>
            </a:pPr>
            <a:r>
              <a:rPr lang="ru-RU" sz="37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Управление школой в условиях реализации национального проекта «Образование»</a:t>
            </a: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36524" y="286942"/>
            <a:ext cx="9388475" cy="61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166413" y="4744640"/>
            <a:ext cx="9388475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123480"/>
            <a:ext cx="1076328" cy="106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627721" y="3657218"/>
            <a:ext cx="4063902" cy="1512094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8">
              <a:spcBef>
                <a:spcPts val="0"/>
              </a:spcBef>
              <a:defRPr/>
            </a:pPr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И.Г.Хадиуллин </a:t>
            </a:r>
          </a:p>
          <a:p>
            <a:pPr algn="l" defTabSz="914378">
              <a:spcBef>
                <a:spcPts val="0"/>
              </a:spcBef>
              <a:defRPr/>
            </a:pPr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первый заместитель </a:t>
            </a:r>
          </a:p>
          <a:p>
            <a:pPr algn="l" defTabSz="914378">
              <a:spcBef>
                <a:spcPts val="0"/>
              </a:spcBef>
              <a:defRPr/>
            </a:pPr>
            <a:r>
              <a:rPr lang="ru-RU" sz="18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министра образования и науки Республики Татарстан</a:t>
            </a:r>
            <a:endParaRPr lang="ru-RU" sz="1800" b="1" i="1" dirty="0">
              <a:solidFill>
                <a:srgbClr val="1F497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46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en-US" sz="1200" dirty="0" smtClean="0"/>
              <a:t>10</a:t>
            </a:r>
            <a:endParaRPr lang="ru-RU" sz="12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00461" y="-119560"/>
            <a:ext cx="6536790" cy="8074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Доступная среда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6455" y="2366634"/>
            <a:ext cx="89988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капитального ремонта образовательных организаций – </a:t>
            </a:r>
            <a:r>
              <a:rPr lang="ru-RU" sz="16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1048</a:t>
            </a:r>
            <a:r>
              <a:rPr lang="ru-RU" sz="16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общеобразовательных организаций</a:t>
            </a:r>
            <a:endParaRPr lang="ru-RU" sz="16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3" indent="-214313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безбарьерной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среды в образовательных организациях в рамках государственной программы Российской Федерации "Доступная среда" на 2011 - 2020 годы</a:t>
            </a:r>
            <a:r>
              <a:rPr lang="ru-RU" sz="16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37661" algn="just"/>
            <a:r>
              <a:rPr lang="ru-RU" sz="16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2012 - 2018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</a:rPr>
              <a:t>гг. 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–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333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 организации (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277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 школ,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37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 коррекционных школ,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15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 детских садов, </a:t>
            </a:r>
            <a:endParaRPr lang="ru-RU" sz="1600" dirty="0" smtClean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indent="337661" algn="just"/>
            <a:r>
              <a:rPr lang="ru-RU" sz="1600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4</a:t>
            </a:r>
            <a:r>
              <a:rPr lang="ru-RU" sz="1600" dirty="0" smtClean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организации дополнительного образования) на общую сумму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541 </a:t>
            </a:r>
            <a:r>
              <a:rPr lang="ru-RU" sz="1600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млн.рублей</a:t>
            </a:r>
            <a:endParaRPr lang="ru-RU" sz="1600" b="1" dirty="0">
              <a:solidFill>
                <a:srgbClr val="A8246F"/>
              </a:solidFill>
              <a:ea typeface="Calibri" panose="020F0502020204030204" pitchFamily="34" charset="0"/>
            </a:endParaRPr>
          </a:p>
          <a:p>
            <a:pPr indent="337661" algn="just"/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</a:rPr>
              <a:t>2019 год 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– адаптация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12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образовательных организаций (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5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 детских садов,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5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 коррекционных школ </a:t>
            </a:r>
            <a:r>
              <a:rPr lang="ru-RU" sz="1600" dirty="0" smtClean="0">
                <a:solidFill>
                  <a:srgbClr val="0070C0"/>
                </a:solidFill>
                <a:ea typeface="Calibri" panose="020F0502020204030204" pitchFamily="34" charset="0"/>
              </a:rPr>
              <a:t>  </a:t>
            </a:r>
          </a:p>
          <a:p>
            <a:pPr indent="337661" algn="just"/>
            <a:r>
              <a:rPr lang="ru-RU" sz="1600" dirty="0" smtClean="0">
                <a:solidFill>
                  <a:srgbClr val="0070C0"/>
                </a:solidFill>
                <a:ea typeface="Calibri" panose="020F0502020204030204" pitchFamily="34" charset="0"/>
              </a:rPr>
              <a:t>и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2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 организации дополнительного образования детей) на общую сумму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16,31 млн.рублей 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(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</a:rPr>
              <a:t>РФ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 – </a:t>
            </a:r>
            <a:endParaRPr lang="ru-RU" sz="1600" dirty="0" smtClean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indent="337661" algn="just"/>
            <a:r>
              <a:rPr lang="ru-RU" sz="1600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9,46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млн.рублей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ea typeface="Calibri" panose="020F0502020204030204" pitchFamily="34" charset="0"/>
              </a:rPr>
              <a:t>РТ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–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6,85 млн.рублей</a:t>
            </a:r>
            <a:r>
              <a:rPr lang="ru-RU" sz="1600" dirty="0" smtClean="0">
                <a:solidFill>
                  <a:srgbClr val="0070C0"/>
                </a:solidFill>
                <a:ea typeface="Calibri" panose="020F0502020204030204" pitchFamily="34" charset="0"/>
              </a:rPr>
              <a:t>)</a:t>
            </a:r>
            <a:endParaRPr lang="ru-RU" sz="1600" dirty="0">
              <a:solidFill>
                <a:srgbClr val="0070C0"/>
              </a:solidFill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48" y="621367"/>
            <a:ext cx="4133504" cy="15901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120039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1</a:t>
            </a:r>
            <a:r>
              <a:rPr lang="en-US" sz="1200" dirty="0" smtClean="0"/>
              <a:t>1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2720" y="2057377"/>
            <a:ext cx="83385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ea typeface="Calibri" panose="020F0502020204030204" pitchFamily="34" charset="0"/>
              </a:rPr>
              <a:t>Одна из </a:t>
            </a:r>
            <a:r>
              <a:rPr lang="ru-RU" sz="3000" b="1" dirty="0">
                <a:solidFill>
                  <a:srgbClr val="A8246F"/>
                </a:solidFill>
                <a:ea typeface="Calibri" panose="020F0502020204030204" pitchFamily="34" charset="0"/>
              </a:rPr>
              <a:t>ключевых задач </a:t>
            </a:r>
            <a:endParaRPr lang="ru-RU" sz="3000" b="1" dirty="0" smtClean="0">
              <a:solidFill>
                <a:srgbClr val="A8246F"/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Национального </a:t>
            </a:r>
            <a:r>
              <a:rPr lang="ru-RU" sz="3000" b="1" dirty="0">
                <a:solidFill>
                  <a:srgbClr val="0070C0"/>
                </a:solidFill>
                <a:ea typeface="Calibri" panose="020F0502020204030204" pitchFamily="34" charset="0"/>
              </a:rPr>
              <a:t>проекта "Образование</a:t>
            </a:r>
            <a:r>
              <a:rPr lang="ru-RU" sz="30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"-</a:t>
            </a:r>
          </a:p>
          <a:p>
            <a:pPr algn="ctr"/>
            <a:r>
              <a:rPr lang="ru-RU" sz="3000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повышение </a:t>
            </a:r>
            <a:r>
              <a:rPr lang="ru-RU" sz="3000" b="1" dirty="0">
                <a:solidFill>
                  <a:srgbClr val="A8246F"/>
                </a:solidFill>
                <a:ea typeface="Calibri" panose="020F0502020204030204" pitchFamily="34" charset="0"/>
              </a:rPr>
              <a:t>качества образования</a:t>
            </a:r>
            <a:endParaRPr lang="ru-RU" sz="3000" dirty="0">
              <a:solidFill>
                <a:srgbClr val="A8246F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86" y="133651"/>
            <a:ext cx="1663700" cy="13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33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1</a:t>
            </a:r>
            <a:r>
              <a:rPr lang="en-US" sz="1200" dirty="0" smtClean="0"/>
              <a:t>2</a:t>
            </a:r>
            <a:endParaRPr lang="ru-RU" sz="12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41395" y="-80811"/>
            <a:ext cx="6536790" cy="8074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Основной период ЕГЭ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755542"/>
              </p:ext>
            </p:extLst>
          </p:nvPr>
        </p:nvGraphicFramePr>
        <p:xfrm>
          <a:off x="1183539" y="1054234"/>
          <a:ext cx="6761019" cy="3669030"/>
        </p:xfrm>
        <a:graphic>
          <a:graphicData uri="http://schemas.openxmlformats.org/drawingml/2006/table">
            <a:tbl>
              <a:tblPr/>
              <a:tblGrid>
                <a:gridCol w="1973129">
                  <a:extLst>
                    <a:ext uri="{9D8B030D-6E8A-4147-A177-3AD203B41FA5}">
                      <a16:colId xmlns:a16="http://schemas.microsoft.com/office/drawing/2014/main" val="2742313780"/>
                    </a:ext>
                  </a:extLst>
                </a:gridCol>
                <a:gridCol w="775372">
                  <a:extLst>
                    <a:ext uri="{9D8B030D-6E8A-4147-A177-3AD203B41FA5}">
                      <a16:colId xmlns:a16="http://schemas.microsoft.com/office/drawing/2014/main" val="1727421962"/>
                    </a:ext>
                  </a:extLst>
                </a:gridCol>
                <a:gridCol w="705498">
                  <a:extLst>
                    <a:ext uri="{9D8B030D-6E8A-4147-A177-3AD203B41FA5}">
                      <a16:colId xmlns:a16="http://schemas.microsoft.com/office/drawing/2014/main" val="3492614860"/>
                    </a:ext>
                  </a:extLst>
                </a:gridCol>
                <a:gridCol w="705498">
                  <a:extLst>
                    <a:ext uri="{9D8B030D-6E8A-4147-A177-3AD203B41FA5}">
                      <a16:colId xmlns:a16="http://schemas.microsoft.com/office/drawing/2014/main" val="2482939771"/>
                    </a:ext>
                  </a:extLst>
                </a:gridCol>
                <a:gridCol w="867174">
                  <a:extLst>
                    <a:ext uri="{9D8B030D-6E8A-4147-A177-3AD203B41FA5}">
                      <a16:colId xmlns:a16="http://schemas.microsoft.com/office/drawing/2014/main" val="2291806994"/>
                    </a:ext>
                  </a:extLst>
                </a:gridCol>
                <a:gridCol w="867174">
                  <a:extLst>
                    <a:ext uri="{9D8B030D-6E8A-4147-A177-3AD203B41FA5}">
                      <a16:colId xmlns:a16="http://schemas.microsoft.com/office/drawing/2014/main" val="1978908582"/>
                    </a:ext>
                  </a:extLst>
                </a:gridCol>
                <a:gridCol w="867174">
                  <a:extLst>
                    <a:ext uri="{9D8B030D-6E8A-4147-A177-3AD203B41FA5}">
                      <a16:colId xmlns:a16="http://schemas.microsoft.com/office/drawing/2014/main" val="360990651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Предметы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2019, основной период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279653"/>
                  </a:ext>
                </a:extLst>
              </a:tr>
              <a:tr h="165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РТ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РФ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РТ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РФ</a:t>
                      </a:r>
                    </a:p>
                  </a:txBody>
                  <a:tcPr marL="68580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РТ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РФ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22373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Русский 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язык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72,25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69,1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74,12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70,93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74,22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69,5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94528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Математика 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базовая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4,29</a:t>
                      </a:r>
                    </a:p>
                  </a:txBody>
                  <a:tcPr marL="68580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4,48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95311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Математика 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профильная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54,99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47,1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57,73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49,8</a:t>
                      </a:r>
                    </a:p>
                  </a:txBody>
                  <a:tcPr marL="68580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63,95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56,5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15912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География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64,66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55,1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64,34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56,5</a:t>
                      </a:r>
                    </a:p>
                  </a:txBody>
                  <a:tcPr marL="68580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65,1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57,2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214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Информатика 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 ИКТ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67,29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59,2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66,36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58,4</a:t>
                      </a:r>
                    </a:p>
                  </a:txBody>
                  <a:tcPr marL="68580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69,61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62,4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102622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Обществознание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60,25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55,4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61,96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55,7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61,23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54,9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65274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Физика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56,38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53,2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57,01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53,2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60,31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3264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Литература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62,57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59,6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62,39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62,7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71,35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44310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Биология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52,6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57,62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51,7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58,55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52,2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46027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Химия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62,11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55,2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63,3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55,1</a:t>
                      </a:r>
                    </a:p>
                  </a:txBody>
                  <a:tcPr marL="68580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64,95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56,7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196309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История</a:t>
                      </a:r>
                      <a:endParaRPr lang="ru-RU" sz="13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58,54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52,7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58,39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52,7</a:t>
                      </a:r>
                    </a:p>
                  </a:txBody>
                  <a:tcPr marL="68580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59,3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55,3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865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Английский 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язык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74,73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70,2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76,69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69,2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73,8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057194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Немецкий 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язык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64,44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63,8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72,21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68,9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80,11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72,4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31569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Французский 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язык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79,96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75,9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76,5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77,3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65,2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73,1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621559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Испанский 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язык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68,4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79,1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72,2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840691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Китайский </a:t>
                      </a:r>
                      <a:r>
                        <a:rPr lang="ru-RU" sz="13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язык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62,5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3299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23790" y="5912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"/>
            <a:r>
              <a:rPr lang="ru-RU" sz="1800" b="1" dirty="0">
                <a:solidFill>
                  <a:srgbClr val="A8246F"/>
                </a:solidFill>
                <a:latin typeface="Calibri" panose="020F0502020204030204" pitchFamily="34" charset="0"/>
              </a:rPr>
              <a:t>Средний балл</a:t>
            </a:r>
          </a:p>
        </p:txBody>
      </p:sp>
    </p:spTree>
    <p:extLst>
      <p:ext uri="{BB962C8B-B14F-4D97-AF65-F5344CB8AC3E}">
        <p14:creationId xmlns:p14="http://schemas.microsoft.com/office/powerpoint/2010/main" val="343655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1</a:t>
            </a:r>
            <a:r>
              <a:rPr lang="en-US" sz="1200" dirty="0" smtClean="0"/>
              <a:t>3</a:t>
            </a: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46712"/>
              </p:ext>
            </p:extLst>
          </p:nvPr>
        </p:nvGraphicFramePr>
        <p:xfrm>
          <a:off x="1101608" y="1156807"/>
          <a:ext cx="7238999" cy="3517667"/>
        </p:xfrm>
        <a:graphic>
          <a:graphicData uri="http://schemas.openxmlformats.org/drawingml/2006/table">
            <a:tbl>
              <a:tblPr/>
              <a:tblGrid>
                <a:gridCol w="2329478">
                  <a:extLst>
                    <a:ext uri="{9D8B030D-6E8A-4147-A177-3AD203B41FA5}">
                      <a16:colId xmlns:a16="http://schemas.microsoft.com/office/drawing/2014/main" val="2884086362"/>
                    </a:ext>
                  </a:extLst>
                </a:gridCol>
                <a:gridCol w="904385">
                  <a:extLst>
                    <a:ext uri="{9D8B030D-6E8A-4147-A177-3AD203B41FA5}">
                      <a16:colId xmlns:a16="http://schemas.microsoft.com/office/drawing/2014/main" val="3257708947"/>
                    </a:ext>
                  </a:extLst>
                </a:gridCol>
                <a:gridCol w="716462">
                  <a:extLst>
                    <a:ext uri="{9D8B030D-6E8A-4147-A177-3AD203B41FA5}">
                      <a16:colId xmlns:a16="http://schemas.microsoft.com/office/drawing/2014/main" val="3655411948"/>
                    </a:ext>
                  </a:extLst>
                </a:gridCol>
                <a:gridCol w="798678">
                  <a:extLst>
                    <a:ext uri="{9D8B030D-6E8A-4147-A177-3AD203B41FA5}">
                      <a16:colId xmlns:a16="http://schemas.microsoft.com/office/drawing/2014/main" val="4003775059"/>
                    </a:ext>
                  </a:extLst>
                </a:gridCol>
                <a:gridCol w="763442">
                  <a:extLst>
                    <a:ext uri="{9D8B030D-6E8A-4147-A177-3AD203B41FA5}">
                      <a16:colId xmlns:a16="http://schemas.microsoft.com/office/drawing/2014/main" val="2996703315"/>
                    </a:ext>
                  </a:extLst>
                </a:gridCol>
                <a:gridCol w="904385">
                  <a:extLst>
                    <a:ext uri="{9D8B030D-6E8A-4147-A177-3AD203B41FA5}">
                      <a16:colId xmlns:a16="http://schemas.microsoft.com/office/drawing/2014/main" val="2639950510"/>
                    </a:ext>
                  </a:extLst>
                </a:gridCol>
                <a:gridCol w="822169">
                  <a:extLst>
                    <a:ext uri="{9D8B030D-6E8A-4147-A177-3AD203B41FA5}">
                      <a16:colId xmlns:a16="http://schemas.microsoft.com/office/drawing/2014/main" val="1382624113"/>
                    </a:ext>
                  </a:extLst>
                </a:gridCol>
              </a:tblGrid>
              <a:tr h="500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Учебный предмет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Количество участников ЕГЭ, чел.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Доля участников ЕГЭ, %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Доля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высокобалльных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работ (80-100) %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89528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РФ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РТ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РФ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РТ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РФ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РТ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80515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Русский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664 263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16 254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37,03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8507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Математика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профильная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362 593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9 782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54,59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60,18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16,44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55239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География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16 630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12,37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814061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Информатика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 ИКТ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74 938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1 699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11,28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10,45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32,27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894606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Обществознание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315 181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6 340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47,45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39,01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7,8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10,33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21228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Физика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139 511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4 093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21,00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25,18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16,15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81278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Литература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44 186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21,00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5,17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28,33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1149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Биология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123 793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3 042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18,64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18,72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8,24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196302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Химия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89 045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2 627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13,41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16,16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18,54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7999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История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103 290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1 632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15,55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10,04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9,82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2053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Английский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74 272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1 790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11,18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11,01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42,7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62,17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70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Немецкий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1 253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0,17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42,1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60,71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097315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Французский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39,3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19,05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477554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Испанский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45,5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198487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Китайский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526512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1341395" y="-80811"/>
            <a:ext cx="6536790" cy="807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Основной период ЕГЭ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497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601717"/>
            <a:ext cx="2133600" cy="273844"/>
          </a:xfrm>
        </p:spPr>
        <p:txBody>
          <a:bodyPr/>
          <a:lstStyle/>
          <a:p>
            <a:r>
              <a:rPr lang="ru-RU" sz="1200" dirty="0" smtClean="0"/>
              <a:t>1</a:t>
            </a:r>
            <a:r>
              <a:rPr lang="en-US" sz="1200" dirty="0" smtClean="0"/>
              <a:t>4</a:t>
            </a:r>
            <a:endParaRPr lang="ru-RU" sz="1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071916" y="1069999"/>
          <a:ext cx="5888768" cy="3513999"/>
        </p:xfrm>
        <a:graphic>
          <a:graphicData uri="http://schemas.openxmlformats.org/drawingml/2006/table">
            <a:tbl>
              <a:tblPr/>
              <a:tblGrid>
                <a:gridCol w="1225464">
                  <a:extLst>
                    <a:ext uri="{9D8B030D-6E8A-4147-A177-3AD203B41FA5}">
                      <a16:colId xmlns:a16="http://schemas.microsoft.com/office/drawing/2014/main" val="78337257"/>
                    </a:ext>
                  </a:extLst>
                </a:gridCol>
                <a:gridCol w="500932">
                  <a:extLst>
                    <a:ext uri="{9D8B030D-6E8A-4147-A177-3AD203B41FA5}">
                      <a16:colId xmlns:a16="http://schemas.microsoft.com/office/drawing/2014/main" val="1872213204"/>
                    </a:ext>
                  </a:extLst>
                </a:gridCol>
                <a:gridCol w="540689">
                  <a:extLst>
                    <a:ext uri="{9D8B030D-6E8A-4147-A177-3AD203B41FA5}">
                      <a16:colId xmlns:a16="http://schemas.microsoft.com/office/drawing/2014/main" val="2193785102"/>
                    </a:ext>
                  </a:extLst>
                </a:gridCol>
                <a:gridCol w="644055">
                  <a:extLst>
                    <a:ext uri="{9D8B030D-6E8A-4147-A177-3AD203B41FA5}">
                      <a16:colId xmlns:a16="http://schemas.microsoft.com/office/drawing/2014/main" val="1792013224"/>
                    </a:ext>
                  </a:extLst>
                </a:gridCol>
                <a:gridCol w="556592">
                  <a:extLst>
                    <a:ext uri="{9D8B030D-6E8A-4147-A177-3AD203B41FA5}">
                      <a16:colId xmlns:a16="http://schemas.microsoft.com/office/drawing/2014/main" val="1171219951"/>
                    </a:ext>
                  </a:extLst>
                </a:gridCol>
                <a:gridCol w="620202">
                  <a:extLst>
                    <a:ext uri="{9D8B030D-6E8A-4147-A177-3AD203B41FA5}">
                      <a16:colId xmlns:a16="http://schemas.microsoft.com/office/drawing/2014/main" val="2537344824"/>
                    </a:ext>
                  </a:extLst>
                </a:gridCol>
                <a:gridCol w="524786">
                  <a:extLst>
                    <a:ext uri="{9D8B030D-6E8A-4147-A177-3AD203B41FA5}">
                      <a16:colId xmlns:a16="http://schemas.microsoft.com/office/drawing/2014/main" val="3257047591"/>
                    </a:ext>
                  </a:extLst>
                </a:gridCol>
                <a:gridCol w="652007">
                  <a:extLst>
                    <a:ext uri="{9D8B030D-6E8A-4147-A177-3AD203B41FA5}">
                      <a16:colId xmlns:a16="http://schemas.microsoft.com/office/drawing/2014/main" val="36384408"/>
                    </a:ext>
                  </a:extLst>
                </a:gridCol>
                <a:gridCol w="624041">
                  <a:extLst>
                    <a:ext uri="{9D8B030D-6E8A-4147-A177-3AD203B41FA5}">
                      <a16:colId xmlns:a16="http://schemas.microsoft.com/office/drawing/2014/main" val="1187546331"/>
                    </a:ext>
                  </a:extLst>
                </a:gridCol>
              </a:tblGrid>
              <a:tr h="410459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Число экзаменационных работ, </a:t>
                      </a:r>
                      <a:r>
                        <a:rPr lang="ru-RU" sz="1400" b="1" i="0" u="none" strike="noStrike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оценённых на 100 баллов в 2012-2019 гг.</a:t>
                      </a:r>
                    </a:p>
                  </a:txBody>
                  <a:tcPr marL="5060" marR="5060" marT="506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46" marR="6746" marT="67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29517"/>
                  </a:ext>
                </a:extLst>
              </a:tr>
              <a:tr h="1650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Предмет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449901"/>
                  </a:ext>
                </a:extLst>
              </a:tr>
              <a:tr h="171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Русский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142940"/>
                  </a:ext>
                </a:extLst>
              </a:tr>
              <a:tr h="165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Математика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32/ 30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97224"/>
                  </a:ext>
                </a:extLst>
              </a:tr>
              <a:tr h="165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Физика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13/ 12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772865"/>
                  </a:ext>
                </a:extLst>
              </a:tr>
              <a:tr h="165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Химия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512392"/>
                  </a:ext>
                </a:extLst>
              </a:tr>
              <a:tr h="325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Информатика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и </a:t>
                      </a:r>
                      <a:endParaRPr lang="ru-RU" sz="1100" b="1" i="0" u="none" strike="noStrike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ИКТ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22/ 20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007323"/>
                  </a:ext>
                </a:extLst>
              </a:tr>
              <a:tr h="165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Биология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961074"/>
                  </a:ext>
                </a:extLst>
              </a:tr>
              <a:tr h="165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История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79366"/>
                  </a:ext>
                </a:extLst>
              </a:tr>
              <a:tr h="165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География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46139"/>
                  </a:ext>
                </a:extLst>
              </a:tr>
              <a:tr h="171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Английский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34658"/>
                  </a:ext>
                </a:extLst>
              </a:tr>
              <a:tr h="171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Немецкий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473009"/>
                  </a:ext>
                </a:extLst>
              </a:tr>
              <a:tr h="171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Французский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63109"/>
                  </a:ext>
                </a:extLst>
              </a:tr>
              <a:tr h="171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Обществознание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140986"/>
                  </a:ext>
                </a:extLst>
              </a:tr>
              <a:tr h="165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Литература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28138"/>
                  </a:ext>
                </a:extLst>
              </a:tr>
              <a:tr h="171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Испанский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890096"/>
                  </a:ext>
                </a:extLst>
              </a:tr>
              <a:tr h="171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Китайский </a:t>
                      </a: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язык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54896"/>
                  </a:ext>
                </a:extLst>
              </a:tr>
              <a:tr h="165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 ИТОГО</a:t>
                      </a:r>
                      <a:endParaRPr lang="ru-RU" sz="1100" b="1" i="0" u="none" strike="noStrike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198/</a:t>
                      </a:r>
                      <a:r>
                        <a:rPr lang="ru-RU" sz="1100" b="1" i="0" u="none" strike="noStrike" baseline="0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A8246F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  <a:endParaRPr lang="ru-RU" sz="1100" b="1" i="0" u="none" strike="noStrike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0" marR="5060" marT="50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6669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2362" y="3101617"/>
            <a:ext cx="336243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A8246F"/>
                </a:solidFill>
              </a:rPr>
              <a:t>100 баллов </a:t>
            </a:r>
            <a:r>
              <a:rPr lang="ru-RU" sz="1500" b="1" dirty="0">
                <a:solidFill>
                  <a:srgbClr val="0070C0"/>
                </a:solidFill>
              </a:rPr>
              <a:t>по</a:t>
            </a:r>
            <a:r>
              <a:rPr lang="ru-RU" sz="1500" b="1" dirty="0">
                <a:solidFill>
                  <a:srgbClr val="A8246F"/>
                </a:solidFill>
              </a:rPr>
              <a:t> 3 предметам  </a:t>
            </a:r>
            <a:r>
              <a:rPr lang="ru-RU" sz="1500" b="1" dirty="0">
                <a:solidFill>
                  <a:srgbClr val="0070C0"/>
                </a:solidFill>
              </a:rPr>
              <a:t>–</a:t>
            </a:r>
            <a:r>
              <a:rPr lang="ru-RU" sz="1500" b="1" dirty="0">
                <a:solidFill>
                  <a:srgbClr val="A8246F"/>
                </a:solidFill>
              </a:rPr>
              <a:t> </a:t>
            </a:r>
            <a:endParaRPr lang="ru-RU" sz="1500" b="1" dirty="0" smtClean="0">
              <a:solidFill>
                <a:srgbClr val="A8246F"/>
              </a:solidFill>
            </a:endParaRPr>
          </a:p>
          <a:p>
            <a:r>
              <a:rPr lang="ru-RU" sz="1500" b="1" dirty="0" smtClean="0">
                <a:solidFill>
                  <a:srgbClr val="A8246F"/>
                </a:solidFill>
              </a:rPr>
              <a:t>1 чел.</a:t>
            </a:r>
            <a:endParaRPr lang="ru-RU" sz="1500" b="1" dirty="0">
              <a:solidFill>
                <a:srgbClr val="A8246F"/>
              </a:solidFill>
            </a:endParaRPr>
          </a:p>
          <a:p>
            <a:endParaRPr lang="ru-RU" sz="800" b="1" dirty="0">
              <a:solidFill>
                <a:srgbClr val="A8246F"/>
              </a:solidFill>
            </a:endParaRPr>
          </a:p>
          <a:p>
            <a:r>
              <a:rPr lang="ru-RU" sz="1500" b="1" dirty="0">
                <a:solidFill>
                  <a:srgbClr val="A8246F"/>
                </a:solidFill>
              </a:rPr>
              <a:t>100 </a:t>
            </a:r>
            <a:r>
              <a:rPr lang="ru-RU" sz="1500" b="1" dirty="0" smtClean="0">
                <a:solidFill>
                  <a:srgbClr val="A8246F"/>
                </a:solidFill>
              </a:rPr>
              <a:t>баллов </a:t>
            </a:r>
            <a:r>
              <a:rPr lang="ru-RU" sz="1500" b="1" dirty="0" smtClean="0">
                <a:solidFill>
                  <a:srgbClr val="0070C0"/>
                </a:solidFill>
              </a:rPr>
              <a:t>по</a:t>
            </a:r>
            <a:r>
              <a:rPr lang="ru-RU" sz="1500" b="1" dirty="0" smtClean="0">
                <a:solidFill>
                  <a:srgbClr val="A8246F"/>
                </a:solidFill>
              </a:rPr>
              <a:t> </a:t>
            </a:r>
            <a:r>
              <a:rPr lang="ru-RU" sz="1500" b="1" dirty="0">
                <a:solidFill>
                  <a:srgbClr val="A8246F"/>
                </a:solidFill>
              </a:rPr>
              <a:t>2 предметам </a:t>
            </a:r>
            <a:r>
              <a:rPr lang="ru-RU" sz="1500" b="1" dirty="0">
                <a:solidFill>
                  <a:srgbClr val="0070C0"/>
                </a:solidFill>
              </a:rPr>
              <a:t>–</a:t>
            </a:r>
            <a:r>
              <a:rPr lang="ru-RU" sz="1500" b="1" dirty="0">
                <a:solidFill>
                  <a:srgbClr val="A8246F"/>
                </a:solidFill>
              </a:rPr>
              <a:t> </a:t>
            </a:r>
            <a:endParaRPr lang="ru-RU" sz="1500" b="1" dirty="0" smtClean="0">
              <a:solidFill>
                <a:srgbClr val="A8246F"/>
              </a:solidFill>
            </a:endParaRPr>
          </a:p>
          <a:p>
            <a:r>
              <a:rPr lang="ru-RU" sz="1500" b="1" dirty="0" smtClean="0">
                <a:solidFill>
                  <a:srgbClr val="A8246F"/>
                </a:solidFill>
              </a:rPr>
              <a:t>10 чел.</a:t>
            </a:r>
            <a:endParaRPr lang="ru-RU" sz="1500" b="1" dirty="0">
              <a:solidFill>
                <a:srgbClr val="A8246F"/>
              </a:solidFill>
            </a:endParaRPr>
          </a:p>
          <a:p>
            <a:endParaRPr lang="ru-RU" sz="800" b="1" dirty="0">
              <a:solidFill>
                <a:srgbClr val="A8246F"/>
              </a:solidFill>
            </a:endParaRPr>
          </a:p>
          <a:p>
            <a:r>
              <a:rPr lang="ru-RU" sz="1500" b="1" dirty="0">
                <a:solidFill>
                  <a:srgbClr val="A8246F"/>
                </a:solidFill>
              </a:rPr>
              <a:t>100 баллов </a:t>
            </a:r>
            <a:r>
              <a:rPr lang="ru-RU" sz="1500" b="1" dirty="0">
                <a:solidFill>
                  <a:srgbClr val="0070C0"/>
                </a:solidFill>
              </a:rPr>
              <a:t>по</a:t>
            </a:r>
            <a:r>
              <a:rPr lang="ru-RU" sz="1500" b="1" dirty="0">
                <a:solidFill>
                  <a:srgbClr val="A8246F"/>
                </a:solidFill>
              </a:rPr>
              <a:t> 1 предмету </a:t>
            </a:r>
            <a:r>
              <a:rPr lang="ru-RU" sz="1500" b="1" dirty="0" smtClean="0">
                <a:solidFill>
                  <a:srgbClr val="0070C0"/>
                </a:solidFill>
              </a:rPr>
              <a:t>–</a:t>
            </a:r>
            <a:r>
              <a:rPr lang="ru-RU" sz="1500" b="1" dirty="0" smtClean="0">
                <a:solidFill>
                  <a:srgbClr val="A8246F"/>
                </a:solidFill>
              </a:rPr>
              <a:t> </a:t>
            </a:r>
          </a:p>
          <a:p>
            <a:r>
              <a:rPr lang="ru-RU" sz="1500" b="1" dirty="0" smtClean="0">
                <a:solidFill>
                  <a:srgbClr val="A8246F"/>
                </a:solidFill>
              </a:rPr>
              <a:t>170 чел.</a:t>
            </a:r>
            <a:endParaRPr lang="ru-RU" sz="1500" b="1" dirty="0">
              <a:solidFill>
                <a:srgbClr val="A8246F"/>
              </a:solidFill>
            </a:endParaRPr>
          </a:p>
          <a:p>
            <a:endParaRPr lang="ru-RU" sz="15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40" y="1358556"/>
            <a:ext cx="2206749" cy="16558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341395" y="-80811"/>
            <a:ext cx="6536790" cy="807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Основной период ЕГЭ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37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5885" y="1198108"/>
            <a:ext cx="68211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Не преодолели порог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rgbClr val="0070C0"/>
                </a:solidFill>
              </a:rPr>
              <a:t>Русский язык – </a:t>
            </a:r>
            <a:r>
              <a:rPr lang="ru-RU" sz="2400" b="1" dirty="0">
                <a:solidFill>
                  <a:srgbClr val="A8246F"/>
                </a:solidFill>
              </a:rPr>
              <a:t>6 (0,03%)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Математика профильного уровня – </a:t>
            </a:r>
            <a:r>
              <a:rPr lang="ru-RU" sz="2400" b="1" dirty="0">
                <a:solidFill>
                  <a:srgbClr val="A8246F"/>
                </a:solidFill>
              </a:rPr>
              <a:t>179 (1, 86%)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Математика базового уровня – </a:t>
            </a:r>
            <a:r>
              <a:rPr lang="ru-RU" sz="2400" b="1" dirty="0">
                <a:solidFill>
                  <a:srgbClr val="A8246F"/>
                </a:solidFill>
              </a:rPr>
              <a:t>54 (0,84%)</a:t>
            </a:r>
          </a:p>
          <a:p>
            <a:endParaRPr lang="ru-RU" sz="240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41395" y="-80811"/>
            <a:ext cx="6536790" cy="807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Основной период ЕГЭ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1</a:t>
            </a:r>
            <a:r>
              <a:rPr lang="en-US" sz="1200" dirty="0" smtClean="0"/>
              <a:t>5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78230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1</a:t>
            </a:r>
            <a:r>
              <a:rPr lang="en-US" sz="1200" dirty="0" smtClean="0"/>
              <a:t>6</a:t>
            </a:r>
            <a:endParaRPr lang="ru-RU" sz="12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5851" y="222426"/>
            <a:ext cx="6536790" cy="5092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Результаты ОГЭ основного периода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2019 года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без </a:t>
            </a:r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учета пересдачи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32813"/>
              </p:ext>
            </p:extLst>
          </p:nvPr>
        </p:nvGraphicFramePr>
        <p:xfrm>
          <a:off x="1255851" y="1098047"/>
          <a:ext cx="6831221" cy="35868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112">
                  <a:extLst>
                    <a:ext uri="{9D8B030D-6E8A-4147-A177-3AD203B41FA5}">
                      <a16:colId xmlns:a16="http://schemas.microsoft.com/office/drawing/2014/main" val="2356331230"/>
                    </a:ext>
                  </a:extLst>
                </a:gridCol>
                <a:gridCol w="737382">
                  <a:extLst>
                    <a:ext uri="{9D8B030D-6E8A-4147-A177-3AD203B41FA5}">
                      <a16:colId xmlns:a16="http://schemas.microsoft.com/office/drawing/2014/main" val="1049467348"/>
                    </a:ext>
                  </a:extLst>
                </a:gridCol>
                <a:gridCol w="674774">
                  <a:extLst>
                    <a:ext uri="{9D8B030D-6E8A-4147-A177-3AD203B41FA5}">
                      <a16:colId xmlns:a16="http://schemas.microsoft.com/office/drawing/2014/main" val="4024548535"/>
                    </a:ext>
                  </a:extLst>
                </a:gridCol>
                <a:gridCol w="612167">
                  <a:extLst>
                    <a:ext uri="{9D8B030D-6E8A-4147-A177-3AD203B41FA5}">
                      <a16:colId xmlns:a16="http://schemas.microsoft.com/office/drawing/2014/main" val="2525114703"/>
                    </a:ext>
                  </a:extLst>
                </a:gridCol>
                <a:gridCol w="674774">
                  <a:extLst>
                    <a:ext uri="{9D8B030D-6E8A-4147-A177-3AD203B41FA5}">
                      <a16:colId xmlns:a16="http://schemas.microsoft.com/office/drawing/2014/main" val="2670108069"/>
                    </a:ext>
                  </a:extLst>
                </a:gridCol>
                <a:gridCol w="688688">
                  <a:extLst>
                    <a:ext uri="{9D8B030D-6E8A-4147-A177-3AD203B41FA5}">
                      <a16:colId xmlns:a16="http://schemas.microsoft.com/office/drawing/2014/main" val="977367647"/>
                    </a:ext>
                  </a:extLst>
                </a:gridCol>
                <a:gridCol w="653905">
                  <a:extLst>
                    <a:ext uri="{9D8B030D-6E8A-4147-A177-3AD203B41FA5}">
                      <a16:colId xmlns:a16="http://schemas.microsoft.com/office/drawing/2014/main" val="3043950410"/>
                    </a:ext>
                  </a:extLst>
                </a:gridCol>
                <a:gridCol w="647019">
                  <a:extLst>
                    <a:ext uri="{9D8B030D-6E8A-4147-A177-3AD203B41FA5}">
                      <a16:colId xmlns:a16="http://schemas.microsoft.com/office/drawing/2014/main" val="1314224526"/>
                    </a:ext>
                  </a:extLst>
                </a:gridCol>
                <a:gridCol w="563400">
                  <a:extLst>
                    <a:ext uri="{9D8B030D-6E8A-4147-A177-3AD203B41FA5}">
                      <a16:colId xmlns:a16="http://schemas.microsoft.com/office/drawing/2014/main" val="1061005552"/>
                    </a:ext>
                  </a:extLst>
                </a:gridCol>
              </a:tblGrid>
              <a:tr h="6035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Кол-во участников ОГЭ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Кол-во выпускников, получивших неуд. оценку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Доля выпускников, получивших неуд. результат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Средняя                   оценка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3148771"/>
                  </a:ext>
                </a:extLst>
              </a:tr>
              <a:tr h="205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772285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Русский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36 316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36 561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0,34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0,74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4,15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4,13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10062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Математика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36 365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36 534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882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0,87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2,41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3,99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4,04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82508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Физика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5 521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5 606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0,66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4,11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44704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Химия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5 621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5 296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0,12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0,70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4,45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4,48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65474"/>
                  </a:ext>
                </a:extLst>
              </a:tr>
              <a:tr h="2060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Информатика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17 380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19 352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299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1,55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3,87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4,03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61642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Биология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8 713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7 368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0,96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0,71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3,62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4,20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440661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География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11 443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12 948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614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1,15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4,74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4,15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3,98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291583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Английский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3 562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3 612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0,91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4,48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4,49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331544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Немецкий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3,94</a:t>
                      </a:r>
                      <a:endParaRPr lang="ru-RU" sz="1200" b="1" i="0" u="none" strike="noStrike" dirty="0">
                        <a:solidFill>
                          <a:srgbClr val="A8246F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242379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Французский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4,04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4,16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463326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Обществознание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17 410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16 154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1,05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3,37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3,67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3,69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281374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Литература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623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0,80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0,24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3,79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4,26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52903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История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(без ХХ века)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104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4,81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-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3,88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327113"/>
                  </a:ext>
                </a:extLst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История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(с ХХ веком)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761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566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0,92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5,48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3,80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8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3,90</a:t>
                      </a:r>
                      <a:endParaRPr lang="ru-RU" sz="1200" b="1" i="0" u="none" strike="noStrike" dirty="0">
                        <a:solidFill>
                          <a:srgbClr val="008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9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777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1</a:t>
            </a:r>
            <a:r>
              <a:rPr lang="en-US" sz="1200" dirty="0" smtClean="0"/>
              <a:t>7</a:t>
            </a:r>
            <a:endParaRPr lang="ru-RU" sz="12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37410" y="160872"/>
            <a:ext cx="6536790" cy="509284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Результаты повторной ГИА-9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русскому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языку в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форме ОГЭ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3712" y="2116234"/>
            <a:ext cx="8412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Муниципальные образования и общеобразовательные организации, выпускники которых получили оценку "5" после пересдачи ОГЭ по русскому языку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49510"/>
              </p:ext>
            </p:extLst>
          </p:nvPr>
        </p:nvGraphicFramePr>
        <p:xfrm>
          <a:off x="594532" y="2807806"/>
          <a:ext cx="8000331" cy="1897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1823">
                  <a:extLst>
                    <a:ext uri="{9D8B030D-6E8A-4147-A177-3AD203B41FA5}">
                      <a16:colId xmlns:a16="http://schemas.microsoft.com/office/drawing/2014/main" val="1862666108"/>
                    </a:ext>
                  </a:extLst>
                </a:gridCol>
                <a:gridCol w="1375213">
                  <a:extLst>
                    <a:ext uri="{9D8B030D-6E8A-4147-A177-3AD203B41FA5}">
                      <a16:colId xmlns:a16="http://schemas.microsoft.com/office/drawing/2014/main" val="4258284393"/>
                    </a:ext>
                  </a:extLst>
                </a:gridCol>
                <a:gridCol w="2135739">
                  <a:extLst>
                    <a:ext uri="{9D8B030D-6E8A-4147-A177-3AD203B41FA5}">
                      <a16:colId xmlns:a16="http://schemas.microsoft.com/office/drawing/2014/main" val="1824587221"/>
                    </a:ext>
                  </a:extLst>
                </a:gridCol>
                <a:gridCol w="644733">
                  <a:extLst>
                    <a:ext uri="{9D8B030D-6E8A-4147-A177-3AD203B41FA5}">
                      <a16:colId xmlns:a16="http://schemas.microsoft.com/office/drawing/2014/main" val="1184293814"/>
                    </a:ext>
                  </a:extLst>
                </a:gridCol>
                <a:gridCol w="1513425">
                  <a:extLst>
                    <a:ext uri="{9D8B030D-6E8A-4147-A177-3AD203B41FA5}">
                      <a16:colId xmlns:a16="http://schemas.microsoft.com/office/drawing/2014/main" val="195292842"/>
                    </a:ext>
                  </a:extLst>
                </a:gridCol>
                <a:gridCol w="1699398">
                  <a:extLst>
                    <a:ext uri="{9D8B030D-6E8A-4147-A177-3AD203B41FA5}">
                      <a16:colId xmlns:a16="http://schemas.microsoft.com/office/drawing/2014/main" val="640251416"/>
                    </a:ext>
                  </a:extLst>
                </a:gridCol>
              </a:tblGrid>
              <a:tr h="626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общеобразовательной организации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муниципального образования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общеобразовательной организации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17013"/>
                  </a:ext>
                </a:extLst>
              </a:tr>
              <a:tr h="415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Арский</a:t>
                      </a:r>
                      <a:endParaRPr lang="ru-RU" sz="13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"Арская </a:t>
                      </a: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гимназия №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5"</a:t>
                      </a:r>
                      <a:endParaRPr lang="ru-RU" sz="13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Черемшанский</a:t>
                      </a:r>
                      <a:endParaRPr lang="ru-RU" sz="13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ООШ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300" b="1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Утыз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Имян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</a:t>
                      </a:r>
                      <a:endParaRPr lang="ru-RU" sz="13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550104"/>
                  </a:ext>
                </a:extLst>
              </a:tr>
              <a:tr h="415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Зеленодольский</a:t>
                      </a:r>
                      <a:endParaRPr lang="ru-RU" sz="1300" b="1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"Открытая </a:t>
                      </a: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(сменная) ООШ №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1"</a:t>
                      </a:r>
                      <a:endParaRPr lang="ru-RU" sz="13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Кировский  район г.Казани</a:t>
                      </a:r>
                      <a:endParaRPr lang="ru-RU" sz="13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"Татарская </a:t>
                      </a: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гимназия №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15"</a:t>
                      </a:r>
                      <a:endParaRPr lang="ru-RU" sz="13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327917"/>
                  </a:ext>
                </a:extLst>
              </a:tr>
              <a:tr h="4158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Сабинский</a:t>
                      </a:r>
                      <a:endParaRPr lang="ru-RU" sz="13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"Гимназия </a:t>
                      </a:r>
                      <a:r>
                        <a:rPr lang="ru-RU" sz="1300" b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пгт</a:t>
                      </a: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Б.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Сабы"</a:t>
                      </a:r>
                      <a:endParaRPr lang="ru-RU" sz="13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Ново-Савиновский район г.Казани</a:t>
                      </a:r>
                      <a:endParaRPr lang="ru-RU" sz="13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"СОШ </a:t>
                      </a: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31"</a:t>
                      </a:r>
                      <a:endParaRPr lang="ru-RU" sz="13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728585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230856"/>
              </p:ext>
            </p:extLst>
          </p:nvPr>
        </p:nvGraphicFramePr>
        <p:xfrm>
          <a:off x="2266122" y="953495"/>
          <a:ext cx="4468632" cy="1082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023">
                  <a:extLst>
                    <a:ext uri="{9D8B030D-6E8A-4147-A177-3AD203B41FA5}">
                      <a16:colId xmlns:a16="http://schemas.microsoft.com/office/drawing/2014/main" val="1359461296"/>
                    </a:ext>
                  </a:extLst>
                </a:gridCol>
                <a:gridCol w="807264">
                  <a:extLst>
                    <a:ext uri="{9D8B030D-6E8A-4147-A177-3AD203B41FA5}">
                      <a16:colId xmlns:a16="http://schemas.microsoft.com/office/drawing/2014/main" val="3774714172"/>
                    </a:ext>
                  </a:extLst>
                </a:gridCol>
                <a:gridCol w="892595">
                  <a:extLst>
                    <a:ext uri="{9D8B030D-6E8A-4147-A177-3AD203B41FA5}">
                      <a16:colId xmlns:a16="http://schemas.microsoft.com/office/drawing/2014/main" val="3317375560"/>
                    </a:ext>
                  </a:extLst>
                </a:gridCol>
                <a:gridCol w="882595">
                  <a:extLst>
                    <a:ext uri="{9D8B030D-6E8A-4147-A177-3AD203B41FA5}">
                      <a16:colId xmlns:a16="http://schemas.microsoft.com/office/drawing/2014/main" val="3743437763"/>
                    </a:ext>
                  </a:extLst>
                </a:gridCol>
                <a:gridCol w="954155">
                  <a:extLst>
                    <a:ext uri="{9D8B030D-6E8A-4147-A177-3AD203B41FA5}">
                      <a16:colId xmlns:a16="http://schemas.microsoft.com/office/drawing/2014/main" val="2262205034"/>
                    </a:ext>
                  </a:extLst>
                </a:gridCol>
              </a:tblGrid>
              <a:tr h="2276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Приняли участие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Пересдали на оценку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67099"/>
                  </a:ext>
                </a:extLst>
              </a:tr>
              <a:tr h="238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"2"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"3"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"4"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"5"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571064"/>
                  </a:ext>
                </a:extLst>
              </a:tr>
              <a:tr h="560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196 </a:t>
                      </a:r>
                      <a:r>
                        <a:rPr lang="ru-RU" sz="16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 чел. </a:t>
                      </a: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(3,1%)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147 </a:t>
                      </a: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</a:t>
                      </a:r>
                      <a:r>
                        <a:rPr lang="ru-RU" sz="16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(75%)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37 чел. </a:t>
                      </a: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(18,8%)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 чел. </a:t>
                      </a:r>
                      <a:r>
                        <a:rPr lang="ru-RU" sz="1600" b="1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(3,1%)</a:t>
                      </a:r>
                      <a:endParaRPr lang="ru-RU" sz="1600" b="1" dirty="0">
                        <a:solidFill>
                          <a:srgbClr val="A8246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30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296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1</a:t>
            </a:r>
            <a:r>
              <a:rPr lang="en-US" sz="1200" dirty="0" smtClean="0"/>
              <a:t>8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9674" y="51471"/>
            <a:ext cx="631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ВПР по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Республике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Татарстан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сравнении с результатами ВПР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за 2019 год</a:t>
            </a:r>
          </a:p>
        </p:txBody>
      </p:sp>
      <p:pic>
        <p:nvPicPr>
          <p:cNvPr id="10" name="Диаграмма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97" y="1221231"/>
            <a:ext cx="6825773" cy="357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0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1</a:t>
            </a:r>
            <a:r>
              <a:rPr lang="en-US" sz="1200" dirty="0" smtClean="0"/>
              <a:t>9</a:t>
            </a:r>
            <a:endParaRPr lang="ru-RU" sz="1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40574280"/>
              </p:ext>
            </p:extLst>
          </p:nvPr>
        </p:nvGraphicFramePr>
        <p:xfrm>
          <a:off x="1261602" y="100986"/>
          <a:ext cx="6761860" cy="456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7509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57349" y="153913"/>
            <a:ext cx="6907876" cy="57311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Основные задачи </a:t>
            </a:r>
            <a:b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системы общего образования</a:t>
            </a:r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2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8276" y="1090383"/>
            <a:ext cx="669669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0070C0"/>
                </a:solidFill>
              </a:rPr>
              <a:t>современность МТБ, включая доступ к высокоскоростному </a:t>
            </a:r>
            <a:r>
              <a:rPr lang="ru-RU" sz="1500" b="1" dirty="0" smtClean="0">
                <a:solidFill>
                  <a:srgbClr val="0070C0"/>
                </a:solidFill>
              </a:rPr>
              <a:t>интернету</a:t>
            </a: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500" b="1" dirty="0">
              <a:solidFill>
                <a:srgbClr val="0070C0"/>
              </a:solidFill>
            </a:endParaRP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70C0"/>
                </a:solidFill>
              </a:rPr>
              <a:t>обновление </a:t>
            </a:r>
            <a:r>
              <a:rPr lang="ru-RU" sz="1500" b="1" dirty="0">
                <a:solidFill>
                  <a:srgbClr val="0070C0"/>
                </a:solidFill>
              </a:rPr>
              <a:t>ФГОС и примерных основных образовательных программ, в том числе с учётом приоритетов научно-технологического развития </a:t>
            </a:r>
            <a:r>
              <a:rPr lang="ru-RU" sz="1500" b="1" dirty="0" smtClean="0">
                <a:solidFill>
                  <a:srgbClr val="0070C0"/>
                </a:solidFill>
              </a:rPr>
              <a:t>РФ</a:t>
            </a: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500" b="1" dirty="0">
              <a:solidFill>
                <a:srgbClr val="0070C0"/>
              </a:solidFill>
            </a:endParaRP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70C0"/>
                </a:solidFill>
              </a:rPr>
              <a:t>укрепление </a:t>
            </a:r>
            <a:r>
              <a:rPr lang="ru-RU" sz="1500" b="1" dirty="0">
                <a:solidFill>
                  <a:srgbClr val="0070C0"/>
                </a:solidFill>
              </a:rPr>
              <a:t>пространства просвещения и </a:t>
            </a:r>
            <a:r>
              <a:rPr lang="ru-RU" sz="1500" b="1" dirty="0" smtClean="0">
                <a:solidFill>
                  <a:srgbClr val="0070C0"/>
                </a:solidFill>
              </a:rPr>
              <a:t>культуры</a:t>
            </a: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500" b="1" dirty="0">
              <a:solidFill>
                <a:srgbClr val="0070C0"/>
              </a:solidFill>
            </a:endParaRP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70C0"/>
                </a:solidFill>
              </a:rPr>
              <a:t>подготовка </a:t>
            </a:r>
            <a:r>
              <a:rPr lang="ru-RU" sz="1500" b="1" dirty="0">
                <a:solidFill>
                  <a:srgbClr val="0070C0"/>
                </a:solidFill>
              </a:rPr>
              <a:t>программы в области искусственного интеллекта (поручения АСИ и Сбербанку</a:t>
            </a:r>
            <a:r>
              <a:rPr lang="ru-RU" sz="1500" b="1" dirty="0" smtClean="0">
                <a:solidFill>
                  <a:srgbClr val="0070C0"/>
                </a:solidFill>
              </a:rPr>
              <a:t>)</a:t>
            </a: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500" b="1" dirty="0">
              <a:solidFill>
                <a:srgbClr val="0070C0"/>
              </a:solidFill>
            </a:endParaRP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70C0"/>
                </a:solidFill>
              </a:rPr>
              <a:t>развитие </a:t>
            </a:r>
            <a:r>
              <a:rPr lang="ru-RU" sz="1500" b="1" dirty="0">
                <a:solidFill>
                  <a:srgbClr val="0070C0"/>
                </a:solidFill>
              </a:rPr>
              <a:t>системы дополнительного образования </a:t>
            </a:r>
            <a:r>
              <a:rPr lang="ru-RU" sz="1500" b="1" dirty="0" smtClean="0">
                <a:solidFill>
                  <a:srgbClr val="0070C0"/>
                </a:solidFill>
              </a:rPr>
              <a:t>детей: «Ее </a:t>
            </a:r>
            <a:r>
              <a:rPr lang="ru-RU" sz="1500" b="1" dirty="0">
                <a:solidFill>
                  <a:srgbClr val="0070C0"/>
                </a:solidFill>
              </a:rPr>
              <a:t>основа – детские технопарки, </a:t>
            </a:r>
            <a:r>
              <a:rPr lang="ru-RU" sz="1500" b="1" dirty="0" err="1">
                <a:solidFill>
                  <a:srgbClr val="0070C0"/>
                </a:solidFill>
              </a:rPr>
              <a:t>Кванториумы</a:t>
            </a:r>
            <a:r>
              <a:rPr lang="ru-RU" sz="1500" b="1" dirty="0">
                <a:solidFill>
                  <a:srgbClr val="0070C0"/>
                </a:solidFill>
              </a:rPr>
              <a:t>, кружки, причем не только </a:t>
            </a:r>
            <a:r>
              <a:rPr lang="ru-RU" sz="1500" b="1" dirty="0" smtClean="0">
                <a:solidFill>
                  <a:srgbClr val="0070C0"/>
                </a:solidFill>
              </a:rPr>
              <a:t>в </a:t>
            </a:r>
            <a:r>
              <a:rPr lang="ru-RU" sz="1500" b="1" dirty="0">
                <a:solidFill>
                  <a:srgbClr val="0070C0"/>
                </a:solidFill>
              </a:rPr>
              <a:t>области естественных или инженерных, но и общественных и гуманитарных наук, а также искусства. Яркое созвездие </a:t>
            </a:r>
            <a:r>
              <a:rPr lang="ru-RU" sz="1500" b="1" dirty="0" smtClean="0">
                <a:solidFill>
                  <a:srgbClr val="0070C0"/>
                </a:solidFill>
              </a:rPr>
              <a:t>«Сириуса» готово </a:t>
            </a:r>
            <a:r>
              <a:rPr lang="ru-RU" sz="1500" b="1" dirty="0">
                <a:solidFill>
                  <a:srgbClr val="0070C0"/>
                </a:solidFill>
              </a:rPr>
              <a:t>в опережающем темпе (за 2 года) развернуть региональную </a:t>
            </a:r>
            <a:r>
              <a:rPr lang="ru-RU" sz="1500" b="1" dirty="0" smtClean="0">
                <a:solidFill>
                  <a:srgbClr val="0070C0"/>
                </a:solidFill>
              </a:rPr>
              <a:t>сеть»</a:t>
            </a: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500" b="1" dirty="0">
              <a:solidFill>
                <a:srgbClr val="0070C0"/>
              </a:solidFill>
            </a:endParaRP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0070C0"/>
                </a:solidFill>
              </a:rPr>
              <a:t>система </a:t>
            </a:r>
            <a:r>
              <a:rPr lang="ru-RU" sz="1500" b="1" dirty="0">
                <a:solidFill>
                  <a:srgbClr val="0070C0"/>
                </a:solidFill>
              </a:rPr>
              <a:t>профориентации и профессиональных конкурсов, социальных и карьерных лифтов для школьников и молодых талантов  (Билет в будущее, </a:t>
            </a:r>
            <a:r>
              <a:rPr lang="ru-RU" sz="1500" b="1" dirty="0" err="1" smtClean="0">
                <a:solidFill>
                  <a:srgbClr val="0070C0"/>
                </a:solidFill>
              </a:rPr>
              <a:t>ПроеКТОриЯ</a:t>
            </a:r>
            <a:r>
              <a:rPr lang="ru-RU" sz="1500" b="1" dirty="0" smtClean="0">
                <a:solidFill>
                  <a:srgbClr val="0070C0"/>
                </a:solidFill>
              </a:rPr>
              <a:t>)</a:t>
            </a:r>
            <a:endParaRPr lang="ru-RU" sz="15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1" y="1514076"/>
            <a:ext cx="1898354" cy="28423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512534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en-US" sz="1200" dirty="0" smtClean="0"/>
              <a:t>20</a:t>
            </a:r>
            <a:endParaRPr lang="ru-RU" sz="1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86" y="212056"/>
            <a:ext cx="5882235" cy="2632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15" y="3049029"/>
            <a:ext cx="898192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A8246F"/>
                </a:solidFill>
              </a:rPr>
              <a:t>Перспективы ВПР на 2020 </a:t>
            </a:r>
            <a:r>
              <a:rPr lang="ru-RU" sz="1600" b="1" dirty="0" smtClean="0">
                <a:solidFill>
                  <a:srgbClr val="A8246F"/>
                </a:solidFill>
              </a:rPr>
              <a:t>год</a:t>
            </a:r>
          </a:p>
          <a:p>
            <a:endParaRPr lang="ru-RU" sz="500" b="1" dirty="0">
              <a:solidFill>
                <a:srgbClr val="C00000"/>
              </a:solidFill>
            </a:endParaRPr>
          </a:p>
          <a:p>
            <a:pPr marL="171450" indent="-17145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70C0"/>
                </a:solidFill>
              </a:rPr>
              <a:t> Формирование работ из банка заданий ВПР для 4-7, 11 классов, проведение в любой день в </a:t>
            </a:r>
            <a:r>
              <a:rPr lang="ru-RU" sz="1600" b="1" dirty="0" smtClean="0">
                <a:solidFill>
                  <a:srgbClr val="0070C0"/>
                </a:solidFill>
              </a:rPr>
              <a:t>заданный промежуток</a:t>
            </a:r>
          </a:p>
          <a:p>
            <a:pPr marL="171450" indent="-17145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</a:rPr>
              <a:t>+ </a:t>
            </a:r>
            <a:r>
              <a:rPr lang="ru-RU" sz="1600" b="1" dirty="0">
                <a:solidFill>
                  <a:srgbClr val="0070C0"/>
                </a:solidFill>
              </a:rPr>
              <a:t>8 класс: математика, русский, биология, история, обществознание, география, физика, </a:t>
            </a:r>
            <a:r>
              <a:rPr lang="ru-RU" sz="1600" b="1" dirty="0" smtClean="0">
                <a:solidFill>
                  <a:srgbClr val="0070C0"/>
                </a:solidFill>
              </a:rPr>
              <a:t>химия</a:t>
            </a:r>
          </a:p>
          <a:p>
            <a:pPr marL="171450" indent="-17145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</a:rPr>
              <a:t>Использование </a:t>
            </a:r>
            <a:r>
              <a:rPr lang="ru-RU" sz="1600" b="1" dirty="0">
                <a:solidFill>
                  <a:srgbClr val="0070C0"/>
                </a:solidFill>
              </a:rPr>
              <a:t>банка заданий ВПР при проведении процедур государственного контроля </a:t>
            </a:r>
            <a:r>
              <a:rPr lang="ru-RU" sz="1600" b="1" dirty="0" smtClean="0">
                <a:solidFill>
                  <a:srgbClr val="0070C0"/>
                </a:solidFill>
              </a:rPr>
              <a:t>качества образования </a:t>
            </a:r>
            <a:r>
              <a:rPr lang="ru-RU" sz="1600" b="1" dirty="0">
                <a:solidFill>
                  <a:srgbClr val="0070C0"/>
                </a:solidFill>
              </a:rPr>
              <a:t>на региональном уровне</a:t>
            </a:r>
          </a:p>
          <a:p>
            <a:endParaRPr lang="ru-RU" sz="1600" b="1" dirty="0"/>
          </a:p>
          <a:p>
            <a:endParaRPr lang="ru-RU" sz="1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2</a:t>
            </a:r>
            <a:r>
              <a:rPr lang="en-US" sz="1200" dirty="0" smtClean="0"/>
              <a:t>1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3714" y="1295994"/>
            <a:ext cx="8897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В нём участвуют 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</a:rPr>
              <a:t>все муниципальные образования Республики Татарстан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, по программе </a:t>
            </a:r>
            <a:endParaRPr lang="ru-RU" sz="1600" dirty="0" smtClean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0070C0"/>
                </a:solidFill>
                <a:ea typeface="Calibri" panose="020F0502020204030204" pitchFamily="34" charset="0"/>
              </a:rPr>
              <a:t>среднего 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общего образования (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</a:rPr>
              <a:t>10-11 классы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): </a:t>
            </a:r>
            <a:r>
              <a:rPr lang="ru-RU" sz="1600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1 375 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классов,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25 300 </a:t>
            </a:r>
            <a:r>
              <a:rPr lang="ru-RU" sz="1600" dirty="0">
                <a:solidFill>
                  <a:srgbClr val="0070C0"/>
                </a:solidFill>
                <a:ea typeface="Calibri" panose="020F0502020204030204" pitchFamily="34" charset="0"/>
              </a:rPr>
              <a:t>обучающихся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3622" y="51471"/>
            <a:ext cx="6710584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</a:t>
            </a:r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"Развитие </a:t>
            </a:r>
            <a:r>
              <a:rPr lang="ru-RU" sz="19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сети специализированных классов профильной (инженерной, естественнонаучной и математической) направленности"</a:t>
            </a:r>
          </a:p>
          <a:p>
            <a:pPr indent="337661" algn="just"/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47418"/>
              </p:ext>
            </p:extLst>
          </p:nvPr>
        </p:nvGraphicFramePr>
        <p:xfrm>
          <a:off x="429371" y="1964825"/>
          <a:ext cx="8362878" cy="2734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9792">
                  <a:extLst>
                    <a:ext uri="{9D8B030D-6E8A-4147-A177-3AD203B41FA5}">
                      <a16:colId xmlns:a16="http://schemas.microsoft.com/office/drawing/2014/main" val="609030193"/>
                    </a:ext>
                  </a:extLst>
                </a:gridCol>
                <a:gridCol w="2893989">
                  <a:extLst>
                    <a:ext uri="{9D8B030D-6E8A-4147-A177-3AD203B41FA5}">
                      <a16:colId xmlns:a16="http://schemas.microsoft.com/office/drawing/2014/main" val="3784375111"/>
                    </a:ext>
                  </a:extLst>
                </a:gridCol>
                <a:gridCol w="3169097">
                  <a:extLst>
                    <a:ext uri="{9D8B030D-6E8A-4147-A177-3AD203B41FA5}">
                      <a16:colId xmlns:a16="http://schemas.microsoft.com/office/drawing/2014/main" val="1089576827"/>
                    </a:ext>
                  </a:extLst>
                </a:gridCol>
              </a:tblGrid>
              <a:tr h="3916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профиля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Число 10–11(12) классов (групп) профильного обучения, ед.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 обучающихся в 10–11 (12) классах (группах) профильного обучения, чел.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350840"/>
                  </a:ext>
                </a:extLst>
              </a:tr>
              <a:tr h="19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Технологический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A8246F"/>
                          </a:solidFill>
                          <a:effectLst/>
                        </a:rPr>
                        <a:t>105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A8246F"/>
                          </a:solidFill>
                          <a:effectLst/>
                        </a:rPr>
                        <a:t>1 649</a:t>
                      </a:r>
                      <a:endParaRPr lang="ru-RU" sz="1200" b="1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479146"/>
                  </a:ext>
                </a:extLst>
              </a:tr>
              <a:tr h="188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Физико-математический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A8246F"/>
                          </a:solidFill>
                          <a:effectLst/>
                        </a:rPr>
                        <a:t>226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4</a:t>
                      </a:r>
                      <a:r>
                        <a:rPr lang="ru-RU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675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616793"/>
                  </a:ext>
                </a:extLst>
              </a:tr>
              <a:tr h="19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Физико-химический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A8246F"/>
                          </a:solidFill>
                          <a:effectLst/>
                        </a:rPr>
                        <a:t>57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097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118736"/>
                  </a:ext>
                </a:extLst>
              </a:tr>
              <a:tr h="19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Химико-биологический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A8246F"/>
                          </a:solidFill>
                          <a:effectLst/>
                        </a:rPr>
                        <a:t>216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3</a:t>
                      </a:r>
                      <a:r>
                        <a:rPr lang="ru-RU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468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77554"/>
                  </a:ext>
                </a:extLst>
              </a:tr>
              <a:tr h="19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Биолого-географический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A8246F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A8246F"/>
                          </a:solidFill>
                          <a:effectLst/>
                        </a:rPr>
                        <a:t>24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699258"/>
                  </a:ext>
                </a:extLst>
              </a:tr>
              <a:tr h="19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Социально-экономический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A8246F"/>
                          </a:solidFill>
                          <a:effectLst/>
                        </a:rPr>
                        <a:t>343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6</a:t>
                      </a:r>
                      <a:r>
                        <a:rPr lang="ru-RU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727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53431"/>
                  </a:ext>
                </a:extLst>
              </a:tr>
              <a:tr h="19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Социально-гуманитарный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A8246F"/>
                          </a:solidFill>
                          <a:effectLst/>
                        </a:rPr>
                        <a:t>196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3</a:t>
                      </a:r>
                      <a:r>
                        <a:rPr lang="ru-RU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681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465210"/>
                  </a:ext>
                </a:extLst>
              </a:tr>
              <a:tr h="19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Филологический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A8246F"/>
                          </a:solidFill>
                          <a:effectLst/>
                        </a:rPr>
                        <a:t>53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1</a:t>
                      </a:r>
                      <a:r>
                        <a:rPr lang="ru-RU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224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946403"/>
                  </a:ext>
                </a:extLst>
              </a:tr>
              <a:tr h="19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Оборонно-спортивный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A8246F"/>
                          </a:solidFill>
                          <a:effectLst/>
                        </a:rPr>
                        <a:t>42</a:t>
                      </a:r>
                      <a:endParaRPr lang="ru-RU" sz="1200" b="1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A8246F"/>
                          </a:solidFill>
                          <a:effectLst/>
                        </a:rPr>
                        <a:t>608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263606"/>
                  </a:ext>
                </a:extLst>
              </a:tr>
              <a:tr h="195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Другие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A8246F"/>
                          </a:solidFill>
                          <a:effectLst/>
                        </a:rPr>
                        <a:t>133</a:t>
                      </a:r>
                      <a:endParaRPr lang="ru-RU" sz="1200" b="1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147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354342"/>
                  </a:ext>
                </a:extLst>
              </a:tr>
              <a:tr h="1958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A8246F"/>
                          </a:solidFill>
                          <a:effectLst/>
                        </a:rPr>
                        <a:t>итого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1 375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A8246F"/>
                          </a:solidFill>
                          <a:effectLst/>
                        </a:rPr>
                        <a:t>25 300</a:t>
                      </a:r>
                      <a:endParaRPr lang="ru-RU" sz="12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6" marR="3476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51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70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2</a:t>
            </a:r>
            <a:r>
              <a:rPr lang="ru-RU" sz="1200" dirty="0"/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65168" y="0"/>
            <a:ext cx="6460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Развитие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специализированного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407" y="1569660"/>
            <a:ext cx="8123158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57188" algn="just">
              <a:lnSpc>
                <a:spcPct val="150000"/>
              </a:lnSpc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7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Школы – </a:t>
            </a:r>
            <a:r>
              <a:rPr lang="ru-RU" sz="2700" b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полилингвальные</a:t>
            </a:r>
            <a:r>
              <a:rPr lang="ru-RU" sz="27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комплексы – </a:t>
            </a:r>
            <a:r>
              <a:rPr lang="ru-RU" sz="27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 школ</a:t>
            </a:r>
          </a:p>
          <a:p>
            <a:pPr marL="444500" indent="-357188" algn="just">
              <a:lnSpc>
                <a:spcPct val="150000"/>
              </a:lnSpc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7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«Опорные школы РАН» – </a:t>
            </a:r>
            <a:r>
              <a:rPr lang="ru-RU" sz="27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 школ</a:t>
            </a:r>
          </a:p>
          <a:p>
            <a:pPr marL="444500" indent="-357188" algn="just">
              <a:lnSpc>
                <a:spcPct val="150000"/>
              </a:lnSpc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7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Экологические </a:t>
            </a:r>
            <a:r>
              <a:rPr lang="ru-RU" sz="27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классы – </a:t>
            </a:r>
            <a:r>
              <a:rPr lang="ru-RU" sz="27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52 </a:t>
            </a:r>
            <a:r>
              <a:rPr lang="ru-RU" sz="27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  <a:endParaRPr lang="ru-RU" sz="2700" b="1" dirty="0">
              <a:solidFill>
                <a:srgbClr val="A8246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357188" algn="just">
              <a:lnSpc>
                <a:spcPct val="150000"/>
              </a:lnSpc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Школы – геологические площадки – </a:t>
            </a:r>
            <a:r>
              <a:rPr lang="ru-RU" sz="27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37 </a:t>
            </a:r>
            <a:r>
              <a:rPr lang="ru-RU" sz="2700" b="1" dirty="0" smtClean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школ </a:t>
            </a:r>
            <a:endParaRPr lang="ru-RU" sz="2700" b="1" dirty="0">
              <a:solidFill>
                <a:srgbClr val="A8246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00" indent="-357188" algn="just">
              <a:lnSpc>
                <a:spcPct val="150000"/>
              </a:lnSpc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700" b="1" dirty="0">
                <a:solidFill>
                  <a:srgbClr val="0070C0"/>
                </a:solidFill>
                <a:ea typeface="Calibri" panose="020F0502020204030204" pitchFamily="34" charset="0"/>
              </a:rPr>
              <a:t>IT-класс </a:t>
            </a:r>
            <a:r>
              <a:rPr lang="ru-RU" sz="27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– </a:t>
            </a:r>
            <a:r>
              <a:rPr lang="ru-RU" sz="2700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(50 школ)</a:t>
            </a:r>
            <a:endParaRPr lang="ru-RU" sz="2700" b="1" dirty="0">
              <a:solidFill>
                <a:srgbClr val="A824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65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2</a:t>
            </a:r>
            <a:r>
              <a:rPr lang="ru-RU" sz="1200" dirty="0"/>
              <a:t>3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45237" y="158930"/>
            <a:ext cx="6536790" cy="6479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Успех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каждого ребенка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481" y="1461135"/>
            <a:ext cx="89163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Реализация образовательных программ основного общего и среднего общего образования в сетевой форме с участием организаций дополнительного образования детей, среднего профессионального и высшего образования, предприятий реального сектора экономики, учреждений культуры, спорта, негосударственных образовательных организаций</a:t>
            </a:r>
          </a:p>
          <a:p>
            <a:pPr marL="285750" indent="-28575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Реализация модели мобильных детских технопарков «</a:t>
            </a:r>
            <a:r>
              <a:rPr lang="ru-RU" sz="1400" b="1" dirty="0" err="1">
                <a:solidFill>
                  <a:srgbClr val="0070C0"/>
                </a:solidFill>
              </a:rPr>
              <a:t>Кванториум</a:t>
            </a:r>
            <a:r>
              <a:rPr lang="ru-RU" sz="1400" b="1" dirty="0">
                <a:solidFill>
                  <a:srgbClr val="0070C0"/>
                </a:solidFill>
              </a:rPr>
              <a:t>», а также освоения онлайн модульных курсов</a:t>
            </a:r>
          </a:p>
          <a:p>
            <a:pPr marL="285750" indent="-28575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Создание сети центров цифрового образования «IT-</a:t>
            </a:r>
            <a:r>
              <a:rPr lang="ru-RU" sz="1400" b="1" dirty="0" err="1">
                <a:solidFill>
                  <a:srgbClr val="0070C0"/>
                </a:solidFill>
              </a:rPr>
              <a:t>cube</a:t>
            </a:r>
            <a:r>
              <a:rPr lang="ru-RU" sz="1400" b="1" dirty="0">
                <a:solidFill>
                  <a:srgbClr val="0070C0"/>
                </a:solidFill>
              </a:rPr>
              <a:t>»</a:t>
            </a:r>
          </a:p>
          <a:p>
            <a:pPr marL="285750" indent="-28575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Реализация проекта ранней профессиональной ориентации учащихся 6-11 классов общеобразовательных организаций «Билет в будущее</a:t>
            </a:r>
            <a:r>
              <a:rPr lang="ru-RU" sz="1400" b="1" dirty="0" smtClean="0">
                <a:solidFill>
                  <a:srgbClr val="0070C0"/>
                </a:solidFill>
              </a:rPr>
              <a:t>»</a:t>
            </a:r>
            <a:endParaRPr lang="ru-RU" sz="1400" b="1" dirty="0">
              <a:solidFill>
                <a:srgbClr val="0070C0"/>
              </a:solidFill>
            </a:endParaRPr>
          </a:p>
          <a:p>
            <a:pPr marL="285750" indent="-28575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Проведение открытых онлайн уроков «</a:t>
            </a:r>
            <a:r>
              <a:rPr lang="ru-RU" sz="1400" b="1" dirty="0" err="1">
                <a:solidFill>
                  <a:srgbClr val="0070C0"/>
                </a:solidFill>
              </a:rPr>
              <a:t>Проектория</a:t>
            </a:r>
            <a:r>
              <a:rPr lang="ru-RU" sz="1400" b="1" dirty="0">
                <a:solidFill>
                  <a:srgbClr val="0070C0"/>
                </a:solidFill>
              </a:rPr>
              <a:t>», направленных на раннюю профориентацию детей</a:t>
            </a:r>
          </a:p>
          <a:p>
            <a:pPr marL="285750" indent="-28575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Создание сети детских технопарков «</a:t>
            </a:r>
            <a:r>
              <a:rPr lang="ru-RU" sz="1400" b="1" dirty="0" err="1">
                <a:solidFill>
                  <a:srgbClr val="0070C0"/>
                </a:solidFill>
              </a:rPr>
              <a:t>Кванториум</a:t>
            </a:r>
            <a:r>
              <a:rPr lang="ru-RU" sz="1400" b="1" dirty="0">
                <a:solidFill>
                  <a:srgbClr val="0070C0"/>
                </a:solidFill>
              </a:rPr>
              <a:t>», в том числе в каждом городе с населением более 60 тыс. человек</a:t>
            </a:r>
          </a:p>
          <a:p>
            <a:pPr marL="285750" indent="-28575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Работа детских общественных объединений</a:t>
            </a:r>
          </a:p>
          <a:p>
            <a:pPr marL="285750" indent="-28575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070C0"/>
                </a:solidFill>
              </a:rPr>
              <a:t>Обеспечение доступности дополнительного образования обучающимся с инвалидностью и ОВЗ до уровня 70 % от общего числа детей указанной категории, в том числе с использованием дистанционных технологий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086" y="67015"/>
            <a:ext cx="1971881" cy="13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0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24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0795" y="1152175"/>
            <a:ext cx="97639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5775" indent="-34290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</a:rPr>
              <a:t>в школьном этапе </a:t>
            </a:r>
            <a:r>
              <a:rPr lang="ru-RU" sz="2400" b="1" dirty="0" smtClean="0">
                <a:solidFill>
                  <a:srgbClr val="0070C0"/>
                </a:solidFill>
              </a:rPr>
              <a:t>– </a:t>
            </a:r>
            <a:r>
              <a:rPr lang="ru-RU" sz="2400" b="1" dirty="0" smtClean="0">
                <a:solidFill>
                  <a:srgbClr val="A8246F"/>
                </a:solidFill>
              </a:rPr>
              <a:t>182 005 </a:t>
            </a:r>
            <a:r>
              <a:rPr lang="ru-RU" sz="2400" b="1" dirty="0">
                <a:solidFill>
                  <a:srgbClr val="A8246F"/>
                </a:solidFill>
              </a:rPr>
              <a:t>участников </a:t>
            </a:r>
          </a:p>
          <a:p>
            <a:pPr marL="142875" algn="just">
              <a:buClr>
                <a:srgbClr val="A8246F"/>
              </a:buClr>
            </a:pPr>
            <a:r>
              <a:rPr lang="ru-RU" sz="2400" b="1" dirty="0" smtClean="0">
                <a:solidFill>
                  <a:srgbClr val="0070C0"/>
                </a:solidFill>
              </a:rPr>
              <a:t>     (</a:t>
            </a:r>
            <a:r>
              <a:rPr lang="ru-RU" sz="2400" b="1" dirty="0">
                <a:solidFill>
                  <a:srgbClr val="0070C0"/>
                </a:solidFill>
              </a:rPr>
              <a:t>из них победители и призеры – </a:t>
            </a:r>
            <a:r>
              <a:rPr lang="ru-RU" sz="2400" b="1" dirty="0" smtClean="0">
                <a:solidFill>
                  <a:srgbClr val="A8246F"/>
                </a:solidFill>
              </a:rPr>
              <a:t>40 042</a:t>
            </a:r>
            <a:r>
              <a:rPr lang="ru-RU" sz="2400" b="1" dirty="0" smtClean="0">
                <a:solidFill>
                  <a:srgbClr val="0070C0"/>
                </a:solidFill>
              </a:rPr>
              <a:t>)</a:t>
            </a:r>
          </a:p>
          <a:p>
            <a:pPr marL="357188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1000" b="1" dirty="0">
              <a:solidFill>
                <a:srgbClr val="0070C0"/>
              </a:solidFill>
            </a:endParaRPr>
          </a:p>
          <a:p>
            <a:pPr marL="485775" indent="-34290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</a:rPr>
              <a:t>в муниципальном этапе </a:t>
            </a:r>
            <a:r>
              <a:rPr lang="ru-RU" sz="2400" b="1" dirty="0" smtClean="0">
                <a:solidFill>
                  <a:srgbClr val="0070C0"/>
                </a:solidFill>
              </a:rPr>
              <a:t>– </a:t>
            </a:r>
            <a:r>
              <a:rPr lang="ru-RU" sz="2400" b="1" dirty="0" smtClean="0">
                <a:solidFill>
                  <a:srgbClr val="A8246F"/>
                </a:solidFill>
              </a:rPr>
              <a:t>68 233 </a:t>
            </a:r>
            <a:r>
              <a:rPr lang="ru-RU" sz="2400" b="1" dirty="0">
                <a:solidFill>
                  <a:srgbClr val="A8246F"/>
                </a:solidFill>
              </a:rPr>
              <a:t>участника </a:t>
            </a:r>
          </a:p>
          <a:p>
            <a:pPr marL="142875" algn="just">
              <a:buClr>
                <a:srgbClr val="A8246F"/>
              </a:buClr>
            </a:pPr>
            <a:r>
              <a:rPr lang="ru-RU" sz="2400" b="1" dirty="0" smtClean="0">
                <a:solidFill>
                  <a:srgbClr val="0070C0"/>
                </a:solidFill>
              </a:rPr>
              <a:t>     (</a:t>
            </a:r>
            <a:r>
              <a:rPr lang="ru-RU" sz="2400" b="1" dirty="0">
                <a:solidFill>
                  <a:srgbClr val="0070C0"/>
                </a:solidFill>
              </a:rPr>
              <a:t>из них победители и призеры – </a:t>
            </a:r>
            <a:r>
              <a:rPr lang="ru-RU" sz="2400" b="1" dirty="0" smtClean="0">
                <a:solidFill>
                  <a:srgbClr val="A8246F"/>
                </a:solidFill>
              </a:rPr>
              <a:t>13 779</a:t>
            </a:r>
            <a:r>
              <a:rPr lang="ru-RU" sz="2400" b="1" dirty="0" smtClean="0">
                <a:solidFill>
                  <a:srgbClr val="0070C0"/>
                </a:solidFill>
              </a:rPr>
              <a:t>)</a:t>
            </a:r>
          </a:p>
          <a:p>
            <a:pPr marL="357188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1000" b="1" dirty="0">
              <a:solidFill>
                <a:srgbClr val="0070C0"/>
              </a:solidFill>
            </a:endParaRPr>
          </a:p>
          <a:p>
            <a:pPr marL="485775" indent="-34290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</a:rPr>
              <a:t>в региональном этапе </a:t>
            </a:r>
            <a:r>
              <a:rPr lang="ru-RU" sz="2400" b="1" dirty="0" smtClean="0">
                <a:solidFill>
                  <a:srgbClr val="0070C0"/>
                </a:solidFill>
              </a:rPr>
              <a:t>– </a:t>
            </a:r>
            <a:r>
              <a:rPr lang="ru-RU" sz="2400" b="1" dirty="0" smtClean="0">
                <a:solidFill>
                  <a:srgbClr val="A8246F"/>
                </a:solidFill>
              </a:rPr>
              <a:t>2 132 </a:t>
            </a:r>
            <a:r>
              <a:rPr lang="ru-RU" sz="2400" b="1" dirty="0">
                <a:solidFill>
                  <a:srgbClr val="A8246F"/>
                </a:solidFill>
              </a:rPr>
              <a:t>участника </a:t>
            </a:r>
          </a:p>
          <a:p>
            <a:pPr marL="142875" algn="just">
              <a:buClr>
                <a:srgbClr val="A8246F"/>
              </a:buClr>
            </a:pPr>
            <a:r>
              <a:rPr lang="ru-RU" sz="2400" b="1" dirty="0" smtClean="0">
                <a:solidFill>
                  <a:srgbClr val="0070C0"/>
                </a:solidFill>
              </a:rPr>
              <a:t>     (</a:t>
            </a:r>
            <a:r>
              <a:rPr lang="ru-RU" sz="2400" b="1" dirty="0">
                <a:solidFill>
                  <a:srgbClr val="0070C0"/>
                </a:solidFill>
              </a:rPr>
              <a:t>из них призеры – </a:t>
            </a:r>
            <a:r>
              <a:rPr lang="ru-RU" sz="2400" b="1" dirty="0">
                <a:solidFill>
                  <a:srgbClr val="A8246F"/>
                </a:solidFill>
              </a:rPr>
              <a:t>780</a:t>
            </a:r>
            <a:r>
              <a:rPr lang="ru-RU" sz="2400" b="1" dirty="0">
                <a:solidFill>
                  <a:srgbClr val="0070C0"/>
                </a:solidFill>
              </a:rPr>
              <a:t>, победители – </a:t>
            </a:r>
            <a:r>
              <a:rPr lang="ru-RU" sz="2400" b="1" dirty="0">
                <a:solidFill>
                  <a:srgbClr val="A8246F"/>
                </a:solidFill>
              </a:rPr>
              <a:t>74</a:t>
            </a:r>
            <a:r>
              <a:rPr lang="ru-RU" sz="2400" b="1" dirty="0" smtClean="0">
                <a:solidFill>
                  <a:srgbClr val="0070C0"/>
                </a:solidFill>
              </a:rPr>
              <a:t>)</a:t>
            </a:r>
          </a:p>
          <a:p>
            <a:pPr marL="357188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1000" b="1" dirty="0">
              <a:solidFill>
                <a:srgbClr val="0070C0"/>
              </a:solidFill>
            </a:endParaRPr>
          </a:p>
          <a:p>
            <a:pPr marL="485775" indent="-34290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70C0"/>
                </a:solidFill>
              </a:rPr>
              <a:t>в заключительном этапе </a:t>
            </a:r>
            <a:r>
              <a:rPr lang="ru-RU" sz="2400" b="1" dirty="0" smtClean="0">
                <a:solidFill>
                  <a:srgbClr val="0070C0"/>
                </a:solidFill>
              </a:rPr>
              <a:t>– </a:t>
            </a:r>
            <a:r>
              <a:rPr lang="ru-RU" sz="2400" b="1" dirty="0" smtClean="0">
                <a:solidFill>
                  <a:srgbClr val="A8246F"/>
                </a:solidFill>
              </a:rPr>
              <a:t>318 </a:t>
            </a:r>
            <a:r>
              <a:rPr lang="ru-RU" sz="2400" b="1" dirty="0">
                <a:solidFill>
                  <a:srgbClr val="A8246F"/>
                </a:solidFill>
              </a:rPr>
              <a:t>участников </a:t>
            </a:r>
          </a:p>
          <a:p>
            <a:pPr marL="142875" algn="just">
              <a:buClr>
                <a:srgbClr val="A8246F"/>
              </a:buClr>
            </a:pPr>
            <a:r>
              <a:rPr lang="ru-RU" sz="2400" b="1" dirty="0" smtClean="0">
                <a:solidFill>
                  <a:srgbClr val="0070C0"/>
                </a:solidFill>
              </a:rPr>
              <a:t>     (</a:t>
            </a:r>
            <a:r>
              <a:rPr lang="ru-RU" sz="2400" b="1" dirty="0">
                <a:solidFill>
                  <a:srgbClr val="0070C0"/>
                </a:solidFill>
              </a:rPr>
              <a:t>из них </a:t>
            </a:r>
            <a:r>
              <a:rPr lang="ru-RU" sz="2400" b="1" dirty="0" smtClean="0">
                <a:solidFill>
                  <a:srgbClr val="0070C0"/>
                </a:solidFill>
              </a:rPr>
              <a:t>призеры – </a:t>
            </a:r>
            <a:r>
              <a:rPr lang="ru-RU" sz="2400" b="1" dirty="0" smtClean="0">
                <a:solidFill>
                  <a:srgbClr val="A8246F"/>
                </a:solidFill>
              </a:rPr>
              <a:t>125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>
                <a:solidFill>
                  <a:srgbClr val="0070C0"/>
                </a:solidFill>
              </a:rPr>
              <a:t>победители – </a:t>
            </a:r>
            <a:r>
              <a:rPr lang="ru-RU" sz="2400" b="1" dirty="0">
                <a:solidFill>
                  <a:srgbClr val="A8246F"/>
                </a:solidFill>
              </a:rPr>
              <a:t>23</a:t>
            </a:r>
            <a:r>
              <a:rPr lang="ru-RU" sz="24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3671" y="51471"/>
            <a:ext cx="53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2208849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25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216549" y="-20171"/>
            <a:ext cx="6543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Победители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призеры олимпиад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7322" y="1392113"/>
            <a:ext cx="85237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"Экология" </a:t>
            </a:r>
            <a:r>
              <a:rPr lang="ru-RU" sz="1600" b="1" dirty="0">
                <a:solidFill>
                  <a:srgbClr val="A8246F"/>
                </a:solidFill>
              </a:rPr>
              <a:t>– 15 чел. (0)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</a:rPr>
              <a:t>"Технология"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14 чел. (+1)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</a:rPr>
              <a:t>"Право"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13 чел. (+3</a:t>
            </a:r>
            <a:r>
              <a:rPr lang="ru-RU" sz="1600" b="1" dirty="0" smtClean="0">
                <a:solidFill>
                  <a:srgbClr val="A8246F"/>
                </a:solidFill>
              </a:rPr>
              <a:t>)</a:t>
            </a:r>
          </a:p>
          <a:p>
            <a:endParaRPr lang="ru-RU" sz="5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 "Математика"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13 чел. (-4)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</a:rPr>
              <a:t>"Физическая культура"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13 чел. (-3</a:t>
            </a:r>
            <a:r>
              <a:rPr lang="ru-RU" sz="1600" b="1" dirty="0" smtClean="0">
                <a:solidFill>
                  <a:srgbClr val="A8246F"/>
                </a:solidFill>
              </a:rPr>
              <a:t>)</a:t>
            </a:r>
          </a:p>
          <a:p>
            <a:endParaRPr lang="ru-RU" sz="5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"Основы </a:t>
            </a:r>
            <a:r>
              <a:rPr lang="ru-RU" sz="1600" b="1" dirty="0">
                <a:solidFill>
                  <a:srgbClr val="0070C0"/>
                </a:solidFill>
              </a:rPr>
              <a:t>безопасности </a:t>
            </a:r>
            <a:r>
              <a:rPr lang="ru-RU" sz="1600" b="1" dirty="0" smtClean="0">
                <a:solidFill>
                  <a:srgbClr val="0070C0"/>
                </a:solidFill>
              </a:rPr>
              <a:t>жизнедеятельности"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12 чел. (+6 – 100 процентов </a:t>
            </a:r>
            <a:r>
              <a:rPr lang="ru-RU" sz="1600" b="1" dirty="0" smtClean="0">
                <a:solidFill>
                  <a:srgbClr val="A8246F"/>
                </a:solidFill>
              </a:rPr>
              <a:t>результативность)</a:t>
            </a:r>
          </a:p>
          <a:p>
            <a:endParaRPr lang="ru-RU" sz="5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"Информатика </a:t>
            </a:r>
            <a:r>
              <a:rPr lang="ru-RU" sz="1600" b="1" dirty="0">
                <a:solidFill>
                  <a:srgbClr val="0070C0"/>
                </a:solidFill>
              </a:rPr>
              <a:t>и </a:t>
            </a:r>
            <a:r>
              <a:rPr lang="ru-RU" sz="1600" b="1" dirty="0" smtClean="0">
                <a:solidFill>
                  <a:srgbClr val="0070C0"/>
                </a:solidFill>
              </a:rPr>
              <a:t>ИКТ"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11 чел. (+2)</a:t>
            </a:r>
            <a:r>
              <a:rPr lang="ru-RU" sz="1600" b="1" dirty="0">
                <a:solidFill>
                  <a:srgbClr val="0070C0"/>
                </a:solidFill>
              </a:rPr>
              <a:t>, </a:t>
            </a:r>
            <a:r>
              <a:rPr lang="ru-RU" sz="1600" b="1" dirty="0" smtClean="0">
                <a:solidFill>
                  <a:srgbClr val="0070C0"/>
                </a:solidFill>
              </a:rPr>
              <a:t>"Биология"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7 чел. (+1</a:t>
            </a:r>
            <a:r>
              <a:rPr lang="ru-RU" sz="1600" b="1" dirty="0" smtClean="0">
                <a:solidFill>
                  <a:srgbClr val="A8246F"/>
                </a:solidFill>
              </a:rPr>
              <a:t>)</a:t>
            </a:r>
          </a:p>
          <a:p>
            <a:endParaRPr lang="ru-RU" sz="5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"Химия", "География", "Искусство"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по 6 чел</a:t>
            </a:r>
            <a:r>
              <a:rPr lang="ru-RU" sz="1600" b="1" dirty="0" smtClean="0">
                <a:solidFill>
                  <a:srgbClr val="A8246F"/>
                </a:solidFill>
              </a:rPr>
              <a:t>.</a:t>
            </a:r>
          </a:p>
          <a:p>
            <a:endParaRPr lang="ru-RU" sz="5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"Экономика", "Обществознание"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по 5 чел</a:t>
            </a:r>
            <a:r>
              <a:rPr lang="ru-RU" sz="1600" b="1" dirty="0" smtClean="0">
                <a:solidFill>
                  <a:srgbClr val="A8246F"/>
                </a:solidFill>
              </a:rPr>
              <a:t>.</a:t>
            </a:r>
          </a:p>
          <a:p>
            <a:endParaRPr lang="ru-RU" sz="5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"История", "Литература"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по 4 чел</a:t>
            </a:r>
            <a:r>
              <a:rPr lang="ru-RU" sz="1600" b="1" dirty="0" smtClean="0">
                <a:solidFill>
                  <a:srgbClr val="A8246F"/>
                </a:solidFill>
              </a:rPr>
              <a:t>.</a:t>
            </a:r>
          </a:p>
          <a:p>
            <a:endParaRPr lang="ru-RU" sz="5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"Астрономия", "Русский язык", "Английский язык"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по 3 чел</a:t>
            </a:r>
            <a:r>
              <a:rPr lang="ru-RU" sz="1600" b="1" dirty="0" smtClean="0">
                <a:solidFill>
                  <a:srgbClr val="A8246F"/>
                </a:solidFill>
              </a:rPr>
              <a:t>.</a:t>
            </a:r>
          </a:p>
          <a:p>
            <a:endParaRPr lang="ru-RU" sz="5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"Немецкий язык", "Физика"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по 2 чел</a:t>
            </a:r>
            <a:r>
              <a:rPr lang="ru-RU" sz="1600" b="1" dirty="0" smtClean="0">
                <a:solidFill>
                  <a:srgbClr val="A8246F"/>
                </a:solidFill>
              </a:rPr>
              <a:t>.</a:t>
            </a:r>
          </a:p>
          <a:p>
            <a:endParaRPr lang="ru-RU" sz="500" b="1" dirty="0" smtClean="0">
              <a:solidFill>
                <a:srgbClr val="0070C0"/>
              </a:solidFill>
            </a:endParaRPr>
          </a:p>
          <a:p>
            <a:r>
              <a:rPr lang="ru-RU" sz="1600" b="1" dirty="0" smtClean="0">
                <a:solidFill>
                  <a:srgbClr val="0070C0"/>
                </a:solidFill>
              </a:rPr>
              <a:t> "Испанский язык" </a:t>
            </a:r>
            <a:r>
              <a:rPr lang="ru-RU" sz="1600" b="1" dirty="0">
                <a:solidFill>
                  <a:srgbClr val="0070C0"/>
                </a:solidFill>
              </a:rPr>
              <a:t>– </a:t>
            </a:r>
            <a:r>
              <a:rPr lang="ru-RU" sz="1600" b="1" dirty="0">
                <a:solidFill>
                  <a:srgbClr val="A8246F"/>
                </a:solidFill>
              </a:rPr>
              <a:t>1 чел. (+1</a:t>
            </a:r>
            <a:r>
              <a:rPr lang="ru-RU" sz="1600" b="1" dirty="0" smtClean="0">
                <a:solidFill>
                  <a:srgbClr val="A8246F"/>
                </a:solidFill>
              </a:rPr>
              <a:t>)</a:t>
            </a:r>
            <a:endParaRPr lang="ru-RU" sz="1600" b="1" dirty="0">
              <a:solidFill>
                <a:srgbClr val="A824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81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50155" y="4823969"/>
            <a:ext cx="2133600" cy="273844"/>
          </a:xfrm>
        </p:spPr>
        <p:txBody>
          <a:bodyPr/>
          <a:lstStyle/>
          <a:p>
            <a:r>
              <a:rPr lang="ru-RU" sz="1200" dirty="0" smtClean="0"/>
              <a:t>26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04656" y="-48109"/>
            <a:ext cx="5351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Грантовая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953933"/>
              </p:ext>
            </p:extLst>
          </p:nvPr>
        </p:nvGraphicFramePr>
        <p:xfrm>
          <a:off x="1140969" y="1107247"/>
          <a:ext cx="7708832" cy="3880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218">
                  <a:extLst>
                    <a:ext uri="{9D8B030D-6E8A-4147-A177-3AD203B41FA5}">
                      <a16:colId xmlns:a16="http://schemas.microsoft.com/office/drawing/2014/main" val="1906260742"/>
                    </a:ext>
                  </a:extLst>
                </a:gridCol>
                <a:gridCol w="6655241">
                  <a:extLst>
                    <a:ext uri="{9D8B030D-6E8A-4147-A177-3AD203B41FA5}">
                      <a16:colId xmlns:a16="http://schemas.microsoft.com/office/drawing/2014/main" val="2965954848"/>
                    </a:ext>
                  </a:extLst>
                </a:gridCol>
                <a:gridCol w="755373">
                  <a:extLst>
                    <a:ext uri="{9D8B030D-6E8A-4147-A177-3AD203B41FA5}">
                      <a16:colId xmlns:a16="http://schemas.microsoft.com/office/drawing/2014/main" val="3360801817"/>
                    </a:ext>
                  </a:extLst>
                </a:gridCol>
              </a:tblGrid>
              <a:tr h="3086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№ п/п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Наименование мероприятия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2019 год</a:t>
                      </a:r>
                      <a:endParaRPr lang="ru-RU" sz="1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34428"/>
                  </a:ext>
                </a:extLst>
              </a:tr>
              <a:tr h="17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"Наш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новый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учитель"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74 874,930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642328"/>
                  </a:ext>
                </a:extLst>
              </a:tr>
              <a:tr h="16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"Успешная школа"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8 000,000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986613"/>
                  </a:ext>
                </a:extLst>
              </a:tr>
              <a:tr h="17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"Наш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лучший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методист"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50 647,800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3531"/>
                  </a:ext>
                </a:extLst>
              </a:tr>
              <a:tr h="16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"Лучший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директор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школы"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2 575,000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25295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"Лучший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педагог общеобразовательной организации для детей с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ограниченными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возможностями здоровья"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3 906,000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058396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"Поддержка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специализированных организаций для одаренных детей </a:t>
                      </a:r>
                      <a:r>
                        <a:rPr lang="ru-RU" sz="1150" b="1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интернатного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типа,</a:t>
                      </a:r>
                      <a:r>
                        <a:rPr lang="ru-RU" sz="115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расположенных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 территории Республики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Татарстан"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11 500,000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073232"/>
                  </a:ext>
                </a:extLst>
              </a:tr>
              <a:tr h="157734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"Грант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профессионального роста учителей общеобразовательных организаций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РТ", </a:t>
                      </a:r>
                      <a:r>
                        <a:rPr lang="ru-RU" sz="115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том числе</a:t>
                      </a:r>
                      <a:r>
                        <a:rPr lang="ru-RU" sz="115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ru-RU" sz="115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088408"/>
                  </a:ext>
                </a:extLst>
              </a:tr>
              <a:tr h="179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"Учитель-наставник"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32 924,170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594662"/>
                  </a:ext>
                </a:extLst>
              </a:tr>
              <a:tr h="179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"Учитель-эксперт"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16 462,080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917284"/>
                  </a:ext>
                </a:extLst>
              </a:tr>
              <a:tr h="1614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"Старший учитель"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6 584,840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568451"/>
                  </a:ext>
                </a:extLst>
              </a:tr>
              <a:tr h="179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"Учитель-мастер"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12 758,110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3684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"Поддержка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педагогов, подготовивших призеров и победителей заключительного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этапа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Всероссийской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олимпиады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школьников"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16 740,000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320509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"Поддержка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учителей татарского языка и литературы за подготовку призеров и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победителей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Международной олимпиады"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1 495,000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999422"/>
                  </a:ext>
                </a:extLst>
              </a:tr>
              <a:tr h="16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"Лучший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эксперт в области оценки качества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образования" 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2 506,350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196064"/>
                  </a:ext>
                </a:extLst>
              </a:tr>
              <a:tr h="1614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"Оста </a:t>
                      </a:r>
                      <a:r>
                        <a:rPr lang="ru-RU" sz="1150" b="1" dirty="0" err="1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мөгаллим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 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4 654,650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819701"/>
                  </a:ext>
                </a:extLst>
              </a:tr>
              <a:tr h="179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A8246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50" dirty="0">
                        <a:solidFill>
                          <a:srgbClr val="A8246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Грант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"Лучший </a:t>
                      </a:r>
                      <a:r>
                        <a:rPr lang="ru-RU" sz="1150" b="1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работник сферы воспитания и дополнительного образования </a:t>
                      </a:r>
                      <a:r>
                        <a:rPr lang="ru-RU" sz="1150" b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детей" </a:t>
                      </a:r>
                      <a:endParaRPr lang="ru-RU" sz="115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15 000,000</a:t>
                      </a:r>
                      <a:endParaRPr lang="ru-RU" sz="115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3" marR="592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696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8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/>
              <a:t>27</a:t>
            </a:fld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15086" y="-20538"/>
            <a:ext cx="29690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Цифровизация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образования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347615"/>
            <a:ext cx="6264696" cy="312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6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работы:</a:t>
            </a:r>
          </a:p>
          <a:p>
            <a:pPr algn="ctr">
              <a:lnSpc>
                <a:spcPct val="107000"/>
              </a:lnSpc>
            </a:pPr>
            <a:endParaRPr lang="ru-RU" sz="18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43" indent="-285743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материально-техническое обеспечение образовательных организаций</a:t>
            </a:r>
          </a:p>
          <a:p>
            <a:pPr marL="285743" indent="-285743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43" indent="-285743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реализация </a:t>
            </a:r>
            <a:r>
              <a:rPr lang="en-US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-проектов и внедрение образовательных платформ в образовательный процесс</a:t>
            </a:r>
          </a:p>
          <a:p>
            <a:pPr marL="285743" indent="-285743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43" indent="-285743" algn="just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 педагогических работников</a:t>
            </a:r>
          </a:p>
          <a:p>
            <a:pPr algn="just">
              <a:lnSpc>
                <a:spcPct val="107000"/>
              </a:lnSpc>
            </a:pPr>
            <a:endParaRPr lang="ru-RU" sz="14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177488"/>
            <a:ext cx="2627784" cy="17425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195012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pic>
        <p:nvPicPr>
          <p:cNvPr id="11" name="Picture 2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5" y="1191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28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580" y="-14357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проект </a:t>
            </a:r>
          </a:p>
          <a:p>
            <a:pPr algn="ctr"/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"Цифровая образовательная среда"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национального проекта "Образование"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программы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"Развитие образование"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541" y="1971160"/>
            <a:ext cx="828092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b="1" dirty="0">
                <a:solidFill>
                  <a:srgbClr val="A8246F"/>
                </a:solidFill>
              </a:rPr>
              <a:t>Цель:</a:t>
            </a:r>
          </a:p>
          <a:p>
            <a:pPr algn="just"/>
            <a:endParaRPr lang="ru-RU" sz="1800" b="1" dirty="0"/>
          </a:p>
          <a:p>
            <a:pPr algn="just"/>
            <a:r>
              <a:rPr lang="ru-RU" sz="1800" b="1" dirty="0">
                <a:solidFill>
                  <a:srgbClr val="0070C0"/>
                </a:solidFill>
              </a:rPr>
              <a:t>Создание условий для внедрения к 2024 году современной и безопасной цифровой образовательной среды, обеспечивающей формирование ценности к саморазвитию и самообразованию у обучающихся образовательных организаций всех видов и уровней, путем обновления информационно-коммуникационной инфраструктуры, подготовки кадров, создания федеральной цифровой платформы </a:t>
            </a:r>
          </a:p>
        </p:txBody>
      </p:sp>
    </p:spTree>
    <p:extLst>
      <p:ext uri="{BB962C8B-B14F-4D97-AF65-F5344CB8AC3E}">
        <p14:creationId xmlns:p14="http://schemas.microsoft.com/office/powerpoint/2010/main" val="1570547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pic>
        <p:nvPicPr>
          <p:cNvPr id="11" name="Picture 2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5" y="1191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79513" y="1635647"/>
            <a:ext cx="3196527" cy="861774"/>
            <a:chOff x="179512" y="1596918"/>
            <a:chExt cx="2733061" cy="861773"/>
          </a:xfrm>
        </p:grpSpPr>
        <p:sp>
          <p:nvSpPr>
            <p:cNvPr id="14" name="TextBox 13"/>
            <p:cNvSpPr txBox="1"/>
            <p:nvPr/>
          </p:nvSpPr>
          <p:spPr>
            <a:xfrm>
              <a:off x="992552" y="1876643"/>
              <a:ext cx="192002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78">
                <a:defRPr/>
              </a:pPr>
              <a:r>
                <a:rPr lang="ru-RU" sz="1800" b="1" dirty="0">
                  <a:solidFill>
                    <a:srgbClr val="0070C0"/>
                  </a:solidFill>
                  <a:latin typeface="Calibri"/>
                  <a:cs typeface="Arial" pitchFamily="34" charset="0"/>
                </a:rPr>
                <a:t>Компьютер/ученик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79512" y="1596918"/>
              <a:ext cx="918565" cy="861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8">
                <a:defRPr/>
              </a:pPr>
              <a:r>
                <a:rPr lang="ru-RU" sz="5000" b="1" dirty="0">
                  <a:solidFill>
                    <a:srgbClr val="A8246F"/>
                  </a:solidFill>
                  <a:latin typeface="Arial" pitchFamily="34" charset="0"/>
                  <a:cs typeface="Arial" pitchFamily="34" charset="0"/>
                </a:rPr>
                <a:t>1/7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10612" y="2946771"/>
            <a:ext cx="2980504" cy="861774"/>
            <a:chOff x="179512" y="1596918"/>
            <a:chExt cx="2733061" cy="861773"/>
          </a:xfrm>
        </p:grpSpPr>
        <p:sp>
          <p:nvSpPr>
            <p:cNvPr id="20" name="TextBox 19"/>
            <p:cNvSpPr txBox="1"/>
            <p:nvPr/>
          </p:nvSpPr>
          <p:spPr>
            <a:xfrm>
              <a:off x="992552" y="1876643"/>
              <a:ext cx="192002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378">
                <a:defRPr/>
              </a:pPr>
              <a:r>
                <a:rPr lang="ru-RU" sz="1800" b="1" dirty="0">
                  <a:solidFill>
                    <a:srgbClr val="0070C0"/>
                  </a:solidFill>
                  <a:latin typeface="Calibri"/>
                  <a:cs typeface="Arial" pitchFamily="34" charset="0"/>
                </a:rPr>
                <a:t>Ноутбук/Учитель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79512" y="1596918"/>
              <a:ext cx="985141" cy="861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8">
                <a:defRPr/>
              </a:pPr>
              <a:r>
                <a:rPr lang="ru-RU" sz="5000" b="1" dirty="0">
                  <a:solidFill>
                    <a:srgbClr val="A8246F"/>
                  </a:solidFill>
                  <a:latin typeface="Arial" pitchFamily="34" charset="0"/>
                  <a:cs typeface="Arial" pitchFamily="34" charset="0"/>
                </a:rPr>
                <a:t>1/1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419873" y="1645682"/>
            <a:ext cx="5688633" cy="985306"/>
            <a:chOff x="150524" y="1743660"/>
            <a:chExt cx="3585754" cy="985304"/>
          </a:xfrm>
        </p:grpSpPr>
        <p:sp>
          <p:nvSpPr>
            <p:cNvPr id="23" name="TextBox 22"/>
            <p:cNvSpPr txBox="1"/>
            <p:nvPr/>
          </p:nvSpPr>
          <p:spPr>
            <a:xfrm>
              <a:off x="1318794" y="1805635"/>
              <a:ext cx="2417484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defRPr/>
              </a:pPr>
              <a:r>
                <a:rPr lang="ru-RU" sz="1800" b="1" dirty="0">
                  <a:solidFill>
                    <a:srgbClr val="0070C0"/>
                  </a:solidFill>
                  <a:latin typeface="Calibri"/>
                  <a:cs typeface="Arial" pitchFamily="34" charset="0"/>
                </a:rPr>
                <a:t>Школы, подключенные к сети Интернет по ВОЛС, численностью более 150 учащихся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50524" y="1743660"/>
              <a:ext cx="1149063" cy="86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8">
                <a:defRPr/>
              </a:pPr>
              <a:r>
                <a:rPr lang="ru-RU" sz="5000" b="1" dirty="0">
                  <a:solidFill>
                    <a:srgbClr val="A8246F"/>
                  </a:solidFill>
                  <a:latin typeface="Arial" pitchFamily="34" charset="0"/>
                  <a:cs typeface="Arial" pitchFamily="34" charset="0"/>
                </a:rPr>
                <a:t>100%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414410" y="2931792"/>
            <a:ext cx="5838111" cy="861774"/>
            <a:chOff x="539907" y="1721009"/>
            <a:chExt cx="2080278" cy="861773"/>
          </a:xfrm>
        </p:grpSpPr>
        <p:sp>
          <p:nvSpPr>
            <p:cNvPr id="26" name="TextBox 25"/>
            <p:cNvSpPr txBox="1"/>
            <p:nvPr/>
          </p:nvSpPr>
          <p:spPr>
            <a:xfrm>
              <a:off x="1422736" y="1865025"/>
              <a:ext cx="119744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defRPr/>
              </a:pPr>
              <a:r>
                <a:rPr lang="ru-RU" sz="1800" b="1" dirty="0">
                  <a:solidFill>
                    <a:srgbClr val="0070C0"/>
                  </a:solidFill>
                  <a:latin typeface="Calibri"/>
                  <a:cs typeface="Arial" pitchFamily="34" charset="0"/>
                </a:rPr>
                <a:t>Точки беспроводного доступа</a:t>
              </a:r>
              <a:r>
                <a:rPr lang="en-US" sz="1800" b="1" dirty="0">
                  <a:solidFill>
                    <a:srgbClr val="0070C0"/>
                  </a:solidFill>
                  <a:latin typeface="Calibri"/>
                  <a:cs typeface="Arial" pitchFamily="34" charset="0"/>
                </a:rPr>
                <a:t> </a:t>
              </a:r>
              <a:endParaRPr lang="ru-RU" sz="1800" b="1" dirty="0">
                <a:solidFill>
                  <a:srgbClr val="0070C0"/>
                </a:solidFill>
                <a:latin typeface="Calibri"/>
                <a:cs typeface="Arial" pitchFamily="34" charset="0"/>
              </a:endParaRPr>
            </a:p>
            <a:p>
              <a:pPr defTabSz="914378">
                <a:defRPr/>
              </a:pPr>
              <a:r>
                <a:rPr lang="en-US" sz="1800" b="1" dirty="0">
                  <a:solidFill>
                    <a:srgbClr val="0070C0"/>
                  </a:solidFill>
                  <a:latin typeface="Calibri"/>
                  <a:cs typeface="Arial" pitchFamily="34" charset="0"/>
                </a:rPr>
                <a:t>Wi-Fi </a:t>
              </a:r>
              <a:r>
                <a:rPr lang="ru-RU" sz="1800" b="1" dirty="0">
                  <a:solidFill>
                    <a:srgbClr val="0070C0"/>
                  </a:solidFill>
                  <a:latin typeface="Calibri"/>
                  <a:cs typeface="Arial" pitchFamily="34" charset="0"/>
                </a:rPr>
                <a:t>в школах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39907" y="1721009"/>
              <a:ext cx="880324" cy="861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8">
                <a:defRPr/>
              </a:pPr>
              <a:r>
                <a:rPr lang="en-US" sz="5000" b="1" dirty="0">
                  <a:solidFill>
                    <a:srgbClr val="A8246F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5000" b="1" dirty="0">
                  <a:solidFill>
                    <a:srgbClr val="A8246F"/>
                  </a:solidFill>
                  <a:latin typeface="Arial" pitchFamily="34" charset="0"/>
                  <a:cs typeface="Arial" pitchFamily="34" charset="0"/>
                </a:rPr>
                <a:t>3 тыс.</a:t>
              </a:r>
            </a:p>
          </p:txBody>
        </p:sp>
      </p:grpSp>
      <p:pic>
        <p:nvPicPr>
          <p:cNvPr id="28" name="Picture 2" descr="http://roo-nbur.narod.ru/infor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8052"/>
          <a:stretch/>
        </p:blipFill>
        <p:spPr bwMode="auto">
          <a:xfrm>
            <a:off x="7594107" y="3603425"/>
            <a:ext cx="1549894" cy="121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419872" y="1633992"/>
            <a:ext cx="0" cy="223390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115086" y="-20538"/>
            <a:ext cx="29690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Цифровизация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образования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/>
              <a:t>29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43199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ru-RU" sz="1200" dirty="0" smtClean="0"/>
              <a:t>3</a:t>
            </a:r>
            <a:endParaRPr lang="ru-RU" sz="12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30514" y="414465"/>
            <a:ext cx="6907876" cy="5731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Направления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федерального проекта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«Современная школа»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797" y="1685073"/>
            <a:ext cx="82264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</a:rPr>
              <a:t>обновление методик, стандарта и технологий </a:t>
            </a:r>
            <a:r>
              <a:rPr lang="ru-RU" sz="2000" b="1" dirty="0" smtClean="0">
                <a:solidFill>
                  <a:srgbClr val="0070C0"/>
                </a:solidFill>
              </a:rPr>
              <a:t>обучения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</a:rPr>
              <a:t>создание условий для освоения обучающимися отдельных предметов и образовательных модулей, основанных на принципах выбора ребенка, а также применения механизмов сетевой формы </a:t>
            </a:r>
            <a:r>
              <a:rPr lang="ru-RU" sz="2000" b="1" dirty="0" smtClean="0">
                <a:solidFill>
                  <a:srgbClr val="0070C0"/>
                </a:solidFill>
              </a:rPr>
              <a:t>реализации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</a:rPr>
              <a:t>создание новых мест в общеобразовательных </a:t>
            </a:r>
            <a:r>
              <a:rPr lang="ru-RU" sz="2000" b="1" dirty="0" smtClean="0">
                <a:solidFill>
                  <a:srgbClr val="0070C0"/>
                </a:solidFill>
              </a:rPr>
              <a:t>организациях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</a:rPr>
              <a:t>создание сети новостроек – региональных центров </a:t>
            </a:r>
            <a:r>
              <a:rPr lang="ru-RU" sz="2000" b="1" dirty="0" smtClean="0">
                <a:solidFill>
                  <a:srgbClr val="0070C0"/>
                </a:solidFill>
              </a:rPr>
              <a:t>образования</a:t>
            </a:r>
            <a:endParaRPr lang="ru-RU" sz="2000" b="1" dirty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70C0"/>
                </a:solidFill>
              </a:rPr>
              <a:t>осуществление подготовки педагогических кадров по обновленным программам повышения </a:t>
            </a:r>
            <a:r>
              <a:rPr lang="ru-RU" sz="2000" b="1" dirty="0" smtClean="0">
                <a:solidFill>
                  <a:srgbClr val="0070C0"/>
                </a:solidFill>
              </a:rPr>
              <a:t>квалификации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90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pic>
        <p:nvPicPr>
          <p:cNvPr id="11" name="Picture 2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5" y="1191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pPr defTabSz="914378">
              <a:defRPr/>
            </a:pPr>
            <a:fld id="{B19B0651-EE4F-4900-A07F-96A6BFA9D0F0}" type="slidenum">
              <a:rPr lang="ru-RU" sz="12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378">
                <a:defRPr/>
              </a:pPr>
              <a:t>30</a:t>
            </a:fld>
            <a:endParaRPr lang="ru-RU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580" y="-14357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проект </a:t>
            </a:r>
          </a:p>
          <a:p>
            <a:pPr algn="ctr"/>
            <a:r>
              <a:rPr lang="ru-RU" sz="24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"Цифровая образовательная среда"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национального проекта "Образование"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государственной программы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"Развитие образование"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541" y="2067695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Оснащение образовательных организаций Республики Татарстан современным информационно-коммуникационным оборудованием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95536" y="3507854"/>
          <a:ext cx="6761558" cy="80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429">
                  <a:extLst>
                    <a:ext uri="{9D8B030D-6E8A-4147-A177-3AD203B41FA5}">
                      <a16:colId xmlns:a16="http://schemas.microsoft.com/office/drawing/2014/main" val="3993654783"/>
                    </a:ext>
                  </a:extLst>
                </a:gridCol>
                <a:gridCol w="4605129">
                  <a:extLst>
                    <a:ext uri="{9D8B030D-6E8A-4147-A177-3AD203B41FA5}">
                      <a16:colId xmlns:a16="http://schemas.microsoft.com/office/drawing/2014/main" val="30898892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A8246F"/>
                          </a:solidFill>
                        </a:rPr>
                        <a:t>2019 год 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32 образовательные организации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8105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A8246F"/>
                          </a:solidFill>
                        </a:rPr>
                        <a:t>2020 – 2022 годы </a:t>
                      </a:r>
                      <a:endParaRPr lang="ru-RU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78 образовательных организаций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24710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28" y="2787775"/>
            <a:ext cx="1949477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43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pic>
        <p:nvPicPr>
          <p:cNvPr id="11" name="Picture 2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5" y="1191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/>
              <a:t>31</a:t>
            </a:fld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5" y="1711425"/>
            <a:ext cx="3744416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92"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более 1 млн. </a:t>
            </a:r>
            <a:r>
              <a:rPr lang="ru-RU" sz="19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пользователей (учащиеся, родители, работники отрасли образования)</a:t>
            </a:r>
          </a:p>
          <a:p>
            <a:pPr marL="342892"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9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19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100 тыс. </a:t>
            </a:r>
            <a:r>
              <a:rPr lang="ru-RU" sz="19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ежедневных просмотров учащимися оценок и домашних заданий</a:t>
            </a:r>
          </a:p>
          <a:p>
            <a:pPr marL="342892"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9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892"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9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900" b="1" dirty="0">
                <a:solidFill>
                  <a:srgbClr val="A8246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30</a:t>
            </a:r>
            <a:r>
              <a:rPr lang="ru-RU" sz="19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модулей и сервисов</a:t>
            </a:r>
          </a:p>
          <a:p>
            <a:pPr marL="342892" indent="-342892" algn="just">
              <a:buFont typeface="Arial" panose="020B0604020202020204" pitchFamily="34" charset="0"/>
              <a:buChar char="•"/>
            </a:pPr>
            <a:endParaRPr lang="ru-RU" sz="19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5173" y="367290"/>
            <a:ext cx="87336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Развитие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государственной информационной системы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"Электронное образование 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 Республике Татарстан"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7" r="3872" b="32613"/>
          <a:stretch/>
        </p:blipFill>
        <p:spPr>
          <a:xfrm>
            <a:off x="3712866" y="1851671"/>
            <a:ext cx="5431135" cy="24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55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pic>
        <p:nvPicPr>
          <p:cNvPr id="11" name="Picture 2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5" y="1191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/>
              <a:t>32</a:t>
            </a:fld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t="4694" r="2939" b="29577"/>
          <a:stretch/>
        </p:blipFill>
        <p:spPr>
          <a:xfrm>
            <a:off x="3275856" y="123479"/>
            <a:ext cx="2952328" cy="10081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Прямоугольник 2"/>
          <p:cNvSpPr/>
          <p:nvPr/>
        </p:nvSpPr>
        <p:spPr>
          <a:xfrm>
            <a:off x="125760" y="1999107"/>
            <a:ext cx="76145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A8246F"/>
                </a:solidFill>
              </a:rPr>
              <a:t>Популярные электронные услуги в сфере образования: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1. Подача заявления на постановку на учет в дошкольную образовательную организацию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2. Подача заявления на зачисление в общеобразовательную организацию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6" t="2845" b="3415"/>
          <a:stretch/>
        </p:blipFill>
        <p:spPr>
          <a:xfrm>
            <a:off x="6948264" y="2071116"/>
            <a:ext cx="2195736" cy="237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8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pic>
        <p:nvPicPr>
          <p:cNvPr id="11" name="Picture 2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5" y="1191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/>
              <a:t>33</a:t>
            </a:fld>
            <a:endParaRPr lang="ru-RU" sz="1200" dirty="0"/>
          </a:p>
        </p:txBody>
      </p:sp>
      <p:pic>
        <p:nvPicPr>
          <p:cNvPr id="18" name="Picture 10" descr="https://images42.fotki.com/v1650/photos/7/803707/14390306/high_school512-vi.png"/>
          <p:cNvPicPr>
            <a:picLocks noChangeAspect="1" noChangeArrowheads="1"/>
          </p:cNvPicPr>
          <p:nvPr/>
        </p:nvPicPr>
        <p:blipFill>
          <a:blip r:embed="rId5"/>
          <a:srcRect t="14347" b="16312"/>
          <a:stretch>
            <a:fillRect/>
          </a:stretch>
        </p:blipFill>
        <p:spPr bwMode="auto">
          <a:xfrm>
            <a:off x="3458062" y="3075807"/>
            <a:ext cx="1143008" cy="792583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672509" y="3361558"/>
            <a:ext cx="200026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4000" b="1" dirty="0">
                <a:solidFill>
                  <a:srgbClr val="A8246F"/>
                </a:solidFill>
                <a:ea typeface="Tahoma" pitchFamily="34" charset="0"/>
                <a:cs typeface="Arial" panose="020B0604020202020204" pitchFamily="34" charset="0"/>
              </a:rPr>
              <a:t>111</a:t>
            </a:r>
            <a:r>
              <a:rPr lang="ru-RU" sz="4000" b="1" dirty="0">
                <a:solidFill>
                  <a:srgbClr val="C00000"/>
                </a:solidFill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a typeface="Tahoma" pitchFamily="34" charset="0"/>
                <a:cs typeface="Arial" panose="020B0604020202020204" pitchFamily="34" charset="0"/>
              </a:rPr>
              <a:t>школ</a:t>
            </a:r>
            <a:endParaRPr lang="ru-RU" sz="1800" b="1" dirty="0">
              <a:solidFill>
                <a:srgbClr val="0070C0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86625" y="3921512"/>
            <a:ext cx="4857784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4000" b="1" dirty="0">
                <a:solidFill>
                  <a:srgbClr val="C00000"/>
                </a:solidFill>
                <a:ea typeface="Tahoma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>
                <a:solidFill>
                  <a:srgbClr val="0070C0"/>
                </a:solidFill>
                <a:ea typeface="Tahoma" pitchFamily="34" charset="0"/>
                <a:cs typeface="Arial" panose="020B0604020202020204" pitchFamily="34" charset="0"/>
              </a:rPr>
              <a:t>муниципальных образований  </a:t>
            </a:r>
          </a:p>
          <a:p>
            <a:pPr>
              <a:lnSpc>
                <a:spcPts val="2800"/>
              </a:lnSpc>
            </a:pPr>
            <a:r>
              <a:rPr lang="ru-RU" sz="2400" b="1" dirty="0">
                <a:solidFill>
                  <a:srgbClr val="0070C0"/>
                </a:solidFill>
                <a:ea typeface="Tahoma" pitchFamily="34" charset="0"/>
                <a:cs typeface="Arial" panose="020B0604020202020204" pitchFamily="34" charset="0"/>
              </a:rPr>
              <a:t>     Республики Татарстан</a:t>
            </a:r>
            <a:endParaRPr lang="ru-RU" sz="1800" b="1" dirty="0">
              <a:solidFill>
                <a:srgbClr val="0070C0"/>
              </a:solidFill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206625"/>
            <a:ext cx="2357454" cy="151725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039124" y="1275606"/>
            <a:ext cx="6429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ea typeface="Tahoma" pitchFamily="34" charset="0"/>
                <a:cs typeface="Calibri" panose="020F0502020204030204" pitchFamily="34" charset="0"/>
              </a:rPr>
              <a:t>Уход от наличности в школе;</a:t>
            </a:r>
          </a:p>
          <a:p>
            <a:pPr marL="342892"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ea typeface="Tahoma" pitchFamily="34" charset="0"/>
                <a:cs typeface="Calibri" panose="020F0502020204030204" pitchFamily="34" charset="0"/>
              </a:rPr>
              <a:t>Контроль за расходами ребенка, информирование родителей;</a:t>
            </a:r>
          </a:p>
          <a:p>
            <a:pPr marL="342892"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ea typeface="Tahoma" pitchFamily="34" charset="0"/>
                <a:cs typeface="Calibri" panose="020F0502020204030204" pitchFamily="34" charset="0"/>
              </a:rPr>
              <a:t>Безопасность детей (СКУД);</a:t>
            </a:r>
          </a:p>
          <a:p>
            <a:pPr marL="342892"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ea typeface="Tahoma" pitchFamily="34" charset="0"/>
                <a:cs typeface="Calibri" panose="020F0502020204030204" pitchFamily="34" charset="0"/>
              </a:rPr>
              <a:t>Прозрачность процесса финансирования питания;</a:t>
            </a:r>
          </a:p>
          <a:p>
            <a:pPr marL="342892"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ea typeface="Tahoma" pitchFamily="34" charset="0"/>
                <a:cs typeface="Calibri" panose="020F0502020204030204" pitchFamily="34" charset="0"/>
              </a:rPr>
              <a:t>Обучение ребенка управлению личными финансами;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74610" y="-20538"/>
            <a:ext cx="34500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Проект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"Школьная карта"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3" y="395209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A8246F"/>
                </a:solidFill>
                <a:ea typeface="Tahoma" pitchFamily="34" charset="0"/>
                <a:cs typeface="Arial" panose="020B0604020202020204" pitchFamily="34" charset="0"/>
              </a:rPr>
              <a:t>3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087375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pic>
        <p:nvPicPr>
          <p:cNvPr id="11" name="Picture 2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5" y="1191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/>
              <a:t>34</a:t>
            </a:fld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43239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>
                <a:solidFill>
                  <a:srgbClr val="0070C0"/>
                </a:solidFill>
              </a:rPr>
              <a:t>Для сотрудников образовательных организаций, подведомственных Министерству образования и науки Республики Татарстан, </a:t>
            </a:r>
            <a:r>
              <a:rPr lang="ru-RU" sz="1800" b="1" dirty="0">
                <a:solidFill>
                  <a:srgbClr val="A8246F"/>
                </a:solidFill>
              </a:rPr>
              <a:t>реализовано сопровождение повышения квалификации</a:t>
            </a:r>
            <a:r>
              <a:rPr lang="ru-RU" sz="1800" b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1720" y="2365503"/>
            <a:ext cx="67035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</a:rPr>
              <a:t>Автоматическое формирование списка кандидатов</a:t>
            </a:r>
          </a:p>
          <a:p>
            <a:pPr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</a:rPr>
              <a:t>Анкетирование по направлениям повышения квалификации</a:t>
            </a:r>
          </a:p>
          <a:p>
            <a:pPr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</a:rPr>
              <a:t>Подача заявления и запись в группу </a:t>
            </a:r>
          </a:p>
          <a:p>
            <a:pPr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</a:rPr>
              <a:t>Согласование выбора темы на уровне школы, района и </a:t>
            </a:r>
          </a:p>
          <a:p>
            <a:pPr>
              <a:buClr>
                <a:srgbClr val="0070C0"/>
              </a:buClr>
            </a:pPr>
            <a:r>
              <a:rPr lang="ru-RU" sz="1800" b="1" dirty="0">
                <a:solidFill>
                  <a:srgbClr val="0070C0"/>
                </a:solidFill>
              </a:rPr>
              <a:t>      Министерства образования и науки Республики Татарстан</a:t>
            </a:r>
          </a:p>
          <a:p>
            <a:pPr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</a:rPr>
              <a:t>Формирование базы данных повышения квалификации </a:t>
            </a:r>
          </a:p>
          <a:p>
            <a:pPr>
              <a:buClr>
                <a:srgbClr val="0070C0"/>
              </a:buClr>
            </a:pPr>
            <a:r>
              <a:rPr lang="ru-RU" sz="1800" b="1" dirty="0">
                <a:solidFill>
                  <a:srgbClr val="0070C0"/>
                </a:solidFill>
              </a:rPr>
              <a:t>       по Республике Татарстан</a:t>
            </a:r>
          </a:p>
          <a:p>
            <a:pPr indent="-342892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</a:rPr>
              <a:t>Архив и мониторинг по итогам повышения квалификации</a:t>
            </a:r>
          </a:p>
        </p:txBody>
      </p:sp>
      <p:pic>
        <p:nvPicPr>
          <p:cNvPr id="14" name="Picture 2" descr="https://mn.gov/mnit/assets/S_Projects_tcm38-30434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9" y="2715766"/>
            <a:ext cx="2143765" cy="1666104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043609" y="14302"/>
            <a:ext cx="7026275" cy="130805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Персонифицированная модель 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повышения квалификации работников</a:t>
            </a:r>
          </a:p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Республики Татарст</a:t>
            </a:r>
            <a:r>
              <a:rPr lang="ru-RU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</a:t>
            </a:r>
          </a:p>
        </p:txBody>
      </p:sp>
    </p:spTree>
    <p:extLst>
      <p:ext uri="{BB962C8B-B14F-4D97-AF65-F5344CB8AC3E}">
        <p14:creationId xmlns:p14="http://schemas.microsoft.com/office/powerpoint/2010/main" val="1387105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pic>
        <p:nvPicPr>
          <p:cNvPr id="11" name="Picture 2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5" y="1191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/>
              <a:t>35</a:t>
            </a:fld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536" y="51470"/>
            <a:ext cx="8818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/>
            <a:r>
              <a:rPr lang="ru-RU" sz="1800" b="1" kern="0" dirty="0">
                <a:solidFill>
                  <a:srgbClr val="A8246F"/>
                </a:solidFill>
                <a:latin typeface="Calibri"/>
                <a:cs typeface="Times New Roman" panose="02020603050405020304" pitchFamily="18" charset="0"/>
              </a:rPr>
              <a:t>План мероприятий </a:t>
            </a:r>
            <a:r>
              <a:rPr lang="ru-RU" sz="1800" b="1" kern="0" dirty="0" smtClean="0">
                <a:solidFill>
                  <a:srgbClr val="A8246F"/>
                </a:solidFill>
                <a:latin typeface="Calibri"/>
                <a:cs typeface="Times New Roman" panose="02020603050405020304" pitchFamily="18" charset="0"/>
              </a:rPr>
              <a:t>(«дорожная карта») </a:t>
            </a:r>
            <a:endParaRPr lang="ru-RU" sz="1800" b="1" kern="0" dirty="0">
              <a:solidFill>
                <a:srgbClr val="A8246F"/>
              </a:solidFill>
              <a:latin typeface="Calibri"/>
              <a:cs typeface="Times New Roman" panose="02020603050405020304" pitchFamily="18" charset="0"/>
            </a:endParaRPr>
          </a:p>
          <a:p>
            <a:pPr algn="ctr" defTabSz="685783"/>
            <a:r>
              <a:rPr lang="ru-RU" sz="1800" b="1" kern="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по обеспечению информационной безопасности детей </a:t>
            </a:r>
          </a:p>
          <a:p>
            <a:pPr algn="ctr" defTabSz="685783"/>
            <a:r>
              <a:rPr lang="ru-RU" sz="1800" b="1" kern="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в медиапространстве на 2017 – 2019 годы, </a:t>
            </a:r>
          </a:p>
          <a:p>
            <a:pPr algn="ctr" defTabSz="685783"/>
            <a:r>
              <a:rPr lang="ru-RU" sz="1800" b="1" kern="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утвержденный распоряжением Кабинета Министров </a:t>
            </a:r>
          </a:p>
          <a:p>
            <a:pPr algn="ctr" defTabSz="685783"/>
            <a:r>
              <a:rPr lang="ru-RU" sz="1800" b="1" kern="0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Республики Татарстан от 21.07.2017 № 1739-р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9384" y="2068856"/>
            <a:ext cx="5986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83"/>
            <a:r>
              <a:rPr lang="ru-RU" sz="1600" b="1" dirty="0">
                <a:solidFill>
                  <a:srgbClr val="A8246F"/>
                </a:solidFill>
              </a:rPr>
              <a:t>Цель: </a:t>
            </a:r>
            <a:r>
              <a:rPr lang="ru-RU" sz="1600" b="1" dirty="0">
                <a:solidFill>
                  <a:srgbClr val="0070C0"/>
                </a:solidFill>
              </a:rPr>
              <a:t>создание безопасной информационно-образовательной среды для обеспечения, сохранения и укрепления нравственного, физического, психологического и социального здоровья детей и молодежи</a:t>
            </a:r>
          </a:p>
        </p:txBody>
      </p:sp>
      <p:pic>
        <p:nvPicPr>
          <p:cNvPr id="17" name="Picture 2" descr="http://schola4nov.narod.ru/Image1/Information_Security_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r="7933"/>
          <a:stretch/>
        </p:blipFill>
        <p:spPr bwMode="auto">
          <a:xfrm>
            <a:off x="6588225" y="2139703"/>
            <a:ext cx="2555776" cy="195523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468946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</a:rPr>
              <a:t>Актуализация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модуля </a:t>
            </a:r>
            <a:r>
              <a:rPr lang="ru-RU" sz="1600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«Цифровые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образовательные </a:t>
            </a:r>
            <a:r>
              <a:rPr lang="ru-RU" sz="1600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технологии»</a:t>
            </a:r>
            <a:r>
              <a:rPr lang="ru-RU" sz="16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</a:rPr>
              <a:t>и запуск нового модуля </a:t>
            </a:r>
            <a:r>
              <a:rPr lang="ru-RU" sz="1600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«Обеспечение </a:t>
            </a:r>
            <a:r>
              <a:rPr lang="ru-RU" sz="1600" b="1" dirty="0">
                <a:solidFill>
                  <a:srgbClr val="A8246F"/>
                </a:solidFill>
                <a:ea typeface="Calibri" panose="020F0502020204030204" pitchFamily="34" charset="0"/>
              </a:rPr>
              <a:t>информационной безопасности детей в </a:t>
            </a:r>
            <a:r>
              <a:rPr lang="ru-RU" sz="1600" b="1" dirty="0" err="1">
                <a:solidFill>
                  <a:srgbClr val="A8246F"/>
                </a:solidFill>
                <a:ea typeface="Calibri" panose="020F0502020204030204" pitchFamily="34" charset="0"/>
              </a:rPr>
              <a:t>медиапространстве</a:t>
            </a:r>
            <a:r>
              <a:rPr lang="ru-RU" sz="1600" b="1" dirty="0" smtClean="0">
                <a:solidFill>
                  <a:srgbClr val="A8246F"/>
                </a:solidFill>
                <a:ea typeface="Calibri" panose="020F0502020204030204" pitchFamily="34" charset="0"/>
              </a:rPr>
              <a:t>» </a:t>
            </a:r>
            <a:r>
              <a:rPr lang="ru-RU" sz="1600" b="1" dirty="0">
                <a:solidFill>
                  <a:srgbClr val="0070C0"/>
                </a:solidFill>
                <a:ea typeface="Calibri" panose="020F0502020204030204" pitchFamily="34" charset="0"/>
              </a:rPr>
              <a:t>в 2020 году</a:t>
            </a:r>
            <a:endParaRPr lang="ru-RU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03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pic>
        <p:nvPicPr>
          <p:cNvPr id="11" name="Picture 2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5" y="1191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/>
              <a:t>36</a:t>
            </a:fld>
            <a:endParaRPr lang="ru-RU" sz="1200" dirty="0"/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5203279" y="2067694"/>
            <a:ext cx="3456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Обучение школьников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8-9-х классов </a:t>
            </a:r>
            <a:r>
              <a:rPr lang="ru-RU" altLang="ru-RU" sz="16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программированию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A824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языке Python</a:t>
            </a:r>
            <a:endParaRPr lang="ru-RU" altLang="ru-RU" sz="1600" b="1" dirty="0">
              <a:solidFill>
                <a:srgbClr val="0070C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22191" y="1092681"/>
            <a:ext cx="881856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783">
              <a:defRPr/>
            </a:pPr>
            <a:r>
              <a:rPr lang="tt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Проект</a:t>
            </a:r>
          </a:p>
          <a:p>
            <a:pPr algn="ctr" defTabSz="685783">
              <a:defRPr/>
            </a:pPr>
            <a: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</a:t>
            </a:r>
            <a:r>
              <a:rPr lang="ru-RU" sz="24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Яндекс.Лицей</a:t>
            </a:r>
            <a:r>
              <a:rPr lang="ru-RU" sz="24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</a:t>
            </a:r>
            <a:endParaRPr lang="ru-RU" sz="24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98090" y="1092681"/>
            <a:ext cx="702627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конкурс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tt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-чемпион</a:t>
            </a:r>
            <a:r>
              <a:rPr lang="ru-RU" sz="24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6" name="Picture 2" descr="https://kazanreporter.ru/uploads/news/96802e9f6f41bed4ed101d16814c6508463b13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08" y="2962255"/>
            <a:ext cx="2801627" cy="17318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478" y="1926580"/>
            <a:ext cx="4265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A8246F"/>
                </a:solidFill>
                <a:ea typeface="Times New Roman" panose="02020603050405020304" pitchFamily="18" charset="0"/>
              </a:rPr>
              <a:t>Цель: </a:t>
            </a: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популяризация электронных государственных и муниципальных услуг, оказываемых в Республике Татарстан,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и повышение </a:t>
            </a:r>
            <a:r>
              <a:rPr lang="en-US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IT</a:t>
            </a:r>
            <a:r>
              <a:rPr lang="ru-RU" sz="1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-компетенций обучающихся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15086" y="-20538"/>
            <a:ext cx="29690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Цифровизация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образования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/>
          <a:srcRect t="14815"/>
          <a:stretch/>
        </p:blipFill>
        <p:spPr>
          <a:xfrm>
            <a:off x="1187624" y="3016359"/>
            <a:ext cx="3001836" cy="16697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99231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tatarstan2030.ru/img/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atarstan2030.ru/img/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5" y="1191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/>
              <a:t>37</a:t>
            </a:fld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0228" y="105958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Европейская олимпиада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информатике eJOI 2018</a:t>
            </a:r>
          </a:p>
        </p:txBody>
      </p:sp>
      <p:pic>
        <p:nvPicPr>
          <p:cNvPr id="14" name="Picture 4" descr="https://static.tildacdn.com/tild6532-3634-4939-a333-646238333333/ed9a27b3-ea18-40dc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248" y="78366"/>
            <a:ext cx="1648821" cy="9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hsto.org/getpro/habr/post_images/e92/ca5/fe8/e92ca5fe8df8bf00fbd3513aa624d5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43" y="3226831"/>
            <a:ext cx="2292227" cy="152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582852" y="1779662"/>
          <a:ext cx="390933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762">
                  <a:extLst>
                    <a:ext uri="{9D8B030D-6E8A-4147-A177-3AD203B41FA5}">
                      <a16:colId xmlns:a16="http://schemas.microsoft.com/office/drawing/2014/main" val="119285825"/>
                    </a:ext>
                  </a:extLst>
                </a:gridCol>
                <a:gridCol w="1969574">
                  <a:extLst>
                    <a:ext uri="{9D8B030D-6E8A-4147-A177-3AD203B41FA5}">
                      <a16:colId xmlns:a16="http://schemas.microsoft.com/office/drawing/2014/main" val="1514870792"/>
                    </a:ext>
                  </a:extLst>
                </a:gridCol>
              </a:tblGrid>
              <a:tr h="14630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проведения: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Университет Иннополис</a:t>
                      </a:r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Участники:</a:t>
                      </a:r>
                    </a:p>
                    <a:p>
                      <a:pPr algn="ctr"/>
                      <a:endParaRPr lang="ru-RU" sz="180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 детей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15 лет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 21 страны</a:t>
                      </a:r>
                      <a:endParaRPr lang="ru-RU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714296"/>
                  </a:ext>
                </a:extLst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251521" y="3290793"/>
            <a:ext cx="2217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A8246F"/>
                </a:solidFill>
              </a:rPr>
              <a:t>Российская команда заняла </a:t>
            </a:r>
          </a:p>
          <a:p>
            <a:pPr algn="ctr"/>
            <a:r>
              <a:rPr lang="ru-RU" sz="1800" b="1" dirty="0">
                <a:solidFill>
                  <a:srgbClr val="A8246F"/>
                </a:solidFill>
              </a:rPr>
              <a:t>1 место в общекомандном зачете </a:t>
            </a:r>
          </a:p>
        </p:txBody>
      </p:sp>
      <p:pic>
        <p:nvPicPr>
          <p:cNvPr id="23" name="Picture 4" descr="http://www.edu.nsu.ru/news_images/2010/02_10/001/IMG_39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629" y="3046654"/>
            <a:ext cx="2524847" cy="16853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004557" y="185167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58" indent="-182558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A8246F"/>
                </a:solidFill>
              </a:rPr>
              <a:t>315</a:t>
            </a:r>
            <a:r>
              <a:rPr lang="ru-RU" sz="1800" b="1" dirty="0">
                <a:solidFill>
                  <a:srgbClr val="0070C0"/>
                </a:solidFill>
              </a:rPr>
              <a:t> участников из </a:t>
            </a:r>
            <a:r>
              <a:rPr lang="ru-RU" sz="1800" b="1" dirty="0">
                <a:solidFill>
                  <a:srgbClr val="A8246F"/>
                </a:solidFill>
              </a:rPr>
              <a:t>81</a:t>
            </a:r>
            <a:r>
              <a:rPr lang="ru-RU" sz="1800" b="1" dirty="0">
                <a:solidFill>
                  <a:srgbClr val="0070C0"/>
                </a:solidFill>
              </a:rPr>
              <a:t> страны мира</a:t>
            </a:r>
          </a:p>
          <a:p>
            <a:pPr marL="182558" indent="-182558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A8246F"/>
                </a:solidFill>
              </a:rPr>
              <a:t>170</a:t>
            </a:r>
            <a:r>
              <a:rPr lang="ru-RU" sz="1800" b="1" dirty="0">
                <a:solidFill>
                  <a:srgbClr val="0070C0"/>
                </a:solidFill>
              </a:rPr>
              <a:t> лидеров команд и более      </a:t>
            </a:r>
            <a:r>
              <a:rPr lang="ru-RU" sz="1800" b="1" dirty="0">
                <a:solidFill>
                  <a:srgbClr val="A8246F"/>
                </a:solidFill>
              </a:rPr>
              <a:t>150</a:t>
            </a:r>
            <a:r>
              <a:rPr lang="ru-RU" sz="1800" b="1" dirty="0">
                <a:solidFill>
                  <a:srgbClr val="0070C0"/>
                </a:solidFill>
              </a:rPr>
              <a:t> гостей и представителей международного комитета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0178" y="1079699"/>
            <a:ext cx="4926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XXVIII Международная олимпиада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информатике (IOI-2016)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85" y="123479"/>
            <a:ext cx="1571007" cy="88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46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pic>
        <p:nvPicPr>
          <p:cNvPr id="11" name="Picture 2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2" y="-102394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atarstan2030.ru/img/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85" y="11910"/>
            <a:ext cx="7144" cy="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/>
              <a:t>38</a:t>
            </a:fld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46126" y="14302"/>
            <a:ext cx="7026275" cy="1477328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</a:t>
            </a:r>
          </a:p>
          <a:p>
            <a:pPr algn="ctr">
              <a:defRPr/>
            </a:pP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онлайн-платформа </a:t>
            </a:r>
          </a:p>
          <a:p>
            <a:pPr algn="ctr"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«Открытая </a:t>
            </a:r>
            <a:r>
              <a: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</a:t>
            </a: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2035»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3312" y="1729388"/>
            <a:ext cx="5733888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 algn="just">
              <a:buClr>
                <a:srgbClr val="A8246F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A8246F"/>
                </a:solidFill>
              </a:rPr>
              <a:t>более 10 000 </a:t>
            </a:r>
            <a:r>
              <a:rPr lang="ru-RU" sz="1600" b="1" dirty="0">
                <a:solidFill>
                  <a:srgbClr val="0070C0"/>
                </a:solidFill>
              </a:rPr>
              <a:t>учебных видеопособий, тестов, упражнений, виртуальных лабораторий и иных материалов, созданных на основе школьной </a:t>
            </a:r>
            <a:r>
              <a:rPr lang="ru-RU" sz="1600" b="1" dirty="0" smtClean="0">
                <a:solidFill>
                  <a:srgbClr val="0070C0"/>
                </a:solidFill>
              </a:rPr>
              <a:t>программы</a:t>
            </a:r>
            <a:endParaRPr lang="ru-RU" sz="1600" b="1" dirty="0">
              <a:solidFill>
                <a:srgbClr val="0070C0"/>
              </a:solidFill>
            </a:endParaRPr>
          </a:p>
          <a:p>
            <a:pPr marL="285743" indent="-285743" algn="just">
              <a:buClr>
                <a:srgbClr val="A8246F"/>
              </a:buClr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rgbClr val="0070C0"/>
              </a:solidFill>
            </a:endParaRPr>
          </a:p>
          <a:p>
            <a:pPr marL="285743" indent="-285743" algn="just">
              <a:buClr>
                <a:srgbClr val="A8246F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0070C0"/>
                </a:solidFill>
              </a:rPr>
              <a:t>контент и сервисы для педагогического сообщества в целях </a:t>
            </a:r>
            <a:r>
              <a:rPr lang="ru-RU" sz="1600" b="1" dirty="0">
                <a:solidFill>
                  <a:srgbClr val="A8246F"/>
                </a:solidFill>
              </a:rPr>
              <a:t>обмена опытом и повышения </a:t>
            </a:r>
            <a:r>
              <a:rPr lang="ru-RU" sz="1600" b="1" dirty="0" smtClean="0">
                <a:solidFill>
                  <a:srgbClr val="A8246F"/>
                </a:solidFill>
              </a:rPr>
              <a:t>квалификации</a:t>
            </a:r>
            <a:endParaRPr lang="ru-RU" sz="1600" b="1" dirty="0">
              <a:solidFill>
                <a:srgbClr val="A8246F"/>
              </a:solidFill>
            </a:endParaRPr>
          </a:p>
          <a:p>
            <a:pPr marL="285743" indent="-285743" algn="just">
              <a:buClr>
                <a:srgbClr val="A8246F"/>
              </a:buClr>
              <a:buFont typeface="Wingdings" panose="05000000000000000000" pitchFamily="2" charset="2"/>
              <a:buChar char="ü"/>
              <a:defRPr/>
            </a:pPr>
            <a:endParaRPr lang="ru-RU" sz="1600" b="1" dirty="0">
              <a:solidFill>
                <a:srgbClr val="A8246F"/>
              </a:solidFill>
            </a:endParaRPr>
          </a:p>
          <a:p>
            <a:pPr marL="285743" indent="-285743" algn="just">
              <a:buClr>
                <a:srgbClr val="A8246F"/>
              </a:buClr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rgbClr val="A8246F"/>
                </a:solidFill>
              </a:rPr>
              <a:t>по итогам апробации проекта в Республике </a:t>
            </a:r>
            <a:r>
              <a:rPr lang="ru-RU" sz="1600" b="1" dirty="0" smtClean="0">
                <a:solidFill>
                  <a:srgbClr val="A8246F"/>
                </a:solidFill>
              </a:rPr>
              <a:t>Татарстан </a:t>
            </a:r>
            <a:r>
              <a:rPr lang="ru-RU" sz="1600" b="1" dirty="0">
                <a:solidFill>
                  <a:srgbClr val="A8246F"/>
                </a:solidFill>
              </a:rPr>
              <a:t>97 % учителей </a:t>
            </a:r>
            <a:r>
              <a:rPr lang="ru-RU" sz="1600" b="1" dirty="0">
                <a:solidFill>
                  <a:srgbClr val="0070C0"/>
                </a:solidFill>
              </a:rPr>
              <a:t>готовы использовать ресурсы платформы в образовательном </a:t>
            </a:r>
            <a:r>
              <a:rPr lang="ru-RU" sz="1600" b="1" dirty="0" smtClean="0">
                <a:solidFill>
                  <a:srgbClr val="0070C0"/>
                </a:solidFill>
              </a:rPr>
              <a:t>процессе</a:t>
            </a:r>
            <a:endParaRPr lang="ru-RU" sz="1600" b="1" dirty="0">
              <a:solidFill>
                <a:srgbClr val="0070C0"/>
              </a:solidFill>
            </a:endParaRPr>
          </a:p>
          <a:p>
            <a:pPr marL="285743" indent="-28574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-7271" t="7934" r="1137" b="5416"/>
          <a:stretch/>
        </p:blipFill>
        <p:spPr>
          <a:xfrm>
            <a:off x="5847200" y="1819818"/>
            <a:ext cx="3171530" cy="22062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35320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79030" y="84159"/>
            <a:ext cx="4397030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на 2019-2020 учебный год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15236" y="1336916"/>
            <a:ext cx="36702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Достижение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целей, показателей и результатов федеральных проектов: </a:t>
            </a:r>
            <a:endParaRPr lang="en-US" sz="16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Современная школа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</a:p>
          <a:p>
            <a:pPr marL="171450" indent="-171450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Успех каждого ребенка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</a:p>
          <a:p>
            <a:pPr marL="171450" indent="-171450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Поддержка семей, имеющих детей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</a:p>
          <a:p>
            <a:pPr marL="171450" indent="-171450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Цифровая образовательная среда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 </a:t>
            </a:r>
          </a:p>
          <a:p>
            <a:pPr marL="171450" indent="-171450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Учитель будущего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</a:p>
          <a:p>
            <a:pPr marL="171450" indent="-171450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Молодые профессионалы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</a:p>
          <a:p>
            <a:pPr marL="171450" indent="-171450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Новые возможности для каждого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</a:p>
          <a:p>
            <a:pPr marL="171450" indent="-171450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Социальная активность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</a:p>
          <a:p>
            <a:pPr marL="171450" indent="-171450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Экспорт образования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</a:p>
          <a:p>
            <a:pPr marL="171450" indent="-171450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Социальные лифты</a:t>
            </a:r>
            <a:r>
              <a:rPr 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521" y="1583137"/>
            <a:ext cx="46539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</a:rPr>
              <a:t>Развитие МТБ</a:t>
            </a:r>
          </a:p>
          <a:p>
            <a:pPr marL="214313" indent="-214313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800" b="1" dirty="0" smtClean="0">
              <a:solidFill>
                <a:srgbClr val="0070C0"/>
              </a:solidFill>
            </a:endParaRPr>
          </a:p>
          <a:p>
            <a:pPr marL="214313" indent="-214313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</a:rPr>
              <a:t>обновление ФГОС</a:t>
            </a:r>
          </a:p>
          <a:p>
            <a:pPr marL="214313" indent="-214313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70C0"/>
              </a:solidFill>
            </a:endParaRPr>
          </a:p>
          <a:p>
            <a:pPr marL="214313" indent="-214313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</a:rPr>
              <a:t>укрепление </a:t>
            </a:r>
            <a:r>
              <a:rPr lang="ru-RU" sz="1600" b="1" dirty="0">
                <a:solidFill>
                  <a:srgbClr val="0070C0"/>
                </a:solidFill>
              </a:rPr>
              <a:t>пространства просвещения и </a:t>
            </a:r>
            <a:r>
              <a:rPr lang="ru-RU" sz="1600" b="1" dirty="0" smtClean="0">
                <a:solidFill>
                  <a:srgbClr val="0070C0"/>
                </a:solidFill>
              </a:rPr>
              <a:t>культуры</a:t>
            </a:r>
          </a:p>
          <a:p>
            <a:pPr marL="214313" indent="-214313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70C0"/>
              </a:solidFill>
            </a:endParaRPr>
          </a:p>
          <a:p>
            <a:pPr marL="214313" indent="-214313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</a:rPr>
              <a:t>развитие </a:t>
            </a:r>
            <a:r>
              <a:rPr lang="ru-RU" sz="1600" b="1" dirty="0">
                <a:solidFill>
                  <a:srgbClr val="0070C0"/>
                </a:solidFill>
              </a:rPr>
              <a:t>системы дополнительного образования </a:t>
            </a:r>
            <a:r>
              <a:rPr lang="ru-RU" sz="1600" b="1" dirty="0" smtClean="0">
                <a:solidFill>
                  <a:srgbClr val="0070C0"/>
                </a:solidFill>
              </a:rPr>
              <a:t>детей</a:t>
            </a:r>
          </a:p>
          <a:p>
            <a:pPr marL="214313" indent="-214313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70C0"/>
              </a:solidFill>
            </a:endParaRPr>
          </a:p>
          <a:p>
            <a:pPr marL="214313" indent="-214313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</a:rPr>
              <a:t>система </a:t>
            </a:r>
            <a:r>
              <a:rPr lang="ru-RU" sz="1600" b="1" dirty="0">
                <a:solidFill>
                  <a:srgbClr val="0070C0"/>
                </a:solidFill>
              </a:rPr>
              <a:t>профориентации и профессиональных конкурсов, социальных и карьерных лифтов для школьников и молодых </a:t>
            </a:r>
            <a:r>
              <a:rPr lang="ru-RU" sz="1600" b="1" dirty="0" smtClean="0">
                <a:solidFill>
                  <a:srgbClr val="0070C0"/>
                </a:solidFill>
              </a:rPr>
              <a:t>талантов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z="1200" smtClean="0"/>
              <a:t>39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13565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en-US" sz="1200" dirty="0" smtClean="0"/>
              <a:t>4</a:t>
            </a:r>
            <a:endParaRPr lang="ru-RU" sz="12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18062" y="414465"/>
            <a:ext cx="6907876" cy="57311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Центров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образования 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цифрового и гуманитарного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профилей </a:t>
            </a: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«Точка роста»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888" y="1488001"/>
            <a:ext cx="88934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формирование современных компетенций и навыков у детей, в том числе по предметным областям «Технология», «Информатика», «Основы безопасности жизнедеятельности», других предметных </a:t>
            </a: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областей</a:t>
            </a: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создание условий по организации внеурочной деятельности и реализации дополнительных общеобразовательных </a:t>
            </a: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программ</a:t>
            </a: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совершенствование современных условий обучения, в том числе работы </a:t>
            </a:r>
            <a:r>
              <a:rPr lang="ru-RU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медиатеки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 и </a:t>
            </a: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интернет-библиотеки</a:t>
            </a: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создание образовательных пространств (</a:t>
            </a:r>
            <a:r>
              <a:rPr lang="ru-RU" sz="1800" b="1" dirty="0" err="1">
                <a:solidFill>
                  <a:srgbClr val="0070C0"/>
                </a:solidFill>
                <a:latin typeface="Calibri" panose="020F0502020204030204" pitchFamily="34" charset="0"/>
              </a:rPr>
              <a:t>коворкинга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) с зоной для проектной деятельности, компьютерного класса, реализации предметных областей «Технология», «ОБЖ», «Информатика» и «Шахматы»</a:t>
            </a:r>
          </a:p>
          <a:p>
            <a:pPr algn="just">
              <a:buClr>
                <a:srgbClr val="A8246F"/>
              </a:buClr>
            </a:pPr>
            <a:endParaRPr lang="ru-RU" sz="1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05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02878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СПАСИБО ЗА ВНИМАНИЕ!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348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en-US" sz="1200" dirty="0" smtClean="0"/>
              <a:t>5</a:t>
            </a:r>
            <a:endParaRPr lang="ru-RU" sz="12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18062" y="104503"/>
            <a:ext cx="6907876" cy="10444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300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школ «Точек роста»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должны</a:t>
            </a:r>
            <a:r>
              <a:rPr lang="ru-RU" sz="3200" b="1" dirty="0">
                <a:solidFill>
                  <a:srgbClr val="A824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572" y="1411569"/>
            <a:ext cx="864856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</a:rPr>
              <a:t>оказывать консультационную помощь другим образовательным организациям муниципального образования в организации учебно-воспитательной </a:t>
            </a:r>
            <a:r>
              <a:rPr lang="ru-RU" sz="1800" b="1" dirty="0" smtClean="0">
                <a:solidFill>
                  <a:srgbClr val="0070C0"/>
                </a:solidFill>
              </a:rPr>
              <a:t>работы</a:t>
            </a: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70C0"/>
              </a:solidFill>
            </a:endParaRP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</a:rPr>
              <a:t>организовывать методическую работу и деятельность по повышению профессиональной компетентности педагогических работников других образовательных </a:t>
            </a:r>
            <a:r>
              <a:rPr lang="ru-RU" sz="1800" b="1" dirty="0" smtClean="0">
                <a:solidFill>
                  <a:srgbClr val="0070C0"/>
                </a:solidFill>
              </a:rPr>
              <a:t>организаций </a:t>
            </a:r>
            <a:r>
              <a:rPr lang="ru-RU" sz="1800" b="1" dirty="0">
                <a:solidFill>
                  <a:srgbClr val="0070C0"/>
                </a:solidFill>
              </a:rPr>
              <a:t>муниципального </a:t>
            </a:r>
            <a:r>
              <a:rPr lang="ru-RU" sz="1800" b="1" dirty="0" smtClean="0">
                <a:solidFill>
                  <a:srgbClr val="0070C0"/>
                </a:solidFill>
              </a:rPr>
              <a:t>района</a:t>
            </a: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70C0"/>
              </a:solidFill>
            </a:endParaRP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</a:rPr>
              <a:t>осуществлять методическое взаимодействие с другими образовательными организациями, с организациями дополнительного образования, профессиональными образовательными организациями, организациями высшего образования по совместному </a:t>
            </a:r>
            <a:r>
              <a:rPr lang="ru-RU" sz="1800" b="1" dirty="0" smtClean="0">
                <a:solidFill>
                  <a:srgbClr val="0070C0"/>
                </a:solidFill>
              </a:rPr>
              <a:t>обучению</a:t>
            </a: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endParaRPr lang="ru-RU" sz="800" b="1" dirty="0">
              <a:solidFill>
                <a:srgbClr val="0070C0"/>
              </a:solidFill>
            </a:endParaRPr>
          </a:p>
          <a:p>
            <a:pPr marL="214313" indent="-214313" algn="just">
              <a:buClr>
                <a:srgbClr val="A8246F"/>
              </a:buClr>
              <a:buFont typeface="Wingdings" panose="05000000000000000000" pitchFamily="2" charset="2"/>
              <a:buChar char="ü"/>
            </a:pPr>
            <a:r>
              <a:rPr lang="ru-RU" sz="1800" b="1" dirty="0">
                <a:solidFill>
                  <a:srgbClr val="0070C0"/>
                </a:solidFill>
              </a:rPr>
              <a:t>участвовать в опытно-экспериментальной (инновационной) </a:t>
            </a:r>
            <a:r>
              <a:rPr lang="ru-RU" sz="1800" b="1" dirty="0" smtClean="0">
                <a:solidFill>
                  <a:srgbClr val="0070C0"/>
                </a:solidFill>
              </a:rPr>
              <a:t>деятельности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en-US" sz="1200" dirty="0" smtClean="0"/>
              <a:t>6</a:t>
            </a:r>
            <a:endParaRPr lang="ru-RU" sz="1200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232265" y="132412"/>
            <a:ext cx="6536790" cy="80745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Развитие материально-технической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базы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общего образования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605684"/>
              </p:ext>
            </p:extLst>
          </p:nvPr>
        </p:nvGraphicFramePr>
        <p:xfrm>
          <a:off x="367010" y="1571630"/>
          <a:ext cx="6105296" cy="3031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157">
                  <a:extLst>
                    <a:ext uri="{9D8B030D-6E8A-4147-A177-3AD203B41FA5}">
                      <a16:colId xmlns:a16="http://schemas.microsoft.com/office/drawing/2014/main" val="2670331915"/>
                    </a:ext>
                  </a:extLst>
                </a:gridCol>
                <a:gridCol w="4929905">
                  <a:extLst>
                    <a:ext uri="{9D8B030D-6E8A-4147-A177-3AD203B41FA5}">
                      <a16:colId xmlns:a16="http://schemas.microsoft.com/office/drawing/2014/main" val="1025673579"/>
                    </a:ext>
                  </a:extLst>
                </a:gridCol>
                <a:gridCol w="774234">
                  <a:extLst>
                    <a:ext uri="{9D8B030D-6E8A-4147-A177-3AD203B41FA5}">
                      <a16:colId xmlns:a16="http://schemas.microsoft.com/office/drawing/2014/main" val="270137336"/>
                    </a:ext>
                  </a:extLst>
                </a:gridCol>
              </a:tblGrid>
              <a:tr h="270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Месторасположение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</a:t>
                      </a: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-в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 </a:t>
                      </a:r>
                      <a:r>
                        <a:rPr lang="en-US" sz="14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мест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70878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A8246F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г.Набережные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Челны,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мкр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"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Замелекесье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",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ул.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Нур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Баян</a:t>
                      </a:r>
                      <a:r>
                        <a:rPr lang="en-US" sz="1400" b="1" dirty="0">
                          <a:solidFill>
                            <a:srgbClr val="0070C0"/>
                          </a:solidFill>
                          <a:effectLst/>
                        </a:rPr>
                        <a:t>,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1 224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65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A8246F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г.Нижнекамск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, мкр.47,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ул.30 лет Победы д.26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800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63440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A8246F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Черемшанский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район,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д.Казанка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ул.Луговая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30б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46750"/>
                  </a:ext>
                </a:extLst>
              </a:tr>
              <a:tr h="214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A8246F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г.Казань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ЖК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"Светлая Долина",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ул.Александра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Курынова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, д.7а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800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51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A8246F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г.Казань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ЖК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"Салават Купере",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ул.А.Арсланова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, д.10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1 224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21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A8246F"/>
                          </a:solidFill>
                          <a:effectLst/>
                        </a:rPr>
                        <a:t>6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Агрызский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район, школа с детским садом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5221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A8246F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Буинский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район, </a:t>
                      </a: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с.Альшеево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ул.Молодежная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18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81720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A8246F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г.Казань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ул.Минская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47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1 224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7402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Черемшанский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район, пристрой кадетской школы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160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94130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A8246F"/>
                          </a:solidFill>
                          <a:effectLst/>
                        </a:rPr>
                        <a:t>10</a:t>
                      </a:r>
                      <a:endParaRPr lang="ru-RU" sz="1400" b="1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Алькеевский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район,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с.Татарское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Бурнаево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80/20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766466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/>
          <a:stretch/>
        </p:blipFill>
        <p:spPr>
          <a:xfrm>
            <a:off x="6926361" y="1232453"/>
            <a:ext cx="1921586" cy="17946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61" y="3229442"/>
            <a:ext cx="1921586" cy="14411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836320" y="1183768"/>
            <a:ext cx="5635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A8246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2018 год 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ru-RU" sz="1800" b="1" dirty="0">
                <a:solidFill>
                  <a:srgbClr val="A8246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школ на общую сумму </a:t>
            </a:r>
            <a:r>
              <a:rPr lang="ru-RU" sz="1800" b="1" dirty="0">
                <a:solidFill>
                  <a:srgbClr val="A8246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4,65 </a:t>
            </a:r>
            <a:r>
              <a:rPr lang="ru-RU" sz="1800" b="1" dirty="0" err="1">
                <a:solidFill>
                  <a:srgbClr val="A8246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млрд.рублей</a:t>
            </a:r>
            <a:endParaRPr lang="ru-RU" sz="1800" b="1" dirty="0">
              <a:solidFill>
                <a:srgbClr val="A8246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6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en-US" sz="1200" dirty="0"/>
              <a:t>7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523" y="1234295"/>
            <a:ext cx="694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A8246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2019 год 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осуществляется строительство </a:t>
            </a:r>
            <a:r>
              <a:rPr lang="ru-RU" sz="1800" b="1" dirty="0">
                <a:solidFill>
                  <a:srgbClr val="A8246F"/>
                </a:solidFill>
                <a:latin typeface="Calibri" panose="020F0502020204030204" pitchFamily="34" charset="0"/>
              </a:rPr>
              <a:t>28 ДОУ 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</a:rPr>
              <a:t>и </a:t>
            </a:r>
            <a:r>
              <a:rPr lang="ru-RU" sz="1800" b="1" dirty="0">
                <a:solidFill>
                  <a:srgbClr val="A8246F"/>
                </a:solidFill>
                <a:latin typeface="Calibri" panose="020F0502020204030204" pitchFamily="34" charset="0"/>
              </a:rPr>
              <a:t>8 школ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623755"/>
              </p:ext>
            </p:extLst>
          </p:nvPr>
        </p:nvGraphicFramePr>
        <p:xfrm>
          <a:off x="230361" y="1662031"/>
          <a:ext cx="6369219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888">
                  <a:extLst>
                    <a:ext uri="{9D8B030D-6E8A-4147-A177-3AD203B41FA5}">
                      <a16:colId xmlns:a16="http://schemas.microsoft.com/office/drawing/2014/main" val="935217724"/>
                    </a:ext>
                  </a:extLst>
                </a:gridCol>
                <a:gridCol w="5987331">
                  <a:extLst>
                    <a:ext uri="{9D8B030D-6E8A-4147-A177-3AD203B41FA5}">
                      <a16:colId xmlns:a16="http://schemas.microsoft.com/office/drawing/2014/main" val="2356024144"/>
                    </a:ext>
                  </a:extLst>
                </a:gridCol>
              </a:tblGrid>
              <a:tr h="1840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объекта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37423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A8246F"/>
                          </a:solidFill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Строительство школы на 1224 места по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ул.Рауиса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Гареева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г.Казани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411084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A8246F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Реконструкция МАОУ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"Средняя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общеобразовательная школа №165 с углублённым изучением английского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языка"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Ново-Савиновского района </a:t>
                      </a:r>
                      <a:endParaRPr lang="ru-RU" sz="14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г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. Казани по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ул.А.Бичурина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, д.22/26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15424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A8246F"/>
                          </a:solidFill>
                          <a:effectLst/>
                        </a:rPr>
                        <a:t>3</a:t>
                      </a:r>
                      <a:endParaRPr lang="ru-RU" sz="1400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Строительство школы на 1501 место в ЖК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"Весна"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г.Казани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97555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A8246F"/>
                          </a:solidFill>
                          <a:effectLst/>
                        </a:rPr>
                        <a:t>4</a:t>
                      </a:r>
                      <a:endParaRPr lang="ru-RU" sz="1400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Строительство школы на 800 мест в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г.Нижнекамске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83946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A8246F"/>
                          </a:solidFill>
                          <a:effectLst/>
                        </a:rPr>
                        <a:t>5</a:t>
                      </a:r>
                      <a:endParaRPr lang="ru-RU" sz="1400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ГАОУ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  <a:effectLst/>
                        </a:rPr>
                        <a:t>"Школа Иннополис" 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на территории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Верхнеуслонского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муниципального района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г.Иннополис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71955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A8246F"/>
                          </a:solidFill>
                          <a:effectLst/>
                        </a:rPr>
                        <a:t>6</a:t>
                      </a:r>
                      <a:endParaRPr lang="ru-RU" sz="1400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Реконструкция Международного образовательного центра по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ул.Федосеевская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, 52 в г. Казани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589269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A8246F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Строительство школы на 1224 места по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ул.Назиба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Жиганова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г.Казани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00327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A8246F"/>
                          </a:solidFill>
                          <a:effectLst/>
                        </a:rPr>
                        <a:t>8</a:t>
                      </a:r>
                      <a:endParaRPr lang="ru-RU" sz="1400" dirty="0">
                        <a:solidFill>
                          <a:srgbClr val="A8246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Школа на 1224 места по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ул.Бондаренко</a:t>
                      </a:r>
                      <a:r>
                        <a:rPr lang="ru-RU" sz="1400" b="1" dirty="0">
                          <a:solidFill>
                            <a:srgbClr val="0070C0"/>
                          </a:solidFill>
                          <a:effectLst/>
                        </a:rPr>
                        <a:t> со спальным корпусом в </a:t>
                      </a:r>
                      <a:r>
                        <a:rPr lang="ru-RU" sz="1400" b="1" dirty="0" err="1">
                          <a:solidFill>
                            <a:srgbClr val="0070C0"/>
                          </a:solidFill>
                          <a:effectLst/>
                        </a:rPr>
                        <a:t>г.Казани</a:t>
                      </a:r>
                      <a:endParaRPr lang="ru-RU" sz="1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89133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930" y="2222299"/>
            <a:ext cx="2369000" cy="15793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232265" y="132412"/>
            <a:ext cx="6536790" cy="80745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Развитие материально-технической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базы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310406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en-US" sz="1200" dirty="0" smtClean="0"/>
              <a:t>8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377" y="1860016"/>
            <a:ext cx="862314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 2019 году Республика Татарстан стала участником проекта </a:t>
            </a:r>
            <a:endParaRPr lang="ru-RU" sz="21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по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реализации мероприятий по поддержке образования для детей </a:t>
            </a:r>
            <a:endParaRPr lang="ru-RU" sz="21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 ограниченными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возможностями здоровья </a:t>
            </a:r>
            <a:r>
              <a:rPr lang="ru-RU" sz="2100" b="1" dirty="0">
                <a:solidFill>
                  <a:srgbClr val="A8246F"/>
                </a:solidFill>
                <a:cs typeface="Times New Roman" panose="02020603050405020304" pitchFamily="18" charset="0"/>
              </a:rPr>
              <a:t>в рамках федерального проекта </a:t>
            </a:r>
            <a:r>
              <a:rPr lang="ru-RU" sz="21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«Современная школа» </a:t>
            </a:r>
            <a:r>
              <a:rPr lang="ru-RU" sz="2100" b="1" dirty="0">
                <a:solidFill>
                  <a:srgbClr val="A8246F"/>
                </a:solidFill>
                <a:cs typeface="Times New Roman" panose="02020603050405020304" pitchFamily="18" charset="0"/>
              </a:rPr>
              <a:t>национального проекта </a:t>
            </a:r>
            <a:r>
              <a:rPr lang="ru-RU" sz="21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«Образование»</a:t>
            </a:r>
            <a:r>
              <a:rPr lang="ru-RU" sz="21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sz="2100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 рамках которого запланировано укрепление материально-технической базы </a:t>
            </a:r>
            <a:r>
              <a:rPr lang="ru-RU" sz="2100" b="1" dirty="0">
                <a:solidFill>
                  <a:srgbClr val="A8246F"/>
                </a:solidFill>
                <a:cs typeface="Times New Roman" panose="02020603050405020304" pitchFamily="18" charset="0"/>
              </a:rPr>
              <a:t>17 школ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для детей с ОВЗ </a:t>
            </a:r>
            <a:endParaRPr lang="ru-RU" sz="21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1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на </a:t>
            </a:r>
            <a:r>
              <a:rPr lang="ru-RU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общую сумму </a:t>
            </a:r>
            <a:r>
              <a:rPr lang="ru-RU" sz="2100" b="1" dirty="0">
                <a:solidFill>
                  <a:srgbClr val="A8246F"/>
                </a:solidFill>
                <a:cs typeface="Times New Roman" panose="02020603050405020304" pitchFamily="18" charset="0"/>
              </a:rPr>
              <a:t>70 714,9 </a:t>
            </a:r>
            <a:r>
              <a:rPr lang="ru-RU" sz="2100" b="1" dirty="0" smtClean="0">
                <a:solidFill>
                  <a:srgbClr val="A8246F"/>
                </a:solidFill>
                <a:cs typeface="Times New Roman" panose="02020603050405020304" pitchFamily="18" charset="0"/>
              </a:rPr>
              <a:t>тыс.рублей</a:t>
            </a:r>
            <a:endParaRPr lang="ru-RU" sz="2100" dirty="0">
              <a:solidFill>
                <a:srgbClr val="A8246F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86" y="133651"/>
            <a:ext cx="1663700" cy="139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0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3464" y="2029412"/>
            <a:ext cx="875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A8246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52</a:t>
            </a:r>
            <a:r>
              <a:rPr lang="ru-RU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государственных бюджетных общеобразовательных учреждения  для детей с ОВЗ</a:t>
            </a:r>
            <a:endParaRPr lang="en-US" sz="1800" b="1" dirty="0" smtClean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A8246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санаторных школы-интерната для детей, нуждающихся в длительном лечении</a:t>
            </a:r>
            <a:endParaRPr lang="en-US" sz="1800" b="1" dirty="0" smtClean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rgbClr val="A8246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183</a:t>
            </a:r>
            <a:r>
              <a:rPr lang="ru-RU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муниципальных бюджетных общеобразовательных учреждения, обеспечивающих 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внедрение федерального государственного образовательного стандарта начального общего образования обучающихся с ограниченными возможностями здоровья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964047" y="284624"/>
            <a:ext cx="7293726" cy="119189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Сеть общеобразовательных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организаций, реализующих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адаптированные основные общеобразовательные программы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3" y="51471"/>
            <a:ext cx="1688107" cy="93610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20272" y="4530155"/>
            <a:ext cx="2133600" cy="273844"/>
          </a:xfrm>
        </p:spPr>
        <p:txBody>
          <a:bodyPr/>
          <a:lstStyle/>
          <a:p>
            <a:r>
              <a:rPr lang="en-US" sz="1200" dirty="0" smtClean="0"/>
              <a:t>9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30655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3008</Words>
  <Application>Microsoft Office PowerPoint</Application>
  <PresentationFormat>Экран (16:9)</PresentationFormat>
  <Paragraphs>1035</Paragraphs>
  <Slides>40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Tahoma</vt:lpstr>
      <vt:lpstr>Times New Roman</vt:lpstr>
      <vt:lpstr>Wingdings</vt:lpstr>
      <vt:lpstr>1_Тема Office</vt:lpstr>
      <vt:lpstr>Тема Office</vt:lpstr>
      <vt:lpstr>2_Тема Office</vt:lpstr>
      <vt:lpstr>Презентация PowerPoint</vt:lpstr>
      <vt:lpstr>Основные задачи  системы общего образования</vt:lpstr>
      <vt:lpstr>Направления  федерального проекта «Современная школа»</vt:lpstr>
      <vt:lpstr>Задачи Центров образования  цифрового и гуманитарного  профилей «Точка роста»</vt:lpstr>
      <vt:lpstr>300 школ «Точек роста»  должны:</vt:lpstr>
      <vt:lpstr>Развитие материально-технической  базы общего образования</vt:lpstr>
      <vt:lpstr>Развитие материально-технической  базы общего образования</vt:lpstr>
      <vt:lpstr>Презентация PowerPoint</vt:lpstr>
      <vt:lpstr>Сеть общеобразовательных  организаций, реализующих  адаптированные основные общеобразовательные программы</vt:lpstr>
      <vt:lpstr>Доступная среда</vt:lpstr>
      <vt:lpstr>Презентация PowerPoint</vt:lpstr>
      <vt:lpstr>Основной период ЕГЭ</vt:lpstr>
      <vt:lpstr>Презентация PowerPoint</vt:lpstr>
      <vt:lpstr>Презентация PowerPoint</vt:lpstr>
      <vt:lpstr>Презентация PowerPoint</vt:lpstr>
      <vt:lpstr>Результаты ОГЭ основного периода  2019 года (без учета пересдачи)</vt:lpstr>
      <vt:lpstr>Результаты повторной ГИА-9  по русскому языку в форме ОГЭ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Успех  каждого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RePack by Diakov</cp:lastModifiedBy>
  <cp:revision>230</cp:revision>
  <cp:lastPrinted>2019-06-28T15:12:45Z</cp:lastPrinted>
  <dcterms:created xsi:type="dcterms:W3CDTF">2019-06-22T09:30:51Z</dcterms:created>
  <dcterms:modified xsi:type="dcterms:W3CDTF">2019-06-29T09:39:14Z</dcterms:modified>
</cp:coreProperties>
</file>