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4" r:id="rId2"/>
    <p:sldId id="409" r:id="rId3"/>
    <p:sldId id="385" r:id="rId4"/>
    <p:sldId id="410" r:id="rId5"/>
    <p:sldId id="400" r:id="rId6"/>
    <p:sldId id="412" r:id="rId7"/>
    <p:sldId id="391" r:id="rId8"/>
    <p:sldId id="388" r:id="rId9"/>
    <p:sldId id="406" r:id="rId10"/>
    <p:sldId id="411" r:id="rId11"/>
    <p:sldId id="386" r:id="rId12"/>
    <p:sldId id="421" r:id="rId13"/>
    <p:sldId id="416" r:id="rId14"/>
    <p:sldId id="414" r:id="rId15"/>
    <p:sldId id="420" r:id="rId16"/>
    <p:sldId id="418" r:id="rId17"/>
    <p:sldId id="415" r:id="rId18"/>
    <p:sldId id="422" r:id="rId19"/>
    <p:sldId id="374" r:id="rId20"/>
  </p:sldIdLst>
  <p:sldSz cx="9906000" cy="6858000" type="A4"/>
  <p:notesSz cx="7102475" cy="8991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FF"/>
    <a:srgbClr val="FFFFCC"/>
    <a:srgbClr val="FFFF99"/>
    <a:srgbClr val="FFCC66"/>
    <a:srgbClr val="9999FF"/>
    <a:srgbClr val="FFCCFF"/>
    <a:srgbClr val="00FFCC"/>
    <a:srgbClr val="CDF600"/>
    <a:srgbClr val="6666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918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AEA95-569F-48AC-B8CD-DA5B27614C3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64B1A-91A5-4BD7-AC84-046FD8C32B14}">
      <dgm:prSet phldrT="[Текст]" custT="1"/>
      <dgm:spPr>
        <a:solidFill>
          <a:schemeClr val="accent1">
            <a:lumMod val="60000"/>
            <a:lumOff val="40000"/>
          </a:scheme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21</a:t>
          </a:r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  </a:t>
          </a:r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ОО с русским этнокультурным компонентом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F22595F-31FE-4082-8274-EECCA28F9677}" type="parTrans" cxnId="{62A89A05-189E-417E-8D26-1A8CCE25500A}">
      <dgm:prSet/>
      <dgm:spPr/>
      <dgm:t>
        <a:bodyPr/>
        <a:lstStyle/>
        <a:p>
          <a:endParaRPr lang="ru-RU"/>
        </a:p>
      </dgm:t>
    </dgm:pt>
    <dgm:pt modelId="{B30E6ABB-BC1A-4F9E-AC1F-915483A937A0}" type="sibTrans" cxnId="{62A89A05-189E-417E-8D26-1A8CCE25500A}">
      <dgm:prSet custT="1"/>
      <dgm:spPr>
        <a:solidFill>
          <a:schemeClr val="accent3">
            <a:lumMod val="95000"/>
          </a:scheme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37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ОО с татарским языком обучения</a:t>
          </a:r>
        </a:p>
        <a:p>
          <a:endParaRPr lang="ru-RU" dirty="0"/>
        </a:p>
      </dgm:t>
    </dgm:pt>
    <dgm:pt modelId="{4E84956D-E4BF-41D8-BBC5-387C4C66B4A1}">
      <dgm:prSet phldrT="[Текст]" custT="1"/>
      <dgm:spPr>
        <a:solidFill>
          <a:schemeClr val="accent6">
            <a:lumMod val="60000"/>
            <a:lumOff val="40000"/>
          </a:scheme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           </a:t>
          </a:r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школа с еврейским </a:t>
          </a:r>
          <a:r>
            <a:rPr lang="ru-RU" sz="14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этнокультурным</a:t>
          </a:r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компонен</a:t>
          </a:r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том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rgbClr val="002060"/>
            </a:solidFill>
          </a:endParaRPr>
        </a:p>
      </dgm:t>
    </dgm:pt>
    <dgm:pt modelId="{6D81DC0F-EF02-47C3-9A1A-C528233F7718}" type="parTrans" cxnId="{9C19962E-4151-403D-BEC8-120E4DFBB06B}">
      <dgm:prSet/>
      <dgm:spPr/>
      <dgm:t>
        <a:bodyPr/>
        <a:lstStyle/>
        <a:p>
          <a:endParaRPr lang="ru-RU"/>
        </a:p>
      </dgm:t>
    </dgm:pt>
    <dgm:pt modelId="{EFEF28DA-5491-46E1-A782-77989AA2CA21}" type="sibTrans" cxnId="{9C19962E-4151-403D-BEC8-120E4DFBB06B}">
      <dgm:prSet custT="1"/>
      <dgm:spPr>
        <a:solidFill>
          <a:schemeClr val="accent4">
            <a:lumMod val="40000"/>
            <a:lumOff val="60000"/>
          </a:scheme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</a:t>
          </a:r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</a:t>
          </a:r>
          <a:r>
            <a:rPr lang="ru-RU" sz="14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многонаци-ональная</a:t>
          </a:r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воскресная школа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979ADAC-53A8-4723-88B2-DACB27D3DB11}">
      <dgm:prSet phldrT="[Текст]" custT="1"/>
      <dgm:spPr>
        <a:solidFill>
          <a:srgbClr val="FFFF00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marL="0" marR="0" indent="0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  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   </a:t>
          </a:r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детские </a:t>
          </a:r>
          <a:r>
            <a:rPr lang="ru-RU" sz="14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музыкальные</a:t>
          </a:r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школы</a:t>
          </a:r>
          <a:endParaRPr lang="ru-RU" sz="14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F003A8-DE9D-4658-B173-545D2FD56F9A}" type="sibTrans" cxnId="{C174E1DC-8786-4FA1-86F3-2FBD7A677F4E}">
      <dgm:prSet custT="1"/>
      <dgm:spPr>
        <a:solidFill>
          <a:srgbClr val="FF9900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78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          </a:t>
          </a:r>
          <a:r>
            <a:rPr lang="ru-RU" sz="1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ДОУ с татарским языком воспитания и обучения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rgbClr val="002060"/>
            </a:solidFill>
          </a:endParaRPr>
        </a:p>
      </dgm:t>
    </dgm:pt>
    <dgm:pt modelId="{6A95550A-7580-48A0-AC44-147E91B5F08B}" type="parTrans" cxnId="{C174E1DC-8786-4FA1-86F3-2FBD7A677F4E}">
      <dgm:prSet/>
      <dgm:spPr/>
      <dgm:t>
        <a:bodyPr/>
        <a:lstStyle/>
        <a:p>
          <a:endParaRPr lang="ru-RU"/>
        </a:p>
      </dgm:t>
    </dgm:pt>
    <dgm:pt modelId="{6F769DC5-71F4-4F06-AAF3-BA865E627026}" type="pres">
      <dgm:prSet presAssocID="{C54AEA95-569F-48AC-B8CD-DA5B27614C3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87D26E6-C14C-40AF-AE6C-C51D6A6FA2DF}" type="pres">
      <dgm:prSet presAssocID="{3C164B1A-91A5-4BD7-AC84-046FD8C32B14}" presName="composite" presStyleCnt="0"/>
      <dgm:spPr/>
    </dgm:pt>
    <dgm:pt modelId="{E54E6033-8A31-4973-A9A3-38CD5D4ED0AD}" type="pres">
      <dgm:prSet presAssocID="{3C164B1A-91A5-4BD7-AC84-046FD8C32B14}" presName="Parent1" presStyleLbl="node1" presStyleIdx="0" presStyleCnt="6" custScaleX="178580" custScaleY="119533" custLinFactNeighborX="55535" custLinFactNeighborY="-51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05767-F995-4104-AC08-38382A7EEB45}" type="pres">
      <dgm:prSet presAssocID="{3C164B1A-91A5-4BD7-AC84-046FD8C32B1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7EAA0-B0A7-4217-B8E6-4DBCFA125FC4}" type="pres">
      <dgm:prSet presAssocID="{3C164B1A-91A5-4BD7-AC84-046FD8C32B14}" presName="BalanceSpacing" presStyleCnt="0"/>
      <dgm:spPr/>
    </dgm:pt>
    <dgm:pt modelId="{033E8C75-A282-4E21-844B-CAC9145CFF6C}" type="pres">
      <dgm:prSet presAssocID="{3C164B1A-91A5-4BD7-AC84-046FD8C32B14}" presName="BalanceSpacing1" presStyleCnt="0"/>
      <dgm:spPr/>
    </dgm:pt>
    <dgm:pt modelId="{BDB6068F-B979-4A9F-B5C2-1FE2719D4858}" type="pres">
      <dgm:prSet presAssocID="{B30E6ABB-BC1A-4F9E-AC1F-915483A937A0}" presName="Accent1Text" presStyleLbl="node1" presStyleIdx="1" presStyleCnt="6" custScaleX="160008" custScaleY="114421" custLinFactNeighborX="-42401" custLinFactNeighborY="-2618"/>
      <dgm:spPr/>
      <dgm:t>
        <a:bodyPr/>
        <a:lstStyle/>
        <a:p>
          <a:endParaRPr lang="ru-RU"/>
        </a:p>
      </dgm:t>
    </dgm:pt>
    <dgm:pt modelId="{5155623E-961D-4FAF-9301-4C9DE2F280FE}" type="pres">
      <dgm:prSet presAssocID="{B30E6ABB-BC1A-4F9E-AC1F-915483A937A0}" presName="spaceBetweenRectangles" presStyleCnt="0"/>
      <dgm:spPr/>
    </dgm:pt>
    <dgm:pt modelId="{C98E14D6-0A24-4601-8CC8-FBA7F19D19B8}" type="pres">
      <dgm:prSet presAssocID="{4979ADAC-53A8-4723-88B2-DACB27D3DB11}" presName="composite" presStyleCnt="0"/>
      <dgm:spPr/>
    </dgm:pt>
    <dgm:pt modelId="{E07C5881-485D-4D7F-B632-7175A692EF4B}" type="pres">
      <dgm:prSet presAssocID="{4979ADAC-53A8-4723-88B2-DACB27D3DB11}" presName="Parent1" presStyleLbl="node1" presStyleIdx="2" presStyleCnt="6" custScaleX="162224" custScaleY="128587" custLinFactNeighborX="-97302" custLinFactNeighborY="-2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8425B-D06A-4C6E-8C8E-2B7C4670D674}" type="pres">
      <dgm:prSet presAssocID="{4979ADAC-53A8-4723-88B2-DACB27D3DB1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8175F-269E-493E-A3E1-26651ABC63EF}" type="pres">
      <dgm:prSet presAssocID="{4979ADAC-53A8-4723-88B2-DACB27D3DB11}" presName="BalanceSpacing" presStyleCnt="0"/>
      <dgm:spPr/>
    </dgm:pt>
    <dgm:pt modelId="{582A3811-FB53-40F8-AF22-62603C0FD09C}" type="pres">
      <dgm:prSet presAssocID="{4979ADAC-53A8-4723-88B2-DACB27D3DB11}" presName="BalanceSpacing1" presStyleCnt="0"/>
      <dgm:spPr/>
    </dgm:pt>
    <dgm:pt modelId="{86D514D3-85D8-422E-9503-141B9714E6C0}" type="pres">
      <dgm:prSet presAssocID="{52F003A8-DE9D-4658-B173-545D2FD56F9A}" presName="Accent1Text" presStyleLbl="node1" presStyleIdx="3" presStyleCnt="6" custScaleX="175097" custScaleY="123253"/>
      <dgm:spPr/>
      <dgm:t>
        <a:bodyPr/>
        <a:lstStyle/>
        <a:p>
          <a:endParaRPr lang="ru-RU"/>
        </a:p>
      </dgm:t>
    </dgm:pt>
    <dgm:pt modelId="{41F71C42-243D-428B-AA69-448965156476}" type="pres">
      <dgm:prSet presAssocID="{52F003A8-DE9D-4658-B173-545D2FD56F9A}" presName="spaceBetweenRectangles" presStyleCnt="0"/>
      <dgm:spPr/>
    </dgm:pt>
    <dgm:pt modelId="{F50245CB-B7D4-44CC-A18D-78E92B9576F1}" type="pres">
      <dgm:prSet presAssocID="{4E84956D-E4BF-41D8-BBC5-387C4C66B4A1}" presName="composite" presStyleCnt="0"/>
      <dgm:spPr/>
    </dgm:pt>
    <dgm:pt modelId="{E0C160D2-9051-4476-8B1E-11DDD484FDD9}" type="pres">
      <dgm:prSet presAssocID="{4E84956D-E4BF-41D8-BBC5-387C4C66B4A1}" presName="Parent1" presStyleLbl="node1" presStyleIdx="4" presStyleCnt="6" custScaleX="184680" custScaleY="122077" custLinFactNeighborX="52481" custLinFactNeighborY="51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1D43B-1747-412E-B4D6-E4F73C000068}" type="pres">
      <dgm:prSet presAssocID="{4E84956D-E4BF-41D8-BBC5-387C4C66B4A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E3F24-2B1A-4506-866E-4C442B81C78D}" type="pres">
      <dgm:prSet presAssocID="{4E84956D-E4BF-41D8-BBC5-387C4C66B4A1}" presName="BalanceSpacing" presStyleCnt="0"/>
      <dgm:spPr/>
    </dgm:pt>
    <dgm:pt modelId="{1CCE8360-FFBA-404B-B657-16AFC40FAC84}" type="pres">
      <dgm:prSet presAssocID="{4E84956D-E4BF-41D8-BBC5-387C4C66B4A1}" presName="BalanceSpacing1" presStyleCnt="0"/>
      <dgm:spPr/>
    </dgm:pt>
    <dgm:pt modelId="{8532CA18-F829-4F23-B038-DB8CDD1DF936}" type="pres">
      <dgm:prSet presAssocID="{EFEF28DA-5491-46E1-A782-77989AA2CA21}" presName="Accent1Text" presStyleLbl="node1" presStyleIdx="5" presStyleCnt="6" custScaleX="160556" custScaleY="115517" custLinFactNeighborX="-44407" custLinFactNeighborY="5174"/>
      <dgm:spPr/>
      <dgm:t>
        <a:bodyPr/>
        <a:lstStyle/>
        <a:p>
          <a:endParaRPr lang="ru-RU"/>
        </a:p>
      </dgm:t>
    </dgm:pt>
  </dgm:ptLst>
  <dgm:cxnLst>
    <dgm:cxn modelId="{4B290FD6-63BA-47AB-AD70-5B31ECBB79EA}" type="presOf" srcId="{C54AEA95-569F-48AC-B8CD-DA5B27614C31}" destId="{6F769DC5-71F4-4F06-AAF3-BA865E627026}" srcOrd="0" destOrd="0" presId="urn:microsoft.com/office/officeart/2008/layout/AlternatingHexagons"/>
    <dgm:cxn modelId="{62A89A05-189E-417E-8D26-1A8CCE25500A}" srcId="{C54AEA95-569F-48AC-B8CD-DA5B27614C31}" destId="{3C164B1A-91A5-4BD7-AC84-046FD8C32B14}" srcOrd="0" destOrd="0" parTransId="{8F22595F-31FE-4082-8274-EECCA28F9677}" sibTransId="{B30E6ABB-BC1A-4F9E-AC1F-915483A937A0}"/>
    <dgm:cxn modelId="{9C19962E-4151-403D-BEC8-120E4DFBB06B}" srcId="{C54AEA95-569F-48AC-B8CD-DA5B27614C31}" destId="{4E84956D-E4BF-41D8-BBC5-387C4C66B4A1}" srcOrd="2" destOrd="0" parTransId="{6D81DC0F-EF02-47C3-9A1A-C528233F7718}" sibTransId="{EFEF28DA-5491-46E1-A782-77989AA2CA21}"/>
    <dgm:cxn modelId="{91A2C9C8-7D67-4F4B-BC27-5D7CCDE77516}" type="presOf" srcId="{4E84956D-E4BF-41D8-BBC5-387C4C66B4A1}" destId="{E0C160D2-9051-4476-8B1E-11DDD484FDD9}" srcOrd="0" destOrd="0" presId="urn:microsoft.com/office/officeart/2008/layout/AlternatingHexagons"/>
    <dgm:cxn modelId="{2D55223F-4295-4C92-B7C5-C57E8289A535}" type="presOf" srcId="{4979ADAC-53A8-4723-88B2-DACB27D3DB11}" destId="{E07C5881-485D-4D7F-B632-7175A692EF4B}" srcOrd="0" destOrd="0" presId="urn:microsoft.com/office/officeart/2008/layout/AlternatingHexagons"/>
    <dgm:cxn modelId="{C174E1DC-8786-4FA1-86F3-2FBD7A677F4E}" srcId="{C54AEA95-569F-48AC-B8CD-DA5B27614C31}" destId="{4979ADAC-53A8-4723-88B2-DACB27D3DB11}" srcOrd="1" destOrd="0" parTransId="{6A95550A-7580-48A0-AC44-147E91B5F08B}" sibTransId="{52F003A8-DE9D-4658-B173-545D2FD56F9A}"/>
    <dgm:cxn modelId="{2EA4BB46-E049-4323-B662-29D1CC7DDD5B}" type="presOf" srcId="{52F003A8-DE9D-4658-B173-545D2FD56F9A}" destId="{86D514D3-85D8-422E-9503-141B9714E6C0}" srcOrd="0" destOrd="0" presId="urn:microsoft.com/office/officeart/2008/layout/AlternatingHexagons"/>
    <dgm:cxn modelId="{A4FD8EE6-9B61-4556-AAF6-535DF525D721}" type="presOf" srcId="{3C164B1A-91A5-4BD7-AC84-046FD8C32B14}" destId="{E54E6033-8A31-4973-A9A3-38CD5D4ED0AD}" srcOrd="0" destOrd="0" presId="urn:microsoft.com/office/officeart/2008/layout/AlternatingHexagons"/>
    <dgm:cxn modelId="{2C131AC2-4709-44A8-94B1-14345D071B8F}" type="presOf" srcId="{B30E6ABB-BC1A-4F9E-AC1F-915483A937A0}" destId="{BDB6068F-B979-4A9F-B5C2-1FE2719D4858}" srcOrd="0" destOrd="0" presId="urn:microsoft.com/office/officeart/2008/layout/AlternatingHexagons"/>
    <dgm:cxn modelId="{5086AFED-D1D3-4A2F-A631-2B2AAF1BC4D7}" type="presOf" srcId="{EFEF28DA-5491-46E1-A782-77989AA2CA21}" destId="{8532CA18-F829-4F23-B038-DB8CDD1DF936}" srcOrd="0" destOrd="0" presId="urn:microsoft.com/office/officeart/2008/layout/AlternatingHexagons"/>
    <dgm:cxn modelId="{5C37E728-A019-40D8-BBFC-51E85439AEA2}" type="presParOf" srcId="{6F769DC5-71F4-4F06-AAF3-BA865E627026}" destId="{A87D26E6-C14C-40AF-AE6C-C51D6A6FA2DF}" srcOrd="0" destOrd="0" presId="urn:microsoft.com/office/officeart/2008/layout/AlternatingHexagons"/>
    <dgm:cxn modelId="{E70CF04A-ED8E-45B0-B6A3-79E2B11F5109}" type="presParOf" srcId="{A87D26E6-C14C-40AF-AE6C-C51D6A6FA2DF}" destId="{E54E6033-8A31-4973-A9A3-38CD5D4ED0AD}" srcOrd="0" destOrd="0" presId="urn:microsoft.com/office/officeart/2008/layout/AlternatingHexagons"/>
    <dgm:cxn modelId="{E9A27BA8-D303-4E57-921F-B65AF5D4DD09}" type="presParOf" srcId="{A87D26E6-C14C-40AF-AE6C-C51D6A6FA2DF}" destId="{0AE05767-F995-4104-AC08-38382A7EEB45}" srcOrd="1" destOrd="0" presId="urn:microsoft.com/office/officeart/2008/layout/AlternatingHexagons"/>
    <dgm:cxn modelId="{3772C5C6-975D-4EF7-B7EE-B24839866AD5}" type="presParOf" srcId="{A87D26E6-C14C-40AF-AE6C-C51D6A6FA2DF}" destId="{ACF7EAA0-B0A7-4217-B8E6-4DBCFA125FC4}" srcOrd="2" destOrd="0" presId="urn:microsoft.com/office/officeart/2008/layout/AlternatingHexagons"/>
    <dgm:cxn modelId="{F08DD563-CF3D-4301-88DD-504164BA1BFC}" type="presParOf" srcId="{A87D26E6-C14C-40AF-AE6C-C51D6A6FA2DF}" destId="{033E8C75-A282-4E21-844B-CAC9145CFF6C}" srcOrd="3" destOrd="0" presId="urn:microsoft.com/office/officeart/2008/layout/AlternatingHexagons"/>
    <dgm:cxn modelId="{4EFC8A20-49C0-4B77-B5D9-D91037E7852A}" type="presParOf" srcId="{A87D26E6-C14C-40AF-AE6C-C51D6A6FA2DF}" destId="{BDB6068F-B979-4A9F-B5C2-1FE2719D4858}" srcOrd="4" destOrd="0" presId="urn:microsoft.com/office/officeart/2008/layout/AlternatingHexagons"/>
    <dgm:cxn modelId="{D166D405-D01C-472F-AA14-FC392D155DB2}" type="presParOf" srcId="{6F769DC5-71F4-4F06-AAF3-BA865E627026}" destId="{5155623E-961D-4FAF-9301-4C9DE2F280FE}" srcOrd="1" destOrd="0" presId="urn:microsoft.com/office/officeart/2008/layout/AlternatingHexagons"/>
    <dgm:cxn modelId="{5D49974F-4972-42C5-B2AD-630ECC02D482}" type="presParOf" srcId="{6F769DC5-71F4-4F06-AAF3-BA865E627026}" destId="{C98E14D6-0A24-4601-8CC8-FBA7F19D19B8}" srcOrd="2" destOrd="0" presId="urn:microsoft.com/office/officeart/2008/layout/AlternatingHexagons"/>
    <dgm:cxn modelId="{75EA69F8-A833-465E-9217-B90CFB0674DC}" type="presParOf" srcId="{C98E14D6-0A24-4601-8CC8-FBA7F19D19B8}" destId="{E07C5881-485D-4D7F-B632-7175A692EF4B}" srcOrd="0" destOrd="0" presId="urn:microsoft.com/office/officeart/2008/layout/AlternatingHexagons"/>
    <dgm:cxn modelId="{1EEA7BC0-320F-4FCE-9ED3-2065EAB75126}" type="presParOf" srcId="{C98E14D6-0A24-4601-8CC8-FBA7F19D19B8}" destId="{5688425B-D06A-4C6E-8C8E-2B7C4670D674}" srcOrd="1" destOrd="0" presId="urn:microsoft.com/office/officeart/2008/layout/AlternatingHexagons"/>
    <dgm:cxn modelId="{93C5DAB9-EBC1-4C45-BAE5-1F84B6F50B55}" type="presParOf" srcId="{C98E14D6-0A24-4601-8CC8-FBA7F19D19B8}" destId="{1418175F-269E-493E-A3E1-26651ABC63EF}" srcOrd="2" destOrd="0" presId="urn:microsoft.com/office/officeart/2008/layout/AlternatingHexagons"/>
    <dgm:cxn modelId="{FE4FFD5D-8AEB-4AB4-9B82-1538DEE393CD}" type="presParOf" srcId="{C98E14D6-0A24-4601-8CC8-FBA7F19D19B8}" destId="{582A3811-FB53-40F8-AF22-62603C0FD09C}" srcOrd="3" destOrd="0" presId="urn:microsoft.com/office/officeart/2008/layout/AlternatingHexagons"/>
    <dgm:cxn modelId="{51A5DEAF-CB3D-4EFF-9D21-2FF6DCDB45BD}" type="presParOf" srcId="{C98E14D6-0A24-4601-8CC8-FBA7F19D19B8}" destId="{86D514D3-85D8-422E-9503-141B9714E6C0}" srcOrd="4" destOrd="0" presId="urn:microsoft.com/office/officeart/2008/layout/AlternatingHexagons"/>
    <dgm:cxn modelId="{FAF4A5CD-58EF-46E3-A704-BAEC0F761966}" type="presParOf" srcId="{6F769DC5-71F4-4F06-AAF3-BA865E627026}" destId="{41F71C42-243D-428B-AA69-448965156476}" srcOrd="3" destOrd="0" presId="urn:microsoft.com/office/officeart/2008/layout/AlternatingHexagons"/>
    <dgm:cxn modelId="{7B3DAAB0-54B7-46B4-8836-DCB79D4C59E4}" type="presParOf" srcId="{6F769DC5-71F4-4F06-AAF3-BA865E627026}" destId="{F50245CB-B7D4-44CC-A18D-78E92B9576F1}" srcOrd="4" destOrd="0" presId="urn:microsoft.com/office/officeart/2008/layout/AlternatingHexagons"/>
    <dgm:cxn modelId="{158C54E9-D7C9-453E-8E6D-822E1C088DE3}" type="presParOf" srcId="{F50245CB-B7D4-44CC-A18D-78E92B9576F1}" destId="{E0C160D2-9051-4476-8B1E-11DDD484FDD9}" srcOrd="0" destOrd="0" presId="urn:microsoft.com/office/officeart/2008/layout/AlternatingHexagons"/>
    <dgm:cxn modelId="{34BC04F2-7C8D-404F-AF1A-3BCF4FBD8B48}" type="presParOf" srcId="{F50245CB-B7D4-44CC-A18D-78E92B9576F1}" destId="{6421D43B-1747-412E-B4D6-E4F73C000068}" srcOrd="1" destOrd="0" presId="urn:microsoft.com/office/officeart/2008/layout/AlternatingHexagons"/>
    <dgm:cxn modelId="{A94D74D8-680A-418C-9CFB-5FF549FF0656}" type="presParOf" srcId="{F50245CB-B7D4-44CC-A18D-78E92B9576F1}" destId="{6DCE3F24-2B1A-4506-866E-4C442B81C78D}" srcOrd="2" destOrd="0" presId="urn:microsoft.com/office/officeart/2008/layout/AlternatingHexagons"/>
    <dgm:cxn modelId="{80F8CCAC-6E60-4258-AB3B-D0E7A57EFBC3}" type="presParOf" srcId="{F50245CB-B7D4-44CC-A18D-78E92B9576F1}" destId="{1CCE8360-FFBA-404B-B657-16AFC40FAC84}" srcOrd="3" destOrd="0" presId="urn:microsoft.com/office/officeart/2008/layout/AlternatingHexagons"/>
    <dgm:cxn modelId="{96B3F156-1A36-40D9-BB1F-CB61BEEC96BB}" type="presParOf" srcId="{F50245CB-B7D4-44CC-A18D-78E92B9576F1}" destId="{8532CA18-F829-4F23-B038-DB8CDD1DF93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6033-8A31-4973-A9A3-38CD5D4ED0AD}">
      <dsp:nvSpPr>
        <dsp:cNvPr id="0" name=""/>
        <dsp:cNvSpPr/>
      </dsp:nvSpPr>
      <dsp:spPr>
        <a:xfrm rot="5400000">
          <a:off x="2589730" y="3571"/>
          <a:ext cx="1620851" cy="21067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21</a:t>
          </a: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  </a:t>
          </a: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ОО с русским этнокультурным компонентом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2697915" y="516649"/>
        <a:ext cx="1404482" cy="1080567"/>
      </dsp:txXfrm>
    </dsp:sp>
    <dsp:sp modelId="{0AE05767-F995-4104-AC08-38382A7EEB45}">
      <dsp:nvSpPr>
        <dsp:cNvPr id="0" name=""/>
        <dsp:cNvSpPr/>
      </dsp:nvSpPr>
      <dsp:spPr>
        <a:xfrm>
          <a:off x="3370657" y="720296"/>
          <a:ext cx="1513281" cy="813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6068F-B979-4A9F-B5C2-1FE2719D4858}">
      <dsp:nvSpPr>
        <dsp:cNvPr id="0" name=""/>
        <dsp:cNvSpPr/>
      </dsp:nvSpPr>
      <dsp:spPr>
        <a:xfrm rot="5400000">
          <a:off x="194944" y="147778"/>
          <a:ext cx="1551533" cy="188762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37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ОО с татарским языком обучения</a:t>
          </a:r>
        </a:p>
        <a:p>
          <a:pPr lvl="0" algn="ctr">
            <a:spcBef>
              <a:spcPct val="0"/>
            </a:spcBef>
          </a:pPr>
          <a:endParaRPr lang="ru-RU" kern="1200" dirty="0"/>
        </a:p>
      </dsp:txBody>
      <dsp:txXfrm rot="-5400000">
        <a:off x="341502" y="574414"/>
        <a:ext cx="1258418" cy="1034355"/>
      </dsp:txXfrm>
    </dsp:sp>
    <dsp:sp modelId="{E07C5881-485D-4D7F-B632-7175A692EF4B}">
      <dsp:nvSpPr>
        <dsp:cNvPr id="0" name=""/>
        <dsp:cNvSpPr/>
      </dsp:nvSpPr>
      <dsp:spPr>
        <a:xfrm rot="5400000">
          <a:off x="85830" y="1611255"/>
          <a:ext cx="1743623" cy="1913770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  </a:t>
          </a: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   </a:t>
          </a: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детские </a:t>
          </a:r>
          <a:r>
            <a:rPr lang="ru-RU" sz="1400" b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музыкальные</a:t>
          </a: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школы</a:t>
          </a:r>
          <a:endParaRPr lang="ru-RU" sz="14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19719" y="1986932"/>
        <a:ext cx="1275846" cy="1162415"/>
      </dsp:txXfrm>
    </dsp:sp>
    <dsp:sp modelId="{5688425B-D06A-4C6E-8C8E-2B7C4670D674}">
      <dsp:nvSpPr>
        <dsp:cNvPr id="0" name=""/>
        <dsp:cNvSpPr/>
      </dsp:nvSpPr>
      <dsp:spPr>
        <a:xfrm>
          <a:off x="2385" y="2197508"/>
          <a:ext cx="1464465" cy="813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514D3-85D8-422E-9503-141B9714E6C0}">
      <dsp:nvSpPr>
        <dsp:cNvPr id="0" name=""/>
        <dsp:cNvSpPr/>
      </dsp:nvSpPr>
      <dsp:spPr>
        <a:xfrm rot="5400000">
          <a:off x="2543959" y="1571487"/>
          <a:ext cx="1671294" cy="2065634"/>
        </a:xfrm>
        <a:prstGeom prst="hexagon">
          <a:avLst>
            <a:gd name="adj" fmla="val 25000"/>
            <a:gd name="vf" fmla="val 11547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kern="1200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8445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78</a:t>
          </a: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          </a:t>
          </a: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ДОУ с татарским языком воспитания и обучения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>
            <a:solidFill>
              <a:srgbClr val="002060"/>
            </a:solidFill>
          </a:endParaRPr>
        </a:p>
      </dsp:txBody>
      <dsp:txXfrm rot="-5400000">
        <a:off x="2691061" y="2047206"/>
        <a:ext cx="1377090" cy="1114196"/>
      </dsp:txXfrm>
    </dsp:sp>
    <dsp:sp modelId="{E0C160D2-9051-4476-8B1E-11DDD484FDD9}">
      <dsp:nvSpPr>
        <dsp:cNvPr id="0" name=""/>
        <dsp:cNvSpPr/>
      </dsp:nvSpPr>
      <dsp:spPr>
        <a:xfrm rot="5400000">
          <a:off x="2536453" y="3079594"/>
          <a:ext cx="1655348" cy="217868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           </a:t>
          </a: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школа с еврейским </a:t>
          </a:r>
          <a:r>
            <a:rPr lang="ru-RU" sz="1400" b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этнокультурным</a:t>
          </a: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компонен</a:t>
          </a: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>
            <a:solidFill>
              <a:srgbClr val="002060"/>
            </a:solidFill>
          </a:endParaRPr>
        </a:p>
      </dsp:txBody>
      <dsp:txXfrm rot="-5400000">
        <a:off x="2637898" y="3617154"/>
        <a:ext cx="1452458" cy="1103566"/>
      </dsp:txXfrm>
    </dsp:sp>
    <dsp:sp modelId="{6421D43B-1747-412E-B4D6-E4F73C000068}">
      <dsp:nvSpPr>
        <dsp:cNvPr id="0" name=""/>
        <dsp:cNvSpPr/>
      </dsp:nvSpPr>
      <dsp:spPr>
        <a:xfrm>
          <a:off x="3370657" y="3691969"/>
          <a:ext cx="1513281" cy="813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2CA18-F829-4F23-B038-DB8CDD1DF936}">
      <dsp:nvSpPr>
        <dsp:cNvPr id="0" name=""/>
        <dsp:cNvSpPr/>
      </dsp:nvSpPr>
      <dsp:spPr>
        <a:xfrm rot="5400000">
          <a:off x="163848" y="3221877"/>
          <a:ext cx="1566395" cy="189409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</a:t>
          </a: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</a:t>
          </a:r>
          <a:r>
            <a:rPr lang="ru-RU" sz="1400" b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многонаци-ональная</a:t>
          </a:r>
          <a:r>
            <a:rPr lang="ru-RU" sz="1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воскресная школа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315681" y="3646792"/>
        <a:ext cx="1262729" cy="1044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8E3B66-0A3C-4A6A-AE49-A4D707E2E5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3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FF05C-2917-41E1-822A-EDDEE9F511E5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74688"/>
            <a:ext cx="487045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1F01A-60E4-41C1-9F38-41B6B694C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4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7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1238251" y="628650"/>
            <a:ext cx="8679789" cy="2571750"/>
            <a:chOff x="720" y="396"/>
            <a:chExt cx="5047" cy="1620"/>
          </a:xfrm>
        </p:grpSpPr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1224492" y="3141664"/>
            <a:ext cx="8681508" cy="574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620845" y="2520950"/>
            <a:ext cx="624284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859096" y="628650"/>
            <a:ext cx="613965" cy="6365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gray">
          <a:xfrm>
            <a:off x="2467902" y="0"/>
            <a:ext cx="634603" cy="635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gray">
          <a:xfrm>
            <a:off x="2471342" y="628651"/>
            <a:ext cx="634603" cy="631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gray">
          <a:xfrm>
            <a:off x="1236531" y="1262064"/>
            <a:ext cx="622565" cy="625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gray">
          <a:xfrm>
            <a:off x="1859096" y="1263650"/>
            <a:ext cx="613965" cy="622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gray">
          <a:xfrm>
            <a:off x="620845" y="1885951"/>
            <a:ext cx="624284" cy="644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1236531" y="1885951"/>
            <a:ext cx="624284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gray">
          <a:xfrm>
            <a:off x="0" y="2528888"/>
            <a:ext cx="622565" cy="63341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898650" y="1800226"/>
            <a:ext cx="718185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733550" y="3276600"/>
            <a:ext cx="685165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540250" y="5410201"/>
            <a:ext cx="1403350" cy="695325"/>
            <a:chOff x="2680" y="3678"/>
            <a:chExt cx="680" cy="438"/>
          </a:xfrm>
        </p:grpSpPr>
        <p:sp>
          <p:nvSpPr>
            <p:cNvPr id="3086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2800" b="1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5A5508-C92E-41CD-A5B6-B449D9D29B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457200"/>
            <a:ext cx="22288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457200"/>
            <a:ext cx="65214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C34668-4F57-4971-B365-306005D638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8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0" y="457201"/>
            <a:ext cx="800735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228726"/>
            <a:ext cx="89154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438900" y="6537326"/>
            <a:ext cx="31369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219450" y="6537326"/>
            <a:ext cx="2311400" cy="320675"/>
          </a:xfrm>
        </p:spPr>
        <p:txBody>
          <a:bodyPr/>
          <a:lstStyle>
            <a:lvl1pPr>
              <a:defRPr/>
            </a:lvl1pPr>
          </a:lstStyle>
          <a:p>
            <a:fld id="{68191480-A711-4E15-808D-94B4890B08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438900" y="68264"/>
            <a:ext cx="2806700" cy="23653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DB80A8-79F9-4BE7-8B29-C6304C3856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94F1D2-EB3E-49A3-B00D-4EA01B57A8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6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228726"/>
            <a:ext cx="437515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228726"/>
            <a:ext cx="437515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120FFF-0DEB-446A-AB44-834625AA39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A0522F-3C08-4E52-8E28-704F340146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0D6DEA-3297-491F-870C-FFB01EFAE6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7BB2DC-9DFB-42A3-A612-826D499472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4E0580-4208-4065-852F-3647978E4E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FD130-73A5-4A76-997D-66FBA82372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710275" y="360364"/>
            <a:ext cx="9206044" cy="7191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28726"/>
            <a:ext cx="89154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38900" y="6537326"/>
            <a:ext cx="3136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19450" y="6537326"/>
            <a:ext cx="2311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348691-0095-4CC7-ACBC-6750DE62EA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238250" y="457201"/>
            <a:ext cx="80073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1" y="719138"/>
            <a:ext cx="355997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355998" y="357188"/>
            <a:ext cx="355996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711994" y="0"/>
            <a:ext cx="355997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711994" y="361950"/>
            <a:ext cx="355997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355998" y="719138"/>
            <a:ext cx="355996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38900" y="68264"/>
            <a:ext cx="2806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r>
              <a:rPr lang="ru-RU" smtClean="0"/>
              <a:t>www.themegallery.com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6.jpe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erlibashevskierodniki-t.rbsmi.ru/upload/iblock/336/33629ae61aa8c0a03294e31361f764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12151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28498" y="2068758"/>
            <a:ext cx="9049005" cy="312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s://soldatru.ru/game_sbor/pages/23/commands_list.files/image0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33" y="260648"/>
            <a:ext cx="1204793" cy="15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82321" y="5953808"/>
            <a:ext cx="6723679" cy="904192"/>
          </a:xfrm>
          <a:solidFill>
            <a:schemeClr val="accent3">
              <a:lumMod val="85000"/>
            </a:schemeClr>
          </a:solidFill>
        </p:spPr>
        <p:txBody>
          <a:bodyPr>
            <a:normAutofit/>
          </a:bodyPr>
          <a:lstStyle/>
          <a:p>
            <a:pPr algn="r">
              <a:buClr>
                <a:srgbClr val="F9F9F9"/>
              </a:buClr>
              <a:defRPr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Хидиятов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Ильнар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Рузалович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buClr>
                <a:srgbClr val="F9F9F9"/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образования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г.Казани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8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 bwMode="auto">
          <a:xfrm>
            <a:off x="1491662" y="1959137"/>
            <a:ext cx="7410823" cy="441649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 descr="http://www.tvoystart.ru/upload/iblock/e1f/e1f2f6a6e888aa5fb0911ef48f5a1b9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r="3051" b="15795"/>
          <a:stretch/>
        </p:blipFill>
        <p:spPr bwMode="auto">
          <a:xfrm>
            <a:off x="4106080" y="1175431"/>
            <a:ext cx="1621200" cy="108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gdevdonetske.com/img/establishments/500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9" b="8947"/>
          <a:stretch/>
        </p:blipFill>
        <p:spPr bwMode="auto">
          <a:xfrm>
            <a:off x="7758231" y="2871149"/>
            <a:ext cx="1364314" cy="767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3695725" y="2220782"/>
            <a:ext cx="2439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муниципальные</a:t>
            </a:r>
          </a:p>
          <a:p>
            <a:pPr lvl="0" algn="ctr"/>
            <a:r>
              <a:rPr lang="ru-RU" sz="1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общеобразовательные </a:t>
            </a: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4"/>
          <p:cNvSpPr/>
          <p:nvPr/>
        </p:nvSpPr>
        <p:spPr>
          <a:xfrm>
            <a:off x="6359202" y="2091263"/>
            <a:ext cx="2250718" cy="7567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368" tIns="76200" rIns="142240" bIns="762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ru-RU" sz="1600" b="1" kern="1200" dirty="0" smtClean="0">
                <a:solidFill>
                  <a:srgbClr val="FF0000"/>
                </a:solidFill>
              </a:rPr>
              <a:t>                    </a:t>
            </a:r>
            <a:r>
              <a:rPr lang="ru-RU" sz="1200" b="1" kern="1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негосударственных школ</a:t>
            </a:r>
            <a:endParaRPr lang="ru-RU" sz="1200" b="1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sch182.minsk.edu.by/sm_full.aspx?guid=19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73" y="1530763"/>
            <a:ext cx="891440" cy="968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7352548" y="3638400"/>
            <a:ext cx="2176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/>
              <a:t> </a:t>
            </a:r>
          </a:p>
          <a:p>
            <a:pPr lvl="0"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составе </a:t>
            </a: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К(П)ФУ, КНИТУ (КАИ)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3185815" y="3071179"/>
            <a:ext cx="3822425" cy="2566069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6637" y="3204414"/>
            <a:ext cx="1424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Кадры</a:t>
            </a:r>
            <a:endParaRPr lang="ru-RU" sz="1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Picture 8" descr="http://classbakesale.com/_cbs/wp-content/uploads/2012/05/teacher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41" y="3377966"/>
            <a:ext cx="512677" cy="7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37786" y="3506964"/>
            <a:ext cx="154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16 324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5035" y="3900009"/>
            <a:ext cx="1248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</a:t>
            </a:r>
            <a:endParaRPr lang="ru-RU" sz="1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6" name="Picture 14" descr="https://im0-tub-ru.yandex.net/i?id=9e086e467085ef3e631ec8d22d93a182&amp;n=33&amp;h=215&amp;w=28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r="12830"/>
          <a:stretch/>
        </p:blipFill>
        <p:spPr bwMode="auto">
          <a:xfrm>
            <a:off x="6359202" y="4055975"/>
            <a:ext cx="617810" cy="7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992429" y="4225082"/>
            <a:ext cx="143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132 852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2" name="Рисунок 21" descr="C:\Users\kalinnikova\Desktop\Бэлэкечя\Дс 127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1120" y="1592782"/>
            <a:ext cx="1480358" cy="1025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256402" y="2681194"/>
            <a:ext cx="13497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pPr lvl="0"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0-tub-ru.yandex.net/i?id=1e3ffe1c841fb858cf5771adcbea8890&amp;n=33&amp;h=215&amp;w=2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31" y="5872623"/>
            <a:ext cx="865820" cy="799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4" name="Прямоугольник 23"/>
          <p:cNvSpPr/>
          <p:nvPr/>
        </p:nvSpPr>
        <p:spPr>
          <a:xfrm>
            <a:off x="4282651" y="5960128"/>
            <a:ext cx="1385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учреждений доп. </a:t>
            </a:r>
          </a:p>
          <a:p>
            <a:pPr lvl="0"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apenik.ru/dizain/boy_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4469397"/>
            <a:ext cx="724617" cy="8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348766" y="4646243"/>
            <a:ext cx="149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Воспитанники ДОУ</a:t>
            </a:r>
            <a:endParaRPr lang="ru-RU" sz="1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29241" y="5190028"/>
            <a:ext cx="143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74 855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https://st.depositphotos.com/1526816/2792/v/950/depositphotos_27920301-stock-illustration-children-playing-in-front-o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42" y="4892825"/>
            <a:ext cx="798458" cy="791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www.s.go64.ru/s/141/section/newsInText/upload/images/news/intext/56f/39b02702e0/9c83126b68b1bd6230db8e84fd60d74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13" y="5781493"/>
            <a:ext cx="649521" cy="592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https://previews.123rf.com/images/olgacov/olgacov1302/olgacov130200011/17806784-Vector-cartoon-red-and-blue-modern-school-building-Stock-Vecto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016" y="4537102"/>
            <a:ext cx="680544" cy="837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 descr="https://im0-tub-ru.yandex.net/i?id=85097076295e08ae0a2428bebfd8cf73&amp;n=33&amp;h=215&amp;w=2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97" y="3049737"/>
            <a:ext cx="724130" cy="891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6" name="Прямоугольник 35"/>
          <p:cNvSpPr/>
          <p:nvPr/>
        </p:nvSpPr>
        <p:spPr>
          <a:xfrm>
            <a:off x="7551128" y="5288695"/>
            <a:ext cx="1409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</a:p>
          <a:p>
            <a:pPr lvl="0"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школ-интернатов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787324" y="392713"/>
            <a:ext cx="8619408" cy="740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ru-RU" sz="2600" b="1" i="1" dirty="0">
                <a:solidFill>
                  <a:schemeClr val="bg1"/>
                </a:solidFill>
                <a:latin typeface="Verdana" pitchFamily="34" charset="0"/>
              </a:rPr>
              <a:t>Сеть образовательных </a:t>
            </a:r>
            <a:r>
              <a:rPr lang="ru-RU" sz="2600" b="1" i="1" dirty="0" smtClean="0">
                <a:solidFill>
                  <a:schemeClr val="bg1"/>
                </a:solidFill>
                <a:latin typeface="Verdana" pitchFamily="34" charset="0"/>
              </a:rPr>
              <a:t>организаций</a:t>
            </a:r>
            <a:endParaRPr lang="fr-CA" sz="26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67588" y="6404168"/>
            <a:ext cx="2311400" cy="457200"/>
          </a:xfrm>
        </p:spPr>
        <p:txBody>
          <a:bodyPr anchor="ctr"/>
          <a:lstStyle/>
          <a:p>
            <a:pPr>
              <a:defRPr/>
            </a:pPr>
            <a:fld id="{AA38DE17-B53E-4355-9633-9281DD4D1C4A}" type="slidenum">
              <a:rPr lang="fr-CA" smtClean="0"/>
              <a:pPr>
                <a:defRPr/>
              </a:pPr>
              <a:t>10</a:t>
            </a:fld>
            <a:endParaRPr lang="fr-CA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4260" cy="78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841356" y="4029270"/>
            <a:ext cx="1530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негосударственных</a:t>
            </a:r>
          </a:p>
          <a:p>
            <a:pPr lvl="0"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детских сада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81557" y="5695515"/>
            <a:ext cx="15042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97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детских садов</a:t>
            </a:r>
          </a:p>
          <a:p>
            <a:pPr lvl="0"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присмотра и ухода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32430" y="6111013"/>
            <a:ext cx="1771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школа закрытого типа</a:t>
            </a:r>
          </a:p>
        </p:txBody>
      </p:sp>
    </p:spTree>
    <p:extLst>
      <p:ext uri="{BB962C8B-B14F-4D97-AF65-F5344CB8AC3E}">
        <p14:creationId xmlns:p14="http://schemas.microsoft.com/office/powerpoint/2010/main" val="350410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ФОТО\Гимназия №2\IMG_4005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6"/>
          <a:stretch/>
        </p:blipFill>
        <p:spPr bwMode="auto">
          <a:xfrm>
            <a:off x="0" y="1025236"/>
            <a:ext cx="9906000" cy="595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245302758"/>
              </p:ext>
            </p:extLst>
          </p:nvPr>
        </p:nvGraphicFramePr>
        <p:xfrm>
          <a:off x="445968" y="1460514"/>
          <a:ext cx="4886325" cy="524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Заголовок 4"/>
          <p:cNvSpPr txBox="1">
            <a:spLocks/>
          </p:cNvSpPr>
          <p:nvPr/>
        </p:nvSpPr>
        <p:spPr bwMode="auto">
          <a:xfrm>
            <a:off x="740532" y="301264"/>
            <a:ext cx="9165468" cy="7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600" b="1" i="1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Поликультурное образование</a:t>
            </a:r>
            <a:endParaRPr lang="ru-RU" sz="2600" b="1" i="1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341"/>
            <a:ext cx="662523" cy="68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26696" y="2165292"/>
            <a:ext cx="2232248" cy="452431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Азербайджанское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Армянское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Ассирийское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Афганское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Башкирское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Грузинское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Еврейское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Татарское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Казахское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Кыргызское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Немецкое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Марийское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Греческое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Узбекское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Украинское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Чувашское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Вьетнамское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Таджикское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560" y="1128635"/>
            <a:ext cx="3240360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Сеть образовательных организаций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3160" y="1128635"/>
            <a:ext cx="324036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Национальные отделения Многонациональной воскресной школы</a:t>
            </a:r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 bwMode="auto">
          <a:xfrm>
            <a:off x="9296187" y="6589369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>
                <a:solidFill>
                  <a:schemeClr val="bg1"/>
                </a:solidFill>
              </a:rPr>
              <a:pPr algn="ctr">
                <a:defRPr/>
              </a:pPr>
              <a:t>11</a:t>
            </a:fld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72" y="1196752"/>
            <a:ext cx="4572508" cy="5400600"/>
          </a:xfrm>
        </p:spPr>
        <p:txBody>
          <a:bodyPr>
            <a:normAutofit/>
          </a:bodyPr>
          <a:lstStyle/>
          <a:p>
            <a:pPr algn="ctr"/>
            <a:r>
              <a:rPr lang="tt-RU" sz="3600" b="1" i="1" dirty="0" smtClean="0">
                <a:solidFill>
                  <a:srgbClr val="002060"/>
                </a:solidFill>
                <a:latin typeface="+mn-lt"/>
              </a:rPr>
              <a:t>Багавиев Рамиль Радифович</a:t>
            </a:r>
            <a:br>
              <a:rPr lang="tt-RU" sz="3600" b="1" i="1" dirty="0" smtClean="0">
                <a:solidFill>
                  <a:srgbClr val="002060"/>
                </a:solidFill>
                <a:latin typeface="+mn-lt"/>
              </a:rPr>
            </a:br>
            <a:r>
              <a:rPr lang="tt-RU" sz="2700" b="0" dirty="0" smtClean="0">
                <a:solidFill>
                  <a:srgbClr val="002060"/>
                </a:solidFill>
                <a:latin typeface="+mn-lt"/>
              </a:rPr>
              <a:t>татарская </a:t>
            </a:r>
            <a:r>
              <a:rPr lang="tt-RU" sz="2700" b="0" dirty="0" smtClean="0">
                <a:solidFill>
                  <a:srgbClr val="002060"/>
                </a:solidFill>
                <a:latin typeface="+mn-lt"/>
              </a:rPr>
              <a:t>гимназия</a:t>
            </a:r>
            <a:r>
              <a:rPr lang="tt-RU" sz="3600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tt-RU" sz="2400" b="0" dirty="0" smtClean="0">
                <a:solidFill>
                  <a:srgbClr val="002060"/>
                </a:solidFill>
                <a:latin typeface="+mn-lt"/>
              </a:rPr>
              <a:t>№2</a:t>
            </a:r>
            <a:r>
              <a:rPr lang="tt-RU" sz="3600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tt-RU" sz="3600" b="1" i="1" dirty="0" smtClean="0">
                <a:solidFill>
                  <a:srgbClr val="002060"/>
                </a:solidFill>
                <a:latin typeface="+mn-lt"/>
              </a:rPr>
            </a:br>
            <a:r>
              <a:rPr lang="tt-RU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tt-RU" b="1" dirty="0" smtClean="0">
                <a:solidFill>
                  <a:srgbClr val="002060"/>
                </a:solidFill>
                <a:latin typeface="+mn-lt"/>
              </a:rPr>
            </a:br>
            <a:r>
              <a:rPr lang="tt-RU" dirty="0" smtClean="0">
                <a:solidFill>
                  <a:srgbClr val="002060"/>
                </a:solidFill>
                <a:latin typeface="+mn-lt"/>
              </a:rPr>
              <a:t>ЕГЭ-2019</a:t>
            </a:r>
            <a:br>
              <a:rPr lang="tt-RU" dirty="0" smtClean="0">
                <a:solidFill>
                  <a:srgbClr val="002060"/>
                </a:solidFill>
                <a:latin typeface="+mn-lt"/>
              </a:rPr>
            </a:br>
            <a:r>
              <a:rPr lang="tt-RU" b="0" dirty="0" smtClean="0">
                <a:solidFill>
                  <a:srgbClr val="002060"/>
                </a:solidFill>
                <a:latin typeface="+mn-lt"/>
              </a:rPr>
              <a:t>информатика</a:t>
            </a:r>
            <a:r>
              <a:rPr lang="tt-RU" dirty="0" smtClean="0">
                <a:solidFill>
                  <a:srgbClr val="002060"/>
                </a:solidFill>
                <a:latin typeface="+mn-lt"/>
              </a:rPr>
              <a:t> – </a:t>
            </a:r>
            <a:r>
              <a:rPr lang="tt-RU" dirty="0" smtClean="0">
                <a:solidFill>
                  <a:srgbClr val="C00000"/>
                </a:solidFill>
                <a:latin typeface="+mn-lt"/>
              </a:rPr>
              <a:t>100</a:t>
            </a:r>
            <a:r>
              <a:rPr lang="tt-RU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tt-RU" dirty="0" smtClean="0">
                <a:solidFill>
                  <a:srgbClr val="002060"/>
                </a:solidFill>
                <a:latin typeface="+mn-lt"/>
              </a:rPr>
            </a:br>
            <a:r>
              <a:rPr lang="tt-RU" b="0" dirty="0" smtClean="0">
                <a:solidFill>
                  <a:srgbClr val="002060"/>
                </a:solidFill>
                <a:latin typeface="+mn-lt"/>
              </a:rPr>
              <a:t>физика</a:t>
            </a:r>
            <a:r>
              <a:rPr lang="tt-RU" dirty="0" smtClean="0">
                <a:solidFill>
                  <a:srgbClr val="002060"/>
                </a:solidFill>
                <a:latin typeface="+mn-lt"/>
              </a:rPr>
              <a:t>          – </a:t>
            </a:r>
            <a:r>
              <a:rPr lang="tt-RU" dirty="0" smtClean="0">
                <a:solidFill>
                  <a:srgbClr val="C00000"/>
                </a:solidFill>
                <a:latin typeface="+mn-lt"/>
              </a:rPr>
              <a:t>100</a:t>
            </a:r>
            <a:r>
              <a:rPr lang="tt-RU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tt-RU" dirty="0" smtClean="0">
                <a:solidFill>
                  <a:srgbClr val="002060"/>
                </a:solidFill>
                <a:latin typeface="+mn-lt"/>
              </a:rPr>
            </a:br>
            <a:r>
              <a:rPr lang="tt-RU" b="0" dirty="0" smtClean="0">
                <a:solidFill>
                  <a:srgbClr val="002060"/>
                </a:solidFill>
                <a:latin typeface="+mn-lt"/>
              </a:rPr>
              <a:t>русский язык </a:t>
            </a:r>
            <a:r>
              <a:rPr lang="tt-RU" dirty="0" smtClean="0">
                <a:solidFill>
                  <a:srgbClr val="002060"/>
                </a:solidFill>
                <a:latin typeface="+mn-lt"/>
              </a:rPr>
              <a:t>– </a:t>
            </a:r>
            <a:r>
              <a:rPr lang="tt-RU" dirty="0" smtClean="0">
                <a:solidFill>
                  <a:srgbClr val="C00000"/>
                </a:solidFill>
                <a:latin typeface="+mn-lt"/>
              </a:rPr>
              <a:t>100</a:t>
            </a:r>
            <a:r>
              <a:rPr lang="tt-RU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tt-RU" dirty="0" smtClean="0">
                <a:solidFill>
                  <a:srgbClr val="002060"/>
                </a:solidFill>
                <a:latin typeface="+mn-lt"/>
              </a:rPr>
            </a:br>
            <a:r>
              <a:rPr lang="tt-RU" b="0" dirty="0" smtClean="0">
                <a:solidFill>
                  <a:srgbClr val="002060"/>
                </a:solidFill>
                <a:latin typeface="+mn-lt"/>
              </a:rPr>
              <a:t>математика</a:t>
            </a:r>
            <a:r>
              <a:rPr lang="tt-RU" dirty="0" smtClean="0">
                <a:solidFill>
                  <a:srgbClr val="002060"/>
                </a:solidFill>
                <a:latin typeface="+mn-lt"/>
              </a:rPr>
              <a:t>     -   </a:t>
            </a:r>
            <a:r>
              <a:rPr lang="tt-RU" dirty="0" smtClean="0">
                <a:solidFill>
                  <a:srgbClr val="C00000"/>
                </a:solidFill>
                <a:latin typeface="+mn-lt"/>
              </a:rPr>
              <a:t>99</a:t>
            </a:r>
            <a:endParaRPr lang="ru-RU" sz="36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75" name="Picture 3" descr="C:\Users\Admin\Desktop\рамиль.jpg"/>
          <p:cNvPicPr>
            <a:picLocks noChangeAspect="1" noChangeArrowheads="1"/>
          </p:cNvPicPr>
          <p:nvPr/>
        </p:nvPicPr>
        <p:blipFill rotWithShape="1">
          <a:blip r:embed="rId2" cstate="print"/>
          <a:srcRect t="7635" b="2430"/>
          <a:stretch/>
        </p:blipFill>
        <p:spPr bwMode="auto">
          <a:xfrm>
            <a:off x="4895042" y="1268760"/>
            <a:ext cx="3862381" cy="504056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341"/>
            <a:ext cx="662523" cy="68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9296186" y="6429120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95219689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0" y="332656"/>
            <a:ext cx="8007350" cy="770429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600" i="1" kern="1200" dirty="0">
                <a:latin typeface="Verdana" pitchFamily="34" charset="0"/>
              </a:rPr>
              <a:t>Городские олимпиады </a:t>
            </a:r>
            <a:r>
              <a:rPr lang="ru-RU" sz="2600" i="1" kern="1200" dirty="0" smtClean="0">
                <a:latin typeface="Verdana" pitchFamily="34" charset="0"/>
              </a:rPr>
              <a:t/>
            </a:r>
            <a:br>
              <a:rPr lang="ru-RU" sz="2600" i="1" kern="1200" dirty="0" smtClean="0">
                <a:latin typeface="Verdana" pitchFamily="34" charset="0"/>
              </a:rPr>
            </a:br>
            <a:r>
              <a:rPr lang="ru-RU" sz="2600" i="1" kern="1200" dirty="0" smtClean="0">
                <a:latin typeface="Verdana" pitchFamily="34" charset="0"/>
              </a:rPr>
              <a:t>на </a:t>
            </a:r>
            <a:r>
              <a:rPr lang="ru-RU" sz="2600" i="1" kern="1200" dirty="0" err="1" smtClean="0">
                <a:latin typeface="Verdana" pitchFamily="34" charset="0"/>
              </a:rPr>
              <a:t>татаарском</a:t>
            </a:r>
            <a:r>
              <a:rPr lang="ru-RU" sz="2600" i="1" kern="1200" dirty="0" smtClean="0">
                <a:latin typeface="Verdana" pitchFamily="34" charset="0"/>
              </a:rPr>
              <a:t> </a:t>
            </a:r>
            <a:r>
              <a:rPr lang="ru-RU" sz="2600" i="1" kern="1200" dirty="0">
                <a:latin typeface="Verdana" pitchFamily="34" charset="0"/>
              </a:rPr>
              <a:t>языке</a:t>
            </a:r>
            <a:endParaRPr lang="ru-RU" sz="2600" i="1" kern="1200" dirty="0">
              <a:latin typeface="Verdan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D6DEA-3297-491F-870C-FFB01EFAE61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8" name="Picture 4" descr="http://school-24.ru/images/vserossijskie-olimpiady-shkolniko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1" b="1538"/>
          <a:stretch/>
        </p:blipFill>
        <p:spPr bwMode="auto">
          <a:xfrm>
            <a:off x="0" y="1052736"/>
            <a:ext cx="9906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341"/>
            <a:ext cx="662523" cy="68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8464" y="1235193"/>
            <a:ext cx="2232248" cy="255454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Татарстана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9296187" y="6496717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8676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4.123.220\personal\__Фотографии мероприятий\_2019г\Январь 2019г\учитель года 2019 22_15 01\IMG_5754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14"/>
          <a:stretch/>
        </p:blipFill>
        <p:spPr bwMode="auto">
          <a:xfrm>
            <a:off x="0" y="1032891"/>
            <a:ext cx="9912215" cy="582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0" y="333235"/>
            <a:ext cx="8007350" cy="699656"/>
          </a:xfrm>
        </p:spPr>
        <p:txBody>
          <a:bodyPr/>
          <a:lstStyle/>
          <a:p>
            <a:pPr algn="ctr"/>
            <a:r>
              <a:rPr lang="ru-RU" sz="2600" i="1" kern="1200" dirty="0" smtClean="0">
                <a:latin typeface="Verdana" pitchFamily="34" charset="0"/>
              </a:rPr>
              <a:t>Кадровый потенциал</a:t>
            </a:r>
            <a:endParaRPr lang="ru-RU" sz="2600" i="1" kern="1200" dirty="0">
              <a:latin typeface="Verdana" pitchFamily="34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 bwMode="auto">
          <a:xfrm>
            <a:off x="91869" y="2924944"/>
            <a:ext cx="3355043" cy="121844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Категорийный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</a:t>
            </a:r>
          </a:p>
          <a:p>
            <a:pPr marL="804863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20,6%</a:t>
            </a:r>
          </a:p>
          <a:p>
            <a:pPr marL="804863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54,9%</a:t>
            </a:r>
          </a:p>
          <a:p>
            <a:pPr marL="0" indent="0" algn="ctr">
              <a:buNone/>
            </a:pP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 bwMode="auto">
          <a:xfrm>
            <a:off x="76490" y="4293096"/>
            <a:ext cx="3355043" cy="57606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Молодые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специалисты -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97677" y="3757234"/>
            <a:ext cx="2304256" cy="2722407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 должно соответствовать качеству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приводить к изменению качества школьной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</a:p>
        </p:txBody>
      </p:sp>
      <p:sp>
        <p:nvSpPr>
          <p:cNvPr id="20" name="Объект 1"/>
          <p:cNvSpPr txBox="1">
            <a:spLocks/>
          </p:cNvSpPr>
          <p:nvPr/>
        </p:nvSpPr>
        <p:spPr bwMode="auto">
          <a:xfrm>
            <a:off x="76490" y="1988840"/>
            <a:ext cx="3355043" cy="80210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Средний возраст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0" indent="0" algn="ctr">
              <a:buNone/>
            </a:pP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бъект 1"/>
          <p:cNvSpPr txBox="1">
            <a:spLocks/>
          </p:cNvSpPr>
          <p:nvPr/>
        </p:nvSpPr>
        <p:spPr bwMode="auto">
          <a:xfrm>
            <a:off x="91869" y="1196752"/>
            <a:ext cx="3355043" cy="68442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 татарского языка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935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5"/>
          <p:cNvSpPr txBox="1">
            <a:spLocks/>
          </p:cNvSpPr>
          <p:nvPr/>
        </p:nvSpPr>
        <p:spPr bwMode="auto">
          <a:xfrm>
            <a:off x="9287943" y="6479641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/>
              <a:pPr algn="ctr">
                <a:defRPr/>
              </a:pPr>
              <a:t>14</a:t>
            </a:fld>
            <a:endParaRPr lang="fr-CA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66627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1"/>
          <p:cNvSpPr txBox="1">
            <a:spLocks/>
          </p:cNvSpPr>
          <p:nvPr/>
        </p:nvSpPr>
        <p:spPr bwMode="auto">
          <a:xfrm>
            <a:off x="110987" y="5013176"/>
            <a:ext cx="3355043" cy="54309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Обладатели грантов 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10.4.123.220\personal\__Фотографии мероприятий\Сингапурский проект\7 ноября 2013 ш78\DSC039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4" r="1978"/>
          <a:stretch/>
        </p:blipFill>
        <p:spPr bwMode="auto">
          <a:xfrm>
            <a:off x="0" y="1052736"/>
            <a:ext cx="9906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80592" y="332656"/>
            <a:ext cx="8496944" cy="700408"/>
          </a:xfrm>
        </p:spPr>
        <p:txBody>
          <a:bodyPr>
            <a:noAutofit/>
          </a:bodyPr>
          <a:lstStyle/>
          <a:p>
            <a:pPr algn="ctr"/>
            <a:r>
              <a:rPr lang="ru-RU" sz="2400" i="1" kern="1200" dirty="0" smtClean="0">
                <a:latin typeface="Verdana" pitchFamily="34" charset="0"/>
              </a:rPr>
              <a:t>Городские проекты</a:t>
            </a:r>
            <a:endParaRPr lang="ru-RU" sz="2400" i="1" kern="1200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986" y="1196749"/>
            <a:ext cx="3624716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укытучысына-заманча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технологияләр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221" y="4123004"/>
            <a:ext cx="3351248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Путешествие в мир книги-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Китап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дөньясына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сәяхәт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2045" y="1196749"/>
            <a:ext cx="3351248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мәктәбенә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заманча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дәреслекләр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2750" y="5473691"/>
            <a:ext cx="3234190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сагында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ир-егетләр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872" y="1924042"/>
            <a:ext cx="3296943" cy="1600438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pPr marL="285750" lvl="0" indent="-285750" algn="l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«Технологии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 татарскому языку на основе моделей речи»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l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системы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В.Мещеряковой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 формированию речи на татарском языке»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l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Преподавание татарского языка как неродного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УМК 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Сәлам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2035" y="4822870"/>
            <a:ext cx="2951268" cy="523220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«Национальная программа поддержки и развития чтения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2034" y="1931658"/>
            <a:ext cx="2951269" cy="1384995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Казанскими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учителями разрабатываются, апробируются, внедряются  новые учебно-методические комплекты по татарскому языку 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литературе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4268" y="5897071"/>
            <a:ext cx="2951268" cy="523220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направлен сохранение и развитие татарского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5"/>
          <p:cNvSpPr txBox="1">
            <a:spLocks/>
          </p:cNvSpPr>
          <p:nvPr/>
        </p:nvSpPr>
        <p:spPr bwMode="auto">
          <a:xfrm>
            <a:off x="9296187" y="6492875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/>
              <a:pPr algn="ctr">
                <a:defRPr/>
              </a:pPr>
              <a:t>15</a:t>
            </a:fld>
            <a:endParaRPr lang="fr-CA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66627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810" y="4150821"/>
            <a:ext cx="3351248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Уңышлы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укытучы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уңышлы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бала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628" y="5035296"/>
            <a:ext cx="3312430" cy="1384995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данного проекта учителя татарского языка и литературы успешно выступают на профессиональных конкурсах, становятся обладателями грантов различных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уровней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2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49"/>
    </mc:Choice>
    <mc:Fallback xmlns="">
      <p:transition advTm="814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D6DEA-3297-491F-870C-FFB01EFAE61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5" t="9651" r="13405" b="9988"/>
          <a:stretch/>
        </p:blipFill>
        <p:spPr bwMode="auto">
          <a:xfrm>
            <a:off x="0" y="17151"/>
            <a:ext cx="9905999" cy="684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9296187" y="6492875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06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дминистратор\Downloads\IMG-20190315-WA0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53" t="29964" r="30178" b="33093"/>
          <a:stretch/>
        </p:blipFill>
        <p:spPr bwMode="auto">
          <a:xfrm>
            <a:off x="1077042" y="1125997"/>
            <a:ext cx="2984879" cy="393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819120" y="310409"/>
            <a:ext cx="9087459" cy="792088"/>
          </a:xfrm>
          <a:custGeom>
            <a:avLst/>
            <a:gdLst>
              <a:gd name="connsiteX0" fmla="*/ 0 w 4797878"/>
              <a:gd name="connsiteY0" fmla="*/ 0 h 701675"/>
              <a:gd name="connsiteX1" fmla="*/ 4797878 w 4797878"/>
              <a:gd name="connsiteY1" fmla="*/ 0 h 701675"/>
              <a:gd name="connsiteX2" fmla="*/ 4797878 w 4797878"/>
              <a:gd name="connsiteY2" fmla="*/ 701675 h 701675"/>
              <a:gd name="connsiteX3" fmla="*/ 0 w 4797878"/>
              <a:gd name="connsiteY3" fmla="*/ 701675 h 701675"/>
              <a:gd name="connsiteX4" fmla="*/ 0 w 4797878"/>
              <a:gd name="connsiteY4" fmla="*/ 0 h 70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7878" h="701675">
                <a:moveTo>
                  <a:pt x="0" y="0"/>
                </a:moveTo>
                <a:lnTo>
                  <a:pt x="4797878" y="0"/>
                </a:lnTo>
                <a:lnTo>
                  <a:pt x="4797878" y="701675"/>
                </a:lnTo>
                <a:lnTo>
                  <a:pt x="0" y="70167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287" tIns="107287" rIns="107287" bIns="107287" numCol="1" spcCol="1490" anchor="ctr" anchorCtr="0">
            <a:noAutofit/>
          </a:bodyPr>
          <a:lstStyle/>
          <a:p>
            <a:pPr defTabSz="1877515">
              <a:lnSpc>
                <a:spcPct val="90000"/>
              </a:lnSpc>
            </a:pPr>
            <a:r>
              <a:rPr lang="ru-RU" sz="3300" dirty="0">
                <a:solidFill>
                  <a:schemeClr val="tx2">
                    <a:lumMod val="75000"/>
                  </a:schemeClr>
                </a:solidFill>
                <a:latin typeface="Roboto Lt" pitchFamily="2" charset="0"/>
                <a:ea typeface="Roboto Lt" pitchFamily="2" charset="0"/>
              </a:rPr>
              <a:t> </a:t>
            </a:r>
            <a:r>
              <a:rPr lang="ru-RU" sz="33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«</a:t>
            </a:r>
            <a:r>
              <a:rPr lang="ru-RU" sz="2600" b="1" i="1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Учитель </a:t>
            </a:r>
            <a:r>
              <a:rPr lang="ru-RU" sz="2600" b="1" i="1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татарского языка и </a:t>
            </a:r>
            <a:r>
              <a:rPr lang="ru-RU" sz="2600" b="1" i="1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литературы Республики Татарстан – 2019»</a:t>
            </a:r>
            <a:endParaRPr lang="ru-RU" sz="2600" b="1" i="1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567" y="5088545"/>
            <a:ext cx="3276364" cy="130866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Назипова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Roboto Lt" pitchFamily="2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Гульнара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Сабирзяновна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Гимназия №155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4208" y="5047501"/>
            <a:ext cx="2886321" cy="130866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III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место</a:t>
            </a:r>
          </a:p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Ахтямова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 </a:t>
            </a:r>
          </a:p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Гульназ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Мингалиевна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Roboto Lt" pitchFamily="2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Школа №175</a:t>
            </a:r>
          </a:p>
        </p:txBody>
      </p:sp>
      <p:pic>
        <p:nvPicPr>
          <p:cNvPr id="2050" name="Picture 2" descr="C:\Users\Администратор\Downloads\IMG-20190316-WA0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r="19581" b="10131"/>
          <a:stretch/>
        </p:blipFill>
        <p:spPr bwMode="auto">
          <a:xfrm>
            <a:off x="5028622" y="1130068"/>
            <a:ext cx="3117492" cy="391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66627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9276581" y="6469008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16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821964" y="193238"/>
            <a:ext cx="9087459" cy="1030359"/>
          </a:xfrm>
          <a:custGeom>
            <a:avLst/>
            <a:gdLst>
              <a:gd name="connsiteX0" fmla="*/ 0 w 4797878"/>
              <a:gd name="connsiteY0" fmla="*/ 0 h 701675"/>
              <a:gd name="connsiteX1" fmla="*/ 4797878 w 4797878"/>
              <a:gd name="connsiteY1" fmla="*/ 0 h 701675"/>
              <a:gd name="connsiteX2" fmla="*/ 4797878 w 4797878"/>
              <a:gd name="connsiteY2" fmla="*/ 701675 h 701675"/>
              <a:gd name="connsiteX3" fmla="*/ 0 w 4797878"/>
              <a:gd name="connsiteY3" fmla="*/ 701675 h 701675"/>
              <a:gd name="connsiteX4" fmla="*/ 0 w 4797878"/>
              <a:gd name="connsiteY4" fmla="*/ 0 h 70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7878" h="701675">
                <a:moveTo>
                  <a:pt x="0" y="0"/>
                </a:moveTo>
                <a:lnTo>
                  <a:pt x="4797878" y="0"/>
                </a:lnTo>
                <a:lnTo>
                  <a:pt x="4797878" y="701675"/>
                </a:lnTo>
                <a:lnTo>
                  <a:pt x="0" y="70167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287" tIns="107287" rIns="107287" bIns="107287" numCol="1" spcCol="1490" anchor="ctr" anchorCtr="0">
            <a:noAutofit/>
          </a:bodyPr>
          <a:lstStyle/>
          <a:p>
            <a:pPr defTabSz="1877515">
              <a:lnSpc>
                <a:spcPct val="90000"/>
              </a:lnSpc>
            </a:pPr>
            <a:r>
              <a:rPr lang="ru-RU" sz="3300" dirty="0">
                <a:solidFill>
                  <a:schemeClr val="tx2">
                    <a:lumMod val="75000"/>
                  </a:schemeClr>
                </a:solidFill>
                <a:latin typeface="Roboto Lt" pitchFamily="2" charset="0"/>
                <a:ea typeface="Roboto Lt" pitchFamily="2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Всероссийский конкурс </a:t>
            </a:r>
          </a:p>
          <a:p>
            <a:pPr defTabSz="1877515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Мастер-класс учителей родных языков– </a:t>
            </a:r>
            <a:r>
              <a:rPr lang="ru-RU" sz="2400" b="1" i="1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2019»</a:t>
            </a:r>
            <a:endParaRPr lang="ru-RU" sz="2400" b="1" i="1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512" y="2636912"/>
            <a:ext cx="3456384" cy="189343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Гран-при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ea typeface="Roboto Lt" pitchFamily="2" charset="0"/>
              <a:cs typeface="Times New Roman" pitchFamily="18" charset="0"/>
            </a:endParaRPr>
          </a:p>
          <a:p>
            <a:pPr>
              <a:lnSpc>
                <a:spcPts val="3200"/>
              </a:lnSpc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Нурмиева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Roboto Lt" pitchFamily="2" charset="0"/>
              <a:cs typeface="Times New Roman" pitchFamily="18" charset="0"/>
            </a:endParaRPr>
          </a:p>
          <a:p>
            <a:pPr>
              <a:lnSpc>
                <a:spcPts val="3200"/>
              </a:lnSpc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Гульгена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Вазиховна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Roboto Lt" pitchFamily="2" charset="0"/>
              <a:cs typeface="Times New Roman" pitchFamily="18" charset="0"/>
            </a:endParaRPr>
          </a:p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Roboto Lt" pitchFamily="2" charset="0"/>
                <a:cs typeface="Times New Roman" pitchFamily="18" charset="0"/>
              </a:rPr>
              <a:t>гимназия №27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Roboto Lt" pitchFamily="2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66627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9276581" y="6469008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18</a:t>
            </a:fld>
            <a:endParaRPr lang="fr-CA" dirty="0"/>
          </a:p>
        </p:txBody>
      </p:sp>
      <p:pic>
        <p:nvPicPr>
          <p:cNvPr id="2" name="Picture 2" descr="C:\Users\Администратор\Downloads\IMG-20190627-WA000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1208753"/>
            <a:ext cx="4032448" cy="53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t116.ru/wp-content/uploads/2016/05/print_1225267_14480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8"/>
          <a:stretch/>
        </p:blipFill>
        <p:spPr bwMode="auto">
          <a:xfrm>
            <a:off x="0" y="1076481"/>
            <a:ext cx="9906000" cy="580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77286" cy="69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 bwMode="white">
          <a:xfrm>
            <a:off x="974558" y="366729"/>
            <a:ext cx="8667776" cy="65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sz="2600" i="1" dirty="0">
                <a:latin typeface="Verdana" pitchFamily="34" charset="0"/>
              </a:rPr>
              <a:t>Будущее Казани – </a:t>
            </a:r>
            <a:r>
              <a:rPr lang="ru-RU" sz="2600" i="1" dirty="0" smtClean="0">
                <a:latin typeface="Verdana" pitchFamily="34" charset="0"/>
              </a:rPr>
              <a:t>счастливые дети!</a:t>
            </a:r>
            <a:endParaRPr lang="ru-RU" sz="2600" i="1" dirty="0">
              <a:latin typeface="Verdan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9296187" y="6479641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>
                <a:solidFill>
                  <a:schemeClr val="bg1"/>
                </a:solidFill>
              </a:rPr>
              <a:pPr algn="ctr">
                <a:defRPr/>
              </a:pPr>
              <a:t>19</a:t>
            </a:fld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3166" y="5038716"/>
            <a:ext cx="6401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 пожаловать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Казань!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3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485" y="332656"/>
            <a:ext cx="89154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i="1" kern="1200" dirty="0" smtClean="0">
                <a:latin typeface="Verdana" pitchFamily="34" charset="0"/>
              </a:rPr>
              <a:t>Международные чемпионаты в </a:t>
            </a:r>
            <a:r>
              <a:rPr lang="ru-RU" sz="2400" i="1" kern="1200" dirty="0">
                <a:latin typeface="Verdana" pitchFamily="34" charset="0"/>
              </a:rPr>
              <a:t>Казани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28"/>
            <a:ext cx="740532" cy="7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i12.kanobu.ru/r/1379876a25adf5fef02f6613da1d7adc/1040x-/u.kanobu.ru/longreads/2013/7/9/5daa085a-9153-4354-9b57-cf079a8a42f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0" t="4385" r="14586" b="7855"/>
          <a:stretch/>
        </p:blipFill>
        <p:spPr bwMode="auto">
          <a:xfrm>
            <a:off x="0" y="1084816"/>
            <a:ext cx="3749964" cy="58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orvedomosti.ru/images/wss/articles/2019/04/1429-worldskills-russia-ob-yavlyaet-otbor-liderov-dlya-uchastiya-v-chempionate-mira-v-kaza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64" y="1084816"/>
            <a:ext cx="6156036" cy="40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АК2018.043.jpeg" descr="АК2018.043.jpeg"/>
          <p:cNvPicPr>
            <a:picLocks noChangeAspect="1"/>
          </p:cNvPicPr>
          <p:nvPr/>
        </p:nvPicPr>
        <p:blipFill rotWithShape="1">
          <a:blip r:embed="rId5">
            <a:extLst/>
          </a:blip>
          <a:srcRect l="21952" t="3905" r="18331" b="45306"/>
          <a:stretch/>
        </p:blipFill>
        <p:spPr>
          <a:xfrm>
            <a:off x="3749964" y="3773990"/>
            <a:ext cx="6156036" cy="310636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9296187" y="6479640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ФОТО\jpeg\СЂРµР·СѓР»СЊС‚Р°С‚РёРІРЅРѕСЃС‚СЊ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6"/>
          <a:stretch/>
        </p:blipFill>
        <p:spPr bwMode="auto">
          <a:xfrm>
            <a:off x="3826918" y="3933056"/>
            <a:ext cx="6075996" cy="29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ФОТО\jpeg\РіРѕСЂРѕРґР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0343" r="6551" b="18889"/>
          <a:stretch/>
        </p:blipFill>
        <p:spPr bwMode="auto">
          <a:xfrm>
            <a:off x="624810" y="1122295"/>
            <a:ext cx="89289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037"/>
            <a:ext cx="928658" cy="81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9"/>
          <p:cNvSpPr>
            <a:spLocks noGrp="1"/>
          </p:cNvSpPr>
          <p:nvPr>
            <p:ph type="title"/>
          </p:nvPr>
        </p:nvSpPr>
        <p:spPr>
          <a:xfrm>
            <a:off x="200472" y="497524"/>
            <a:ext cx="9705527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algn="ctr">
              <a:lnSpc>
                <a:spcPct val="90000"/>
              </a:lnSpc>
              <a:defRPr/>
            </a:pPr>
            <a:r>
              <a:rPr lang="ru-RU" sz="2600" i="1" kern="1200" dirty="0" smtClean="0">
                <a:latin typeface="Verdana" pitchFamily="34" charset="0"/>
              </a:rPr>
              <a:t>Всероссийская олимпиада школьников</a:t>
            </a:r>
            <a:endParaRPr lang="fr-CA" sz="2600" i="1" kern="1200" dirty="0">
              <a:latin typeface="Verdana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21723" y="4869160"/>
            <a:ext cx="3467181" cy="122413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 город Казань    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уступает третье место среди городов-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миллионников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9296187" y="6479640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94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bs.twimg.com/media/D7jk7qoXYAE9A5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" t="2138" r="6267" b="9707"/>
          <a:stretch/>
        </p:blipFill>
        <p:spPr bwMode="auto">
          <a:xfrm>
            <a:off x="-24568" y="1052735"/>
            <a:ext cx="9930568" cy="58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38250" y="332657"/>
            <a:ext cx="8007350" cy="720078"/>
          </a:xfrm>
        </p:spPr>
        <p:txBody>
          <a:bodyPr/>
          <a:lstStyle/>
          <a:p>
            <a:pPr algn="ctr"/>
            <a:r>
              <a:rPr lang="ru-RU" i="1" kern="1200" dirty="0" smtClean="0">
                <a:latin typeface="Verdana" pitchFamily="34" charset="0"/>
              </a:rPr>
              <a:t>Безопасное колесо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585612" y="6532560"/>
            <a:ext cx="2311400" cy="320675"/>
          </a:xfrm>
        </p:spPr>
        <p:txBody>
          <a:bodyPr/>
          <a:lstStyle/>
          <a:p>
            <a:fld id="{58DB80A8-79F9-4BE7-8B29-C6304C385646}" type="slidenum">
              <a:rPr lang="en-US" b="1" smtClean="0">
                <a:solidFill>
                  <a:schemeClr val="bg1"/>
                </a:solidFill>
              </a:rPr>
              <a:pPr/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28"/>
            <a:ext cx="740532" cy="71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18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37783" y="338196"/>
            <a:ext cx="8935312" cy="684516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600" i="1" kern="1200" dirty="0" smtClean="0">
                <a:latin typeface="Verdana" pitchFamily="34" charset="0"/>
              </a:rPr>
              <a:t>Профессиональные конкурсы</a:t>
            </a:r>
            <a:endParaRPr lang="ru-RU" sz="2600" i="1" kern="1200" dirty="0">
              <a:latin typeface="Verdana" pitchFamily="34" charset="0"/>
            </a:endParaRPr>
          </a:p>
        </p:txBody>
      </p:sp>
      <p:pic>
        <p:nvPicPr>
          <p:cNvPr id="1033" name="Picture 9" descr="\\10.4.123.220\personal\__Фотографии мероприятий\_2012г\_март 2012г\23 марта 2012 Учитель года РТ\DSC04459.jpg"/>
          <p:cNvPicPr>
            <a:picLocks noChangeAspect="1" noChangeArrowheads="1"/>
          </p:cNvPicPr>
          <p:nvPr/>
        </p:nvPicPr>
        <p:blipFill rotWithShape="1">
          <a:blip r:embed="rId2"/>
          <a:srcRect l="14549" t="6742" r="46067" b="52809"/>
          <a:stretch/>
        </p:blipFill>
        <p:spPr bwMode="auto">
          <a:xfrm>
            <a:off x="6659300" y="1806538"/>
            <a:ext cx="1244722" cy="1770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5" name="Picture 11" descr="http://teacher.kazanobr.ru/fotolar/2013foto12/35.jpg"/>
          <p:cNvPicPr>
            <a:picLocks noChangeAspect="1" noChangeArrowheads="1"/>
          </p:cNvPicPr>
          <p:nvPr/>
        </p:nvPicPr>
        <p:blipFill rotWithShape="1">
          <a:blip r:embed="rId3" cstate="print"/>
          <a:srcRect l="13074" t="2402" r="13011" b="20546"/>
          <a:stretch/>
        </p:blipFill>
        <p:spPr bwMode="auto">
          <a:xfrm>
            <a:off x="8444657" y="1793608"/>
            <a:ext cx="1228438" cy="177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9" name="Picture 15" descr="\\10.4.123.220\personal\Потанина М.А\К конкурсам\ПНПО_-_2009\Хусаенова Г.Д. Лпри КГУ\Хусаенова Г.Д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483" y="1781518"/>
            <a:ext cx="1281017" cy="1767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0" name="Picture 16" descr="\\10.4.123.220\personal\Потанина М.А\S-44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5266" y="1781518"/>
            <a:ext cx="1265118" cy="1758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TextBox 1024"/>
          <p:cNvSpPr txBox="1"/>
          <p:nvPr/>
        </p:nvSpPr>
        <p:spPr>
          <a:xfrm>
            <a:off x="4345107" y="6092517"/>
            <a:ext cx="2042683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0170" marR="90170" indent="0">
              <a:spcAft>
                <a:spcPts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А.Н.Хамидуллин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90170" indent="0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лицей-интернат №2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48132" y="6099902"/>
            <a:ext cx="1638118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0170" marR="90170" indent="0">
              <a:spcAft>
                <a:spcPts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И.А.Филатов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90170" indent="0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гимназия №90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1414" y="6099902"/>
            <a:ext cx="1724362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0170" marR="90170">
              <a:spcAft>
                <a:spcPts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Е.Б.Родионова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90170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№151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86674" y="3570483"/>
            <a:ext cx="1501787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0170" marR="90170" indent="0">
              <a:spcAft>
                <a:spcPts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С.С.Шадрин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90170" indent="0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№143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70015" y="3580233"/>
            <a:ext cx="1501787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0170" marR="90170">
              <a:spcAft>
                <a:spcPts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Н.В.Токранов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90170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№111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67699" y="3591094"/>
            <a:ext cx="1885078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0170" marR="90170" indent="0">
              <a:spcAft>
                <a:spcPts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Н.М.Гафиятуллин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90170" indent="0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гимназия №19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61805" y="3583543"/>
            <a:ext cx="1731135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0170" marR="90170">
              <a:spcAft>
                <a:spcPts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Е.А.Берговская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90170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гимназия №36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166" y="3606483"/>
            <a:ext cx="2325786" cy="49244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0170" marR="90170" indent="0">
              <a:spcAft>
                <a:spcPts val="0"/>
              </a:spcAft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Г.Д.Хусаенова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90170" indent="0">
              <a:spcAft>
                <a:spcPts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лицей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им.Лобачевского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КФУ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66627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олилиния 49"/>
          <p:cNvSpPr/>
          <p:nvPr/>
        </p:nvSpPr>
        <p:spPr>
          <a:xfrm>
            <a:off x="951880" y="1409635"/>
            <a:ext cx="710510" cy="294313"/>
          </a:xfrm>
          <a:custGeom>
            <a:avLst/>
            <a:gdLst>
              <a:gd name="connsiteX0" fmla="*/ 0 w 671520"/>
              <a:gd name="connsiteY0" fmla="*/ 0 h 588626"/>
              <a:gd name="connsiteX1" fmla="*/ 671520 w 671520"/>
              <a:gd name="connsiteY1" fmla="*/ 0 h 588626"/>
              <a:gd name="connsiteX2" fmla="*/ 671520 w 671520"/>
              <a:gd name="connsiteY2" fmla="*/ 588626 h 588626"/>
              <a:gd name="connsiteX3" fmla="*/ 0 w 671520"/>
              <a:gd name="connsiteY3" fmla="*/ 588626 h 588626"/>
              <a:gd name="connsiteX4" fmla="*/ 0 w 671520"/>
              <a:gd name="connsiteY4" fmla="*/ 0 h 58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20" h="588626">
                <a:moveTo>
                  <a:pt x="0" y="0"/>
                </a:moveTo>
                <a:lnTo>
                  <a:pt x="671520" y="0"/>
                </a:lnTo>
                <a:lnTo>
                  <a:pt x="671520" y="588626"/>
                </a:lnTo>
                <a:lnTo>
                  <a:pt x="0" y="5886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2060"/>
                </a:solidFill>
              </a:rPr>
              <a:t>2009</a:t>
            </a:r>
            <a:endParaRPr lang="ru-RU" sz="1600" b="1" kern="1200" dirty="0">
              <a:solidFill>
                <a:srgbClr val="002060"/>
              </a:solidFill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2862190" y="1409635"/>
            <a:ext cx="710510" cy="294313"/>
          </a:xfrm>
          <a:custGeom>
            <a:avLst/>
            <a:gdLst>
              <a:gd name="connsiteX0" fmla="*/ 0 w 671520"/>
              <a:gd name="connsiteY0" fmla="*/ 0 h 588626"/>
              <a:gd name="connsiteX1" fmla="*/ 671520 w 671520"/>
              <a:gd name="connsiteY1" fmla="*/ 0 h 588626"/>
              <a:gd name="connsiteX2" fmla="*/ 671520 w 671520"/>
              <a:gd name="connsiteY2" fmla="*/ 588626 h 588626"/>
              <a:gd name="connsiteX3" fmla="*/ 0 w 671520"/>
              <a:gd name="connsiteY3" fmla="*/ 588626 h 588626"/>
              <a:gd name="connsiteX4" fmla="*/ 0 w 671520"/>
              <a:gd name="connsiteY4" fmla="*/ 0 h 58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20" h="588626">
                <a:moveTo>
                  <a:pt x="0" y="0"/>
                </a:moveTo>
                <a:lnTo>
                  <a:pt x="671520" y="0"/>
                </a:lnTo>
                <a:lnTo>
                  <a:pt x="671520" y="588626"/>
                </a:lnTo>
                <a:lnTo>
                  <a:pt x="0" y="5886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2060"/>
                </a:solidFill>
              </a:rPr>
              <a:t>2010</a:t>
            </a:r>
            <a:endParaRPr lang="ru-RU" sz="1600" b="1" kern="1200" dirty="0">
              <a:solidFill>
                <a:srgbClr val="002060"/>
              </a:solidFill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5011194" y="1385609"/>
            <a:ext cx="710510" cy="294313"/>
          </a:xfrm>
          <a:custGeom>
            <a:avLst/>
            <a:gdLst>
              <a:gd name="connsiteX0" fmla="*/ 0 w 671520"/>
              <a:gd name="connsiteY0" fmla="*/ 0 h 588626"/>
              <a:gd name="connsiteX1" fmla="*/ 671520 w 671520"/>
              <a:gd name="connsiteY1" fmla="*/ 0 h 588626"/>
              <a:gd name="connsiteX2" fmla="*/ 671520 w 671520"/>
              <a:gd name="connsiteY2" fmla="*/ 588626 h 588626"/>
              <a:gd name="connsiteX3" fmla="*/ 0 w 671520"/>
              <a:gd name="connsiteY3" fmla="*/ 588626 h 588626"/>
              <a:gd name="connsiteX4" fmla="*/ 0 w 671520"/>
              <a:gd name="connsiteY4" fmla="*/ 0 h 58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20" h="588626">
                <a:moveTo>
                  <a:pt x="0" y="0"/>
                </a:moveTo>
                <a:lnTo>
                  <a:pt x="671520" y="0"/>
                </a:lnTo>
                <a:lnTo>
                  <a:pt x="671520" y="588626"/>
                </a:lnTo>
                <a:lnTo>
                  <a:pt x="0" y="5886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2060"/>
                </a:solidFill>
              </a:rPr>
              <a:t>2011</a:t>
            </a:r>
            <a:endParaRPr lang="ru-RU" sz="1600" b="1" kern="1200" dirty="0">
              <a:solidFill>
                <a:srgbClr val="002060"/>
              </a:solidFill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6873006" y="1409635"/>
            <a:ext cx="710510" cy="294313"/>
          </a:xfrm>
          <a:custGeom>
            <a:avLst/>
            <a:gdLst>
              <a:gd name="connsiteX0" fmla="*/ 0 w 671520"/>
              <a:gd name="connsiteY0" fmla="*/ 0 h 588626"/>
              <a:gd name="connsiteX1" fmla="*/ 671520 w 671520"/>
              <a:gd name="connsiteY1" fmla="*/ 0 h 588626"/>
              <a:gd name="connsiteX2" fmla="*/ 671520 w 671520"/>
              <a:gd name="connsiteY2" fmla="*/ 588626 h 588626"/>
              <a:gd name="connsiteX3" fmla="*/ 0 w 671520"/>
              <a:gd name="connsiteY3" fmla="*/ 588626 h 588626"/>
              <a:gd name="connsiteX4" fmla="*/ 0 w 671520"/>
              <a:gd name="connsiteY4" fmla="*/ 0 h 58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20" h="588626">
                <a:moveTo>
                  <a:pt x="0" y="0"/>
                </a:moveTo>
                <a:lnTo>
                  <a:pt x="671520" y="0"/>
                </a:lnTo>
                <a:lnTo>
                  <a:pt x="671520" y="588626"/>
                </a:lnTo>
                <a:lnTo>
                  <a:pt x="0" y="5886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2060"/>
                </a:solidFill>
              </a:rPr>
              <a:t>2012</a:t>
            </a:r>
            <a:endParaRPr lang="ru-RU" sz="1600" b="1" kern="1200" dirty="0">
              <a:solidFill>
                <a:srgbClr val="002060"/>
              </a:solidFill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8703621" y="1409635"/>
            <a:ext cx="710510" cy="294313"/>
          </a:xfrm>
          <a:custGeom>
            <a:avLst/>
            <a:gdLst>
              <a:gd name="connsiteX0" fmla="*/ 0 w 671520"/>
              <a:gd name="connsiteY0" fmla="*/ 0 h 588626"/>
              <a:gd name="connsiteX1" fmla="*/ 671520 w 671520"/>
              <a:gd name="connsiteY1" fmla="*/ 0 h 588626"/>
              <a:gd name="connsiteX2" fmla="*/ 671520 w 671520"/>
              <a:gd name="connsiteY2" fmla="*/ 588626 h 588626"/>
              <a:gd name="connsiteX3" fmla="*/ 0 w 671520"/>
              <a:gd name="connsiteY3" fmla="*/ 588626 h 588626"/>
              <a:gd name="connsiteX4" fmla="*/ 0 w 671520"/>
              <a:gd name="connsiteY4" fmla="*/ 0 h 58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20" h="588626">
                <a:moveTo>
                  <a:pt x="0" y="0"/>
                </a:moveTo>
                <a:lnTo>
                  <a:pt x="671520" y="0"/>
                </a:lnTo>
                <a:lnTo>
                  <a:pt x="671520" y="588626"/>
                </a:lnTo>
                <a:lnTo>
                  <a:pt x="0" y="5886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2060"/>
                </a:solidFill>
              </a:rPr>
              <a:t>2013</a:t>
            </a:r>
            <a:endParaRPr lang="ru-RU" sz="1600" b="1" kern="1200" dirty="0">
              <a:solidFill>
                <a:srgbClr val="002060"/>
              </a:solidFill>
            </a:endParaRPr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2" r="30904" b="40983"/>
          <a:stretch/>
        </p:blipFill>
        <p:spPr bwMode="auto">
          <a:xfrm>
            <a:off x="6659300" y="4486697"/>
            <a:ext cx="1243660" cy="1605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6529704" y="6070918"/>
            <a:ext cx="1501787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0170" marR="90170">
              <a:spcAft>
                <a:spcPts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Р.Р.Хабиров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90170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гимназия №1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1318" y="4106763"/>
            <a:ext cx="76815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2018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674797" y="4100627"/>
            <a:ext cx="76815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2019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953545" y="4131036"/>
            <a:ext cx="76815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2017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965767" y="4116000"/>
            <a:ext cx="76815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2016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8964" y="4131036"/>
            <a:ext cx="76815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2015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121352" y="6101695"/>
            <a:ext cx="1699543" cy="49244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0170" marR="90170">
              <a:spcAft>
                <a:spcPts val="0"/>
              </a:spcAft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Н.Г.Мирсаитов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90170">
              <a:spcAft>
                <a:spcPts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лицей-интернат №2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7" r="9712" b="42120"/>
          <a:stretch/>
        </p:blipFill>
        <p:spPr bwMode="auto">
          <a:xfrm>
            <a:off x="8455783" y="4475255"/>
            <a:ext cx="1228438" cy="1623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" descr="\\10.4.123.220\personal\__Фотографии мероприятий\_2017г\Февраль 2017г\17 февраля 2017г\Фото 17 02 2017\IMG_0035ф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6" t="19920" r="26517" b="457"/>
          <a:stretch/>
        </p:blipFill>
        <p:spPr bwMode="auto">
          <a:xfrm>
            <a:off x="4641118" y="4475254"/>
            <a:ext cx="1298653" cy="1624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5" name="Рисунок 64" descr="Фото с сайта: tatar-inform.ru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9" t="8329" r="29770" b="45417"/>
          <a:stretch/>
        </p:blipFill>
        <p:spPr bwMode="auto">
          <a:xfrm>
            <a:off x="2678752" y="4475255"/>
            <a:ext cx="1316591" cy="1623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4" descr="http://teacher.kazanobr.ru/fotolar/2015foto16/22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4" t="3865" r="34935" b="58089"/>
          <a:stretch/>
        </p:blipFill>
        <p:spPr bwMode="auto">
          <a:xfrm>
            <a:off x="673809" y="4475255"/>
            <a:ext cx="1321411" cy="1624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653045" y="1071081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Победители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конкурса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года Республики Татарстан»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2" r="10768" b="4804"/>
          <a:stretch/>
        </p:blipFill>
        <p:spPr bwMode="auto">
          <a:xfrm>
            <a:off x="4605558" y="1703001"/>
            <a:ext cx="1347844" cy="1836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Номер слайда 5"/>
          <p:cNvSpPr txBox="1">
            <a:spLocks/>
          </p:cNvSpPr>
          <p:nvPr/>
        </p:nvSpPr>
        <p:spPr bwMode="auto">
          <a:xfrm>
            <a:off x="9296187" y="6492875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8943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newkaliningrad.ru/upload/iblock/eb0/eb07fb352dd2fd556fdf8078c093a8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6805" b="11335"/>
          <a:stretch/>
        </p:blipFill>
        <p:spPr bwMode="auto">
          <a:xfrm>
            <a:off x="4880992" y="3933056"/>
            <a:ext cx="502500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f.ppt-online.org/files2/slide/c/CBjXkIuaOHW7QTsRN1D6UMg2ifnLpzt9xFVJAmblZ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5" b="10810"/>
          <a:stretch/>
        </p:blipFill>
        <p:spPr bwMode="auto">
          <a:xfrm>
            <a:off x="4880992" y="1079700"/>
            <a:ext cx="5035205" cy="30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uture-rf.ru/images/news/Astana2012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3"/>
          <a:stretch/>
        </p:blipFill>
        <p:spPr bwMode="auto">
          <a:xfrm>
            <a:off x="1" y="3811492"/>
            <a:ext cx="4880991" cy="304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tonkosti.ru/images/b/b4/%D0%A2%D0%B8%D0%BF%D0%B8%D1%87%D0%BD%D1%8B%D0%B5_%D0%B2%D0%B8%D0%B4%D1%8B_%D0%9B%D0%BE%D0%BD%D0%B4%D0%BE%D0%BD%D0%B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47"/>
          <a:stretch/>
        </p:blipFill>
        <p:spPr bwMode="auto">
          <a:xfrm>
            <a:off x="1" y="1052736"/>
            <a:ext cx="4880991" cy="309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200472" y="266757"/>
            <a:ext cx="9849543" cy="83531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287" tIns="53643" rIns="107287" bIns="53643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chemeClr val="bg1"/>
                </a:solidFill>
                <a:latin typeface="Verdana" pitchFamily="34" charset="0"/>
              </a:rPr>
              <a:t>Межрегиональное </a:t>
            </a:r>
            <a:r>
              <a:rPr lang="ru-RU" sz="2400" b="1" i="1" dirty="0">
                <a:solidFill>
                  <a:schemeClr val="bg1"/>
                </a:solidFill>
                <a:latin typeface="Verdana" pitchFamily="34" charset="0"/>
              </a:rPr>
              <a:t>и международное </a:t>
            </a:r>
            <a:endParaRPr lang="ru-RU" sz="2400" b="1" i="1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Verdana" pitchFamily="34" charset="0"/>
              </a:rPr>
              <a:t>сотрудничество</a:t>
            </a:r>
            <a:endParaRPr lang="fr-CA" sz="24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0992" y="6237312"/>
            <a:ext cx="3672408" cy="662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Диссеминация опыта г.Казани для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делегаций регионов РФ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2449" y="3663445"/>
            <a:ext cx="3499611" cy="13394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Руководители казанских образовательных организаций познакомились с лучшими управленческими практиками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городов РФ и зарубежья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66627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5"/>
          <p:cNvSpPr txBox="1">
            <a:spLocks/>
          </p:cNvSpPr>
          <p:nvPr/>
        </p:nvSpPr>
        <p:spPr bwMode="auto">
          <a:xfrm>
            <a:off x="9296187" y="6488713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0301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1"/>
          <a:stretch/>
        </p:blipFill>
        <p:spPr bwMode="auto">
          <a:xfrm>
            <a:off x="4662522" y="1052735"/>
            <a:ext cx="5265145" cy="271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0509" y="454170"/>
            <a:ext cx="93454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600" b="1" i="1" dirty="0" smtClean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Городские конкурсы</a:t>
            </a:r>
            <a:endParaRPr lang="ru-RU" sz="2600" b="1" i="1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65031" y="6529606"/>
            <a:ext cx="540969" cy="365125"/>
          </a:xfrm>
        </p:spPr>
        <p:txBody>
          <a:bodyPr/>
          <a:lstStyle/>
          <a:p>
            <a:pPr>
              <a:defRPr/>
            </a:pPr>
            <a:fld id="{AA38DE17-B53E-4355-9633-9281DD4D1C4A}" type="slidenum">
              <a:rPr lang="fr-CA" smtClean="0"/>
              <a:pPr>
                <a:defRPr/>
              </a:pPr>
              <a:t>7</a:t>
            </a:fld>
            <a:endParaRPr lang="fr-CA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28"/>
            <a:ext cx="740532" cy="71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0" descr="C:\Users\Администратор\Desktop\image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3441" r="5622" b="7229"/>
          <a:stretch/>
        </p:blipFill>
        <p:spPr bwMode="auto">
          <a:xfrm>
            <a:off x="0" y="1052735"/>
            <a:ext cx="4975605" cy="360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atpressa.ru/extrafiles/image/3(445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9202" r="7235" b="17319"/>
          <a:stretch/>
        </p:blipFill>
        <p:spPr bwMode="auto">
          <a:xfrm>
            <a:off x="-12889" y="3771900"/>
            <a:ext cx="4988494" cy="308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" b="6207"/>
          <a:stretch/>
        </p:blipFill>
        <p:spPr bwMode="auto">
          <a:xfrm>
            <a:off x="4975605" y="3771900"/>
            <a:ext cx="4952062" cy="308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40289" y="3101005"/>
            <a:ext cx="1958325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«Татар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кызы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егете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0289" y="6073551"/>
            <a:ext cx="202485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«Красна девица и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Добрый молодец»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68152" y="3370681"/>
            <a:ext cx="2302425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«Большая перемена»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05979" y="6350550"/>
            <a:ext cx="2289115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«Ученик года» </a:t>
            </a:r>
          </a:p>
        </p:txBody>
      </p:sp>
      <p:sp>
        <p:nvSpPr>
          <p:cNvPr id="17" name="Номер слайда 5"/>
          <p:cNvSpPr txBox="1">
            <a:spLocks/>
          </p:cNvSpPr>
          <p:nvPr/>
        </p:nvSpPr>
        <p:spPr bwMode="auto">
          <a:xfrm>
            <a:off x="9297071" y="6492876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assist-fund.ru/wp-content/uploads/2018/11/4_328-1024x5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r="12316" b="18020"/>
          <a:stretch/>
        </p:blipFill>
        <p:spPr bwMode="auto">
          <a:xfrm>
            <a:off x="0" y="1052736"/>
            <a:ext cx="991037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630" y="362913"/>
            <a:ext cx="9161740" cy="689823"/>
          </a:xfrm>
        </p:spPr>
        <p:txBody>
          <a:bodyPr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2600" i="1" kern="1200" dirty="0" smtClean="0">
                <a:latin typeface="Verdana" pitchFamily="34" charset="0"/>
              </a:rPr>
              <a:t>Творим Добро</a:t>
            </a:r>
            <a:endParaRPr lang="ru-RU" sz="2600" i="1" kern="1200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40" y="2431899"/>
            <a:ext cx="2304256" cy="306298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 lIns="107287" tIns="53643" rIns="107287" bIns="53643" rtlCol="0">
            <a:spAutoFit/>
          </a:bodyPr>
          <a:lstStyle/>
          <a:p>
            <a:pPr marL="176213" indent="-176213"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Ярмарка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добра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Дневник добрых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Благотворительные  марафоны 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Проекты: «Передай добро по кругу!», «Билет –ветерану»,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другие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4260" cy="78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140" y="1869109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«Недели Добра»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9300557" y="6497825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/>
              <a:pPr algn="ctr">
                <a:defRPr/>
              </a:pPr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99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лад экология\0_a3636_fe762e5b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17369" r="18348" b="8601"/>
          <a:stretch/>
        </p:blipFill>
        <p:spPr bwMode="auto">
          <a:xfrm>
            <a:off x="5347" y="1082464"/>
            <a:ext cx="9906000" cy="57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64968" y="6148593"/>
            <a:ext cx="5070706" cy="38533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107287" tIns="53643" rIns="107287" bIns="53643" rtlCol="0">
            <a:spAutoFit/>
          </a:bodyPr>
          <a:lstStyle/>
          <a:p>
            <a:pPr marL="212338" indent="-212338">
              <a:buFont typeface="Wingdings" pitchFamily="2" charset="2"/>
              <a:buChar char="§"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-моб «Разделяй с нами»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52800" y="5589240"/>
            <a:ext cx="4961889" cy="38533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107287" tIns="53643" rIns="107287" bIns="53643" rtlCol="0">
            <a:spAutoFit/>
          </a:bodyPr>
          <a:lstStyle/>
          <a:p>
            <a:pPr marL="212338" indent="-212338">
              <a:buFont typeface="Wingdings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«Сдай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батарейки - спаси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природу»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4968" y="4941168"/>
            <a:ext cx="4994189" cy="38533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107287" tIns="53643" rIns="107287" bIns="53643" rtlCol="0">
            <a:spAutoFit/>
          </a:bodyPr>
          <a:lstStyle/>
          <a:p>
            <a:pPr marL="212338" indent="-212338">
              <a:buFont typeface="Wingdings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Экологический субботник «Чистый город»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2801" y="3140968"/>
            <a:ext cx="4923180" cy="44688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107287" tIns="53643" rIns="107287" bIns="53643" rtlCol="0">
            <a:spAutoFit/>
          </a:bodyPr>
          <a:lstStyle/>
          <a:p>
            <a:pPr marL="212338" indent="-212338">
              <a:buFont typeface="Wingdings" pitchFamily="2" charset="2"/>
              <a:buChar char="§"/>
            </a:pPr>
            <a:r>
              <a:rPr lang="ru-RU" sz="2200" b="1" dirty="0">
                <a:solidFill>
                  <a:srgbClr val="002060"/>
                </a:solidFill>
                <a:latin typeface="Segoe Print" panose="02000600000000000000" pitchFamily="2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«Сбор макулатуры»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2800" y="4354400"/>
            <a:ext cx="4961890" cy="38533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107287" tIns="53643" rIns="107287" bIns="53643" rtlCol="0">
            <a:spAutoFit/>
          </a:bodyPr>
          <a:lstStyle/>
          <a:p>
            <a:pPr marL="212338" indent="-212338">
              <a:buFont typeface="Wingdings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Посадка деревьев «Я выбираю лес»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4967" y="3746788"/>
            <a:ext cx="4994189" cy="38533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107287" tIns="53643" rIns="107287" bIns="53643" rtlCol="0">
            <a:spAutoFit/>
          </a:bodyPr>
          <a:lstStyle/>
          <a:p>
            <a:pPr marL="212338" indent="-212338">
              <a:buFont typeface="Wingdings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«Вторая жизнь  упаковки»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748630" y="362913"/>
            <a:ext cx="9161740" cy="689823"/>
          </a:xfrm>
        </p:spPr>
        <p:txBody>
          <a:bodyPr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2600" i="1" kern="1200" dirty="0" smtClean="0">
                <a:latin typeface="Verdana" pitchFamily="34" charset="0"/>
              </a:rPr>
              <a:t>Экологические проекты</a:t>
            </a:r>
            <a:endParaRPr lang="ru-RU" sz="2600" i="1" kern="1200" dirty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58208" y="1637197"/>
            <a:ext cx="4912366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12338" indent="-212338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Раздельный сбор отходов»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4260" cy="78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35977" y="2492896"/>
            <a:ext cx="4923179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«Крышечки добра»</a:t>
            </a:r>
          </a:p>
        </p:txBody>
      </p:sp>
      <p:sp>
        <p:nvSpPr>
          <p:cNvPr id="18" name="Номер слайда 5"/>
          <p:cNvSpPr txBox="1">
            <a:spLocks/>
          </p:cNvSpPr>
          <p:nvPr/>
        </p:nvSpPr>
        <p:spPr bwMode="auto">
          <a:xfrm>
            <a:off x="9296187" y="6500934"/>
            <a:ext cx="609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A38DE17-B53E-4355-9633-9281DD4D1C4A}" type="slidenum">
              <a:rPr lang="fr-CA" smtClean="0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heme/theme1.xml><?xml version="1.0" encoding="utf-8"?>
<a:theme xmlns:a="http://schemas.openxmlformats.org/drawingml/2006/main" name="cdb2004117gl">
  <a:themeElements>
    <a:clrScheme name="sample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Исполком</Template>
  <TotalTime>8207</TotalTime>
  <Words>585</Words>
  <Application>Microsoft Office PowerPoint</Application>
  <PresentationFormat>Лист A4 (210x297 мм)</PresentationFormat>
  <Paragraphs>202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cdb2004117gl</vt:lpstr>
      <vt:lpstr>Презентация PowerPoint</vt:lpstr>
      <vt:lpstr>Международные чемпионаты в Казани</vt:lpstr>
      <vt:lpstr>Всероссийская олимпиада школьников</vt:lpstr>
      <vt:lpstr>Безопасное колесо </vt:lpstr>
      <vt:lpstr>Профессиональные конкурсы</vt:lpstr>
      <vt:lpstr>Презентация PowerPoint</vt:lpstr>
      <vt:lpstr>Презентация PowerPoint</vt:lpstr>
      <vt:lpstr>Творим Добро</vt:lpstr>
      <vt:lpstr>Экологические проекты</vt:lpstr>
      <vt:lpstr>Презентация PowerPoint</vt:lpstr>
      <vt:lpstr>Презентация PowerPoint</vt:lpstr>
      <vt:lpstr>Багавиев Рамиль Радифович татарская гимназия №2  ЕГЭ-2019 информатика – 100 физика          – 100 русский язык – 100 математика     -   99</vt:lpstr>
      <vt:lpstr>Городские олимпиады  на татаарском языке</vt:lpstr>
      <vt:lpstr>Кадровый потенциал</vt:lpstr>
      <vt:lpstr>Городские проекты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ПРОЕКТЫ  в Казанском образовании за 10 лет  2007 - 2017 г.г.</dc:title>
  <dc:creator>User1</dc:creator>
  <cp:lastModifiedBy>GYPNORION</cp:lastModifiedBy>
  <cp:revision>531</cp:revision>
  <cp:lastPrinted>2019-06-07T10:46:03Z</cp:lastPrinted>
  <dcterms:created xsi:type="dcterms:W3CDTF">2017-05-10T14:28:00Z</dcterms:created>
  <dcterms:modified xsi:type="dcterms:W3CDTF">2019-06-27T06:35:38Z</dcterms:modified>
</cp:coreProperties>
</file>