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7" r:id="rId2"/>
  </p:sldMasterIdLst>
  <p:notesMasterIdLst>
    <p:notesMasterId r:id="rId36"/>
  </p:notesMasterIdLst>
  <p:sldIdLst>
    <p:sldId id="256" r:id="rId3"/>
    <p:sldId id="500" r:id="rId4"/>
    <p:sldId id="501" r:id="rId5"/>
    <p:sldId id="502" r:id="rId6"/>
    <p:sldId id="486" r:id="rId7"/>
    <p:sldId id="483" r:id="rId8"/>
    <p:sldId id="484" r:id="rId9"/>
    <p:sldId id="448" r:id="rId10"/>
    <p:sldId id="438" r:id="rId11"/>
    <p:sldId id="437" r:id="rId12"/>
    <p:sldId id="459" r:id="rId13"/>
    <p:sldId id="469" r:id="rId14"/>
    <p:sldId id="470" r:id="rId15"/>
    <p:sldId id="497" r:id="rId16"/>
    <p:sldId id="490" r:id="rId17"/>
    <p:sldId id="498" r:id="rId18"/>
    <p:sldId id="499" r:id="rId19"/>
    <p:sldId id="444" r:id="rId20"/>
    <p:sldId id="495" r:id="rId21"/>
    <p:sldId id="421" r:id="rId22"/>
    <p:sldId id="489" r:id="rId23"/>
    <p:sldId id="487" r:id="rId24"/>
    <p:sldId id="488" r:id="rId25"/>
    <p:sldId id="466" r:id="rId26"/>
    <p:sldId id="441" r:id="rId27"/>
    <p:sldId id="442" r:id="rId28"/>
    <p:sldId id="440" r:id="rId29"/>
    <p:sldId id="481" r:id="rId30"/>
    <p:sldId id="482" r:id="rId31"/>
    <p:sldId id="425" r:id="rId32"/>
    <p:sldId id="445" r:id="rId33"/>
    <p:sldId id="496" r:id="rId34"/>
    <p:sldId id="503" r:id="rId35"/>
  </p:sldIdLst>
  <p:sldSz cx="12192000" cy="6858000"/>
  <p:notesSz cx="6858000" cy="12192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5E7"/>
    <a:srgbClr val="64C2FC"/>
    <a:srgbClr val="52BBFC"/>
    <a:srgbClr val="46B7FC"/>
    <a:srgbClr val="FFF6DD"/>
    <a:srgbClr val="32AFFC"/>
    <a:srgbClr val="73BAF5"/>
    <a:srgbClr val="5EB0F4"/>
    <a:srgbClr val="4FA9F3"/>
    <a:srgbClr val="40A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74938" autoAdjust="0"/>
  </p:normalViewPr>
  <p:slideViewPr>
    <p:cSldViewPr>
      <p:cViewPr varScale="1">
        <p:scale>
          <a:sx n="44" d="100"/>
          <a:sy n="44" d="100"/>
        </p:scale>
        <p:origin x="58" y="43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EB992-96EF-41B2-B3AA-A42DAA46E0EF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30D30-97F8-46EC-9E67-B1DF9122F8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9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48561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мае 2018 г. в редакции литературы по коррекционной педагогике вышло в свет 2-е издание книги «Специальное образование в меняющемся мире. Европа». Автор этой книги — известный российский дефектолог, вице-президент Российской академии образования, академик РАО, доктор педагогических наук, профессор, Н. Н.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Малофеев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Книга помогает понять, как изменялось отношение к людям с ограниченными возможностями на протяжении тысячелетий: от Античности до наших дней.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2-е издание книги дополнено и переработано. Впервые она вышла в 2009 г., и автор пользуется возможностью проверить, подтвердились ли прогнозы эволюции отношения государства и общества к людям с ограниченными возможностями здоровья, сделанные в 1-м издании. Кроме того, за девять лет был найден новый фактический материал, возникли новые мысли и новые гипотезы. Все это вошло во второе издание книги.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Книга предназначена прежде всего для студентов вузов, но легкий доступный язык и обилие ярких примеров делают ее интересной для самого широкого круга читателей.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0D30-97F8-46EC-9E67-B1DF9122F85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57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0D30-97F8-46EC-9E67-B1DF9122F85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86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26EC83-5476-4306-9417-8BAFBF0BEA4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81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1272">
              <a:defRPr/>
            </a:pPr>
            <a:fld id="{D32B1B57-CDA2-4756-94B9-B3DB2E48CA00}" type="slidenum">
              <a:rPr lang="ru-RU" smtClean="0">
                <a:solidFill>
                  <a:prstClr val="black"/>
                </a:solidFill>
              </a:rPr>
              <a:pPr defTabSz="911272">
                <a:defRPr/>
              </a:pPr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98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 момента опубликования приказа ФПУ считается действующим и будет использован всеми регионами для формирования обновления и комплектования школьных библиотек при подготовке к новому учебному году.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Ранее  в перечень входило более 1000 наименований учебников, однако после проведения дополнительной экспертизы базовой части перечня было принято решение исключить из него учебники, чье качество и содержание было признано экспертами неудовлетворительным. Из перечня исключили учебники с фактическими ошибками и устаревшими данными.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Итоговый перечень вариативен в выборе линеек и позволяет  представителям школ подобрать оптимальные учебники для своих учеников.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30D30-97F8-46EC-9E67-B1DF9122F85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06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30D30-97F8-46EC-9E67-B1DF9122F85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09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30D30-97F8-46EC-9E67-B1DF9122F85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395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30D30-97F8-46EC-9E67-B1DF9122F85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7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30D30-97F8-46EC-9E67-B1DF9122F85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48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30D30-97F8-46EC-9E67-B1DF9122F854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24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94790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76A87D0-25C5-4526-9442-D26397EAE496}" type="datetime1">
              <a:t>24.06.2019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EC7250-3472-4C9C-8D3C-AEE0400414CC}" type="datetime1">
              <a:t>24.06.2019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D72D78F-D49A-4B1B-9B69-653DAD2F668C}" type="datetime1">
              <a:t>24.06.2019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906162"/>
            <a:ext cx="10515600" cy="1150594"/>
          </a:xfrm>
        </p:spPr>
        <p:txBody>
          <a:bodyPr/>
          <a:lstStyle>
            <a:lvl1pPr>
              <a:defRPr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207657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907957"/>
            <a:ext cx="5157787" cy="328170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0612" y="20444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907957"/>
            <a:ext cx="5183188" cy="328170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71346B-3AAF-49CD-8F62-C31FB3675A80}" type="datetime1">
              <a:t>24.06.2019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950ECB-9A63-4498-987B-04837B0F277B}" type="datetime1">
              <a:t>24.06.2019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F0E8E67-C2D7-4490-817E-CCCC644C9230}" type="datetime1">
              <a:t>24.06.2019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37967"/>
            <a:ext cx="3932237" cy="1373659"/>
          </a:xfrm>
        </p:spPr>
        <p:txBody>
          <a:bodyPr anchor="b"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181600" y="13416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8200" y="24116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77CB2BE-5F25-4698-9C5F-31F1B09C29BC}" type="datetime1">
              <a:t>24.06.2019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987424"/>
            <a:ext cx="3932237" cy="1514817"/>
          </a:xfrm>
        </p:spPr>
        <p:txBody>
          <a:bodyPr anchor="b"/>
          <a:lstStyle>
            <a:lvl1pPr>
              <a:defRPr sz="180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487826"/>
            <a:ext cx="3932237" cy="33811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A77E44-D803-436D-92D5-2AC3448946E1}" type="datetime1">
              <a:t>24.06.2019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0E2CDF-5FA4-488F-AB40-B0C6EAAB7122}" type="datetime1">
              <a:t>24.06.2019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114AAA-10FC-4EC9-B78B-15A94FA2FEFC}" type="datetime1">
              <a:t>24.06.2019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овый_06.12_заголовок шире,светле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-1"/>
            <a:ext cx="12192000" cy="720000"/>
          </a:xfrm>
          <a:prstGeom prst="rect">
            <a:avLst/>
          </a:prstGeom>
          <a:solidFill>
            <a:srgbClr val="ED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1" name="Рисунок 10" descr="line.jpg"/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64735"/>
            <a:ext cx="12193200" cy="93600"/>
          </a:xfrm>
          <a:prstGeom prst="rect">
            <a:avLst/>
          </a:prstGeom>
        </p:spPr>
      </p:pic>
      <p:pic>
        <p:nvPicPr>
          <p:cNvPr id="13" name="Рисунок 12" descr="logo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54" y="51887"/>
            <a:ext cx="1248139" cy="430985"/>
          </a:xfrm>
          <a:prstGeom prst="rect">
            <a:avLst/>
          </a:prstGeom>
        </p:spPr>
      </p:pic>
      <p:sp>
        <p:nvSpPr>
          <p:cNvPr id="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260154" y="103874"/>
            <a:ext cx="4953439" cy="3789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00" b="1">
                <a:solidFill>
                  <a:schemeClr val="accent1">
                    <a:lumMod val="50000"/>
                  </a:schemeClr>
                </a:solidFill>
                <a:latin typeface="Avenir Book"/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5833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8F85DC-030D-4B6A-BA37-8AD76B1C11FB}" type="datetime1">
              <a:t>24.06.2019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</p:spTree>
  </p:cSld>
  <p:clrMapOvr>
    <a:masterClrMapping/>
  </p:clrMapOvr>
  <p:hf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94790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38721791"/>
      </p:ext>
    </p:extLst>
  </p:cSld>
  <p:clrMapOvr>
    <a:masterClrMapping/>
  </p:clrMapOvr>
  <p:hf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дготовле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81618"/>
            <a:ext cx="9575800" cy="527982"/>
          </a:xfrm>
        </p:spPr>
        <p:txBody>
          <a:bodyPr/>
          <a:lstStyle>
            <a:lvl1pPr>
              <a:defRPr sz="2000" b="1">
                <a:solidFill>
                  <a:srgbClr val="345DAE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40533557"/>
      </p:ext>
    </p:extLst>
  </p:cSld>
  <p:clrMapOvr>
    <a:masterClrMapping/>
  </p:clrMapOvr>
  <p:hf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77B898-2F4A-4F69-B6A0-F2E3244930AD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8376" y="1913735"/>
            <a:ext cx="5617933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7552395" y="151971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/>
                <a:cs typeface="Arial"/>
              </a:rPr>
              <a:t>Альтернатива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1275199" y="1497049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/>
                <a:cs typeface="Arial"/>
              </a:rPr>
              <a:t>Учебники, не включённые в ФПУ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6" y="1919552"/>
            <a:ext cx="4835181" cy="691843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>
            <a:off x="5520051" y="2023157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8376" y="2507789"/>
            <a:ext cx="5617933" cy="2561966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4080355"/>
      </p:ext>
    </p:extLst>
  </p:cSld>
  <p:clrMapOvr>
    <a:masterClrMapping/>
  </p:clrMapOvr>
  <p:hf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8581C-C9BD-431B-A8B4-8EDE8AAAACCD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8376" y="1913735"/>
            <a:ext cx="5617933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7467600" y="156314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/>
                <a:cs typeface="Arial"/>
              </a:rPr>
              <a:t>Альтернатива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1149965" y="1538161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/>
                <a:cs typeface="Arial"/>
              </a:rPr>
              <a:t>Учебники, не включённые в ФПУ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6" y="1919553"/>
            <a:ext cx="4835181" cy="824282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>
            <a:off x="5520051" y="2023157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8376" y="2507789"/>
            <a:ext cx="5617933" cy="2561966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11176" y="3096930"/>
            <a:ext cx="4835181" cy="824282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" name="Нашивка 13"/>
          <p:cNvSpPr/>
          <p:nvPr userDrawn="1"/>
        </p:nvSpPr>
        <p:spPr bwMode="auto">
          <a:xfrm>
            <a:off x="5520051" y="313014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101175"/>
      </p:ext>
    </p:extLst>
  </p:cSld>
  <p:clrMapOvr>
    <a:masterClrMapping/>
  </p:clrMapOvr>
  <p:hf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AA5DC8-9638-44B8-A32D-79E7923B7878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235985" y="1913736"/>
            <a:ext cx="5214301" cy="594053"/>
          </a:xfrm>
          <a:prstGeom prst="rect">
            <a:avLst/>
          </a:prstGeo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6553200" y="1596043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/>
                <a:cs typeface="Arial"/>
              </a:rPr>
              <a:t>Альтернатива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838200" y="1539318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/>
                <a:cs typeface="Arial"/>
              </a:rPr>
              <a:t>Учебники, не включённые в ФПУ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7" y="1919553"/>
            <a:ext cx="3883542" cy="824282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>
            <a:off x="4577659" y="202315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235985" y="2507790"/>
            <a:ext cx="5214301" cy="1223952"/>
          </a:xfrm>
          <a:prstGeom prst="rect">
            <a:avLst/>
          </a:prstGeo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11177" y="4099374"/>
            <a:ext cx="3883542" cy="824282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" name="Нашивка 13"/>
          <p:cNvSpPr/>
          <p:nvPr userDrawn="1"/>
        </p:nvSpPr>
        <p:spPr bwMode="auto">
          <a:xfrm>
            <a:off x="4577659" y="4132593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235985" y="4135043"/>
            <a:ext cx="5214301" cy="594053"/>
          </a:xfrm>
          <a:prstGeom prst="rect">
            <a:avLst/>
          </a:prstGeo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235985" y="4729097"/>
            <a:ext cx="5214301" cy="1223952"/>
          </a:xfrm>
          <a:prstGeom prst="rect">
            <a:avLst/>
          </a:prstGeo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2556317"/>
      </p:ext>
    </p:extLst>
  </p:cSld>
  <p:clrMapOvr>
    <a:masterClrMapping/>
  </p:clrMapOvr>
  <p:hf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2C6989-55BC-4FAB-8AB8-A135FB1432B1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8376" y="1913735"/>
            <a:ext cx="5617933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7612476" y="1541042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/>
                <a:cs typeface="Arial"/>
              </a:rPr>
              <a:t>Альтернатива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1361389" y="1522714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/>
                <a:cs typeface="Arial"/>
              </a:rPr>
              <a:t>Учебники, не включённые в ФПУ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6" y="1919552"/>
            <a:ext cx="4835181" cy="691843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>
            <a:off x="5520051" y="2023157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8376" y="2507789"/>
            <a:ext cx="5617933" cy="2561966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11176" y="3096929"/>
            <a:ext cx="4835181" cy="691843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" name="Нашивка 13"/>
          <p:cNvSpPr/>
          <p:nvPr userDrawn="1"/>
        </p:nvSpPr>
        <p:spPr bwMode="auto">
          <a:xfrm>
            <a:off x="5520051" y="313014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11176" y="4274306"/>
            <a:ext cx="4835181" cy="691843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Нашивка 13"/>
          <p:cNvSpPr/>
          <p:nvPr userDrawn="1"/>
        </p:nvSpPr>
        <p:spPr bwMode="auto">
          <a:xfrm>
            <a:off x="5520051" y="4307525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403851"/>
      </p:ext>
    </p:extLst>
  </p:cSld>
  <p:clrMapOvr>
    <a:masterClrMapping/>
  </p:clrMapOvr>
  <p:hf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A3B28-146A-4A56-A4DB-E747474E13EC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174" y="3645930"/>
            <a:ext cx="4077301" cy="2076450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190183" y="330152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/>
                <a:cs typeface="Arial"/>
              </a:rPr>
              <a:t>Альтернатива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251431" y="1455966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/>
                <a:cs typeface="Arial"/>
              </a:rPr>
              <a:t>Учебники, не включённые в ФПУ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5" y="1919552"/>
            <a:ext cx="4077301" cy="765984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  <a:lvl4pPr>
              <a:defRPr/>
            </a:lvl4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230458" y="3623803"/>
            <a:ext cx="3336894" cy="2076450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3" name="Название 1"/>
          <p:cNvSpPr>
            <a:spLocks noAdjustHandles="1"/>
          </p:cNvSpPr>
          <p:nvPr userDrawn="1"/>
        </p:nvSpPr>
        <p:spPr bwMode="auto">
          <a:xfrm>
            <a:off x="4909466" y="327939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/>
                <a:cs typeface="Arial"/>
              </a:rPr>
              <a:t>Альтернатива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Название 1"/>
          <p:cNvSpPr>
            <a:spLocks noAdjustHandles="1"/>
          </p:cNvSpPr>
          <p:nvPr userDrawn="1"/>
        </p:nvSpPr>
        <p:spPr bwMode="auto">
          <a:xfrm>
            <a:off x="4970714" y="1433839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/>
                <a:cs typeface="Arial"/>
              </a:rPr>
              <a:t>Учебники, не включённые в ФПУ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230458" y="1919551"/>
            <a:ext cx="6780310" cy="765985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  <a:lvl4pPr>
              <a:defRPr/>
            </a:lvl4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673874" y="3605052"/>
            <a:ext cx="3336894" cy="2076450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Нашивка 13"/>
          <p:cNvSpPr/>
          <p:nvPr userDrawn="1"/>
        </p:nvSpPr>
        <p:spPr bwMode="auto">
          <a:xfrm rot="5400000">
            <a:off x="2209800" y="260291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Нашивка 13"/>
          <p:cNvSpPr/>
          <p:nvPr userDrawn="1"/>
        </p:nvSpPr>
        <p:spPr bwMode="auto">
          <a:xfrm rot="5400000">
            <a:off x="7124501" y="2605769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9" name="Нашивка 13"/>
          <p:cNvSpPr/>
          <p:nvPr userDrawn="1"/>
        </p:nvSpPr>
        <p:spPr bwMode="auto">
          <a:xfrm rot="5400000">
            <a:off x="9982200" y="260291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067698"/>
      </p:ext>
    </p:extLst>
  </p:cSld>
  <p:clrMapOvr>
    <a:masterClrMapping/>
  </p:clrMapOvr>
  <p:hf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66695" y="1842479"/>
            <a:ext cx="4193629" cy="732528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E8CE0-BFDB-40B8-98E1-5787262B260C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3274389" y="2873525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/>
                <a:cs typeface="Arial"/>
              </a:rPr>
              <a:t>Альтернатива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3356768" y="1418411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/>
                <a:cs typeface="Arial"/>
              </a:rPr>
              <a:t>Учебники, не включённые в ФПУ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Нашивка 13"/>
          <p:cNvSpPr/>
          <p:nvPr userDrawn="1"/>
        </p:nvSpPr>
        <p:spPr bwMode="auto">
          <a:xfrm rot="5400000">
            <a:off x="2521194" y="2711971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66695" y="3359312"/>
            <a:ext cx="4193629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66695" y="3953366"/>
            <a:ext cx="4193629" cy="2346782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513785" y="1816734"/>
            <a:ext cx="4193629" cy="732528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" name="Нашивка 13"/>
          <p:cNvSpPr/>
          <p:nvPr userDrawn="1"/>
        </p:nvSpPr>
        <p:spPr bwMode="auto">
          <a:xfrm rot="5400000">
            <a:off x="8368284" y="2686226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513785" y="3333567"/>
            <a:ext cx="4193629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513785" y="3927621"/>
            <a:ext cx="4193629" cy="2346782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26348"/>
      </p:ext>
    </p:extLst>
  </p:cSld>
  <p:clrMapOvr>
    <a:masterClrMapping/>
  </p:clrMapOvr>
  <p:hf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66695" y="1842479"/>
            <a:ext cx="10223726" cy="657323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EB91D-75D1-413A-9975-F5D514A53330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3348530" y="3104600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7D8525"/>
                </a:solidFill>
                <a:effectLst/>
                <a:uLnTx/>
                <a:uFillTx/>
                <a:latin typeface="Calibri"/>
                <a:cs typeface="Arial"/>
              </a:rPr>
              <a:t>Альтернатива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7D8525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3348530" y="1485175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955E4B"/>
                </a:solidFill>
                <a:effectLst/>
                <a:uLnTx/>
                <a:uFillTx/>
                <a:latin typeface="Calibri"/>
                <a:cs typeface="Arial"/>
              </a:rPr>
              <a:t>Учебники, не включённые в ФПУ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>
              <a:ln>
                <a:noFill/>
              </a:ln>
              <a:solidFill>
                <a:srgbClr val="955E4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110110" y="3393628"/>
            <a:ext cx="3336894" cy="2467252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 rot="5400000">
            <a:off x="5153660" y="2631209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7553527" y="3389851"/>
            <a:ext cx="3336894" cy="2467252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Нашивка 13"/>
          <p:cNvSpPr/>
          <p:nvPr userDrawn="1"/>
        </p:nvSpPr>
        <p:spPr bwMode="auto">
          <a:xfrm rot="5400000">
            <a:off x="2105240" y="2608464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Нашивка 13"/>
          <p:cNvSpPr/>
          <p:nvPr userDrawn="1"/>
        </p:nvSpPr>
        <p:spPr bwMode="auto">
          <a:xfrm rot="5400000">
            <a:off x="8979658" y="2633719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41353" y="3389851"/>
            <a:ext cx="3336894" cy="2467252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77831811"/>
      </p:ext>
    </p:extLst>
  </p:cSld>
  <p:clrMapOvr>
    <a:masterClrMapping/>
  </p:clrMapOvr>
  <p:hf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EC7250-3472-4C9C-8D3C-AEE0400414CC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810524"/>
      </p:ext>
    </p:extLst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077B898-2F4A-4F69-B6A0-F2E3244930AD}" type="datetime1">
              <a:t>24.06.2019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8376" y="1913735"/>
            <a:ext cx="5617933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7552395" y="151971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1800" b="1">
                <a:solidFill>
                  <a:srgbClr val="7D8525"/>
                </a:solidFill>
                <a:latin typeface="Calibri"/>
              </a:rPr>
              <a:t>Альтернатива</a:t>
            </a:r>
            <a:endParaRPr/>
          </a:p>
          <a:p>
            <a:pPr algn="l">
              <a:lnSpc>
                <a:spcPct val="80000"/>
              </a:lnSpc>
              <a:defRPr/>
            </a:pPr>
            <a:endParaRPr lang="ru-RU" sz="1800" b="1">
              <a:solidFill>
                <a:srgbClr val="7D8525"/>
              </a:solidFill>
              <a:latin typeface="Calibri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1275199" y="1497049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1800" b="1">
                <a:solidFill>
                  <a:srgbClr val="955E4B"/>
                </a:solidFill>
                <a:latin typeface="Calibri"/>
              </a:rPr>
              <a:t>Учебники, не включённые в ФПУ</a:t>
            </a:r>
            <a:endParaRPr/>
          </a:p>
          <a:p>
            <a:pPr algn="l">
              <a:lnSpc>
                <a:spcPct val="80000"/>
              </a:lnSpc>
              <a:defRPr/>
            </a:pPr>
            <a:endParaRPr lang="ru-RU" sz="2000" b="1">
              <a:solidFill>
                <a:srgbClr val="955E4B"/>
              </a:solidFill>
              <a:latin typeface="Calibri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6" y="1919552"/>
            <a:ext cx="4835181" cy="691843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>
            <a:off x="5520051" y="2023157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8376" y="2507789"/>
            <a:ext cx="5617933" cy="2561966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  <p:hf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2D78F-D49A-4B1B-9B69-653DAD2F668C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298000"/>
      </p:ext>
    </p:extLst>
  </p:cSld>
  <p:clrMapOvr>
    <a:masterClrMapping/>
  </p:clrMapOvr>
  <p:hf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906162"/>
            <a:ext cx="10515600" cy="1150594"/>
          </a:xfrm>
        </p:spPr>
        <p:txBody>
          <a:bodyPr/>
          <a:lstStyle>
            <a:lvl1pPr>
              <a:defRPr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207657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907957"/>
            <a:ext cx="5157787" cy="328170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0612" y="20444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907957"/>
            <a:ext cx="5183188" cy="328170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1346B-3AAF-49CD-8F62-C31FB3675A80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64614"/>
      </p:ext>
    </p:extLst>
  </p:cSld>
  <p:clrMapOvr>
    <a:masterClrMapping/>
  </p:clrMapOvr>
  <p:hf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0ECB-9A63-4498-987B-04837B0F277B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557221"/>
      </p:ext>
    </p:extLst>
  </p:cSld>
  <p:clrMapOvr>
    <a:masterClrMapping/>
  </p:clrMapOvr>
  <p:hf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E8E67-C2D7-4490-817E-CCCC644C9230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898373"/>
      </p:ext>
    </p:extLst>
  </p:cSld>
  <p:clrMapOvr>
    <a:masterClrMapping/>
  </p:clrMapOvr>
  <p:hf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1037967"/>
            <a:ext cx="3932237" cy="1373659"/>
          </a:xfrm>
        </p:spPr>
        <p:txBody>
          <a:bodyPr anchor="b"/>
          <a:lstStyle>
            <a:lvl1pPr>
              <a:defRPr sz="200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181600" y="134165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8200" y="241162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CB2BE-5F25-4698-9C5F-31F1B09C29BC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845483"/>
      </p:ext>
    </p:extLst>
  </p:cSld>
  <p:clrMapOvr>
    <a:masterClrMapping/>
  </p:clrMapOvr>
  <p:hf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987424"/>
            <a:ext cx="3932237" cy="1514817"/>
          </a:xfrm>
        </p:spPr>
        <p:txBody>
          <a:bodyPr anchor="b"/>
          <a:lstStyle>
            <a:lvl1pPr>
              <a:defRPr sz="180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487826"/>
            <a:ext cx="3932237" cy="33811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77E44-D803-436D-92D5-2AC3448946E1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213760"/>
      </p:ext>
    </p:extLst>
  </p:cSld>
  <p:clrMapOvr>
    <a:masterClrMapping/>
  </p:clrMapOvr>
  <p:hf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CDF-5FA4-488F-AB40-B0C6EAAB7122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458582"/>
      </p:ext>
    </p:extLst>
  </p:cSld>
  <p:clrMapOvr>
    <a:masterClrMapping/>
  </p:clrMapOvr>
  <p:hf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14AAA-10FC-4EC9-B78B-15A94FA2FEFC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1934"/>
      </p:ext>
    </p:extLst>
  </p:cSld>
  <p:clrMapOvr>
    <a:masterClrMapping/>
  </p:clrMapOvr>
  <p:hf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овый_06.12_заголовок шире,светле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-1"/>
            <a:ext cx="12192000" cy="720000"/>
          </a:xfrm>
          <a:prstGeom prst="rect">
            <a:avLst/>
          </a:prstGeom>
          <a:solidFill>
            <a:srgbClr val="ED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1" name="Рисунок 10" descr="line.jpg"/>
          <p:cNvPicPr preferRelativeResize="0"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64735"/>
            <a:ext cx="12193200" cy="93600"/>
          </a:xfrm>
          <a:prstGeom prst="rect">
            <a:avLst/>
          </a:prstGeom>
        </p:spPr>
      </p:pic>
      <p:pic>
        <p:nvPicPr>
          <p:cNvPr id="13" name="Рисунок 12" descr="logo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54" y="51887"/>
            <a:ext cx="1248139" cy="430985"/>
          </a:xfrm>
          <a:prstGeom prst="rect">
            <a:avLst/>
          </a:prstGeom>
        </p:spPr>
      </p:pic>
      <p:sp>
        <p:nvSpPr>
          <p:cNvPr id="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260154" y="103874"/>
            <a:ext cx="4953439" cy="37899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900" b="1">
                <a:solidFill>
                  <a:schemeClr val="accent1">
                    <a:lumMod val="50000"/>
                  </a:schemeClr>
                </a:solidFill>
                <a:latin typeface="Avenir Book"/>
              </a:defRPr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684793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4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828581C-C9BD-431B-A8B4-8EDE8AAAACCD}" type="datetime1">
              <a:t>24.06.2019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8376" y="1913735"/>
            <a:ext cx="5617933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7467600" y="156314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1800" b="1">
                <a:solidFill>
                  <a:srgbClr val="7D8525"/>
                </a:solidFill>
                <a:latin typeface="Calibri"/>
              </a:rPr>
              <a:t>Альтернатива</a:t>
            </a:r>
            <a:endParaRPr/>
          </a:p>
          <a:p>
            <a:pPr algn="l">
              <a:lnSpc>
                <a:spcPct val="80000"/>
              </a:lnSpc>
              <a:defRPr/>
            </a:pPr>
            <a:endParaRPr lang="ru-RU" sz="1800" b="1">
              <a:solidFill>
                <a:srgbClr val="7D8525"/>
              </a:solidFill>
              <a:latin typeface="Calibri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1149965" y="1538161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1800" b="1">
                <a:solidFill>
                  <a:srgbClr val="955E4B"/>
                </a:solidFill>
                <a:latin typeface="Calibri"/>
              </a:rPr>
              <a:t>Учебники, не включённые в ФПУ</a:t>
            </a:r>
            <a:endParaRPr/>
          </a:p>
          <a:p>
            <a:pPr algn="l">
              <a:lnSpc>
                <a:spcPct val="80000"/>
              </a:lnSpc>
              <a:defRPr/>
            </a:pPr>
            <a:endParaRPr lang="ru-RU" sz="2000" b="1">
              <a:solidFill>
                <a:srgbClr val="955E4B"/>
              </a:solidFill>
              <a:latin typeface="Calibri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6" y="1919553"/>
            <a:ext cx="4835181" cy="824282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>
            <a:off x="5520051" y="2023157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8376" y="2507789"/>
            <a:ext cx="5617933" cy="2561966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11176" y="3096930"/>
            <a:ext cx="4835181" cy="824282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" name="Нашивка 13"/>
          <p:cNvSpPr/>
          <p:nvPr userDrawn="1"/>
        </p:nvSpPr>
        <p:spPr bwMode="auto">
          <a:xfrm>
            <a:off x="5520051" y="313014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2AA5DC8-9638-44B8-A32D-79E7923B7878}" type="datetime1">
              <a:t>24.06.2019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235985" y="1913736"/>
            <a:ext cx="5214301" cy="594053"/>
          </a:xfrm>
          <a:prstGeom prst="rect">
            <a:avLst/>
          </a:prstGeo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6553200" y="1596043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1800" b="1">
                <a:solidFill>
                  <a:srgbClr val="7D8525"/>
                </a:solidFill>
                <a:latin typeface="Calibri"/>
              </a:rPr>
              <a:t>Альтернатива</a:t>
            </a:r>
            <a:endParaRPr/>
          </a:p>
          <a:p>
            <a:pPr algn="l">
              <a:lnSpc>
                <a:spcPct val="80000"/>
              </a:lnSpc>
              <a:defRPr/>
            </a:pPr>
            <a:endParaRPr lang="ru-RU" sz="1800" b="1">
              <a:solidFill>
                <a:srgbClr val="7D8525"/>
              </a:solidFill>
              <a:latin typeface="Calibri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838200" y="1539318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1800" b="1">
                <a:solidFill>
                  <a:srgbClr val="955E4B"/>
                </a:solidFill>
                <a:latin typeface="Calibri"/>
              </a:rPr>
              <a:t>Учебники, не включённые в ФПУ</a:t>
            </a:r>
            <a:endParaRPr/>
          </a:p>
          <a:p>
            <a:pPr algn="l">
              <a:lnSpc>
                <a:spcPct val="80000"/>
              </a:lnSpc>
              <a:defRPr/>
            </a:pPr>
            <a:endParaRPr lang="ru-RU" sz="2000" b="1">
              <a:solidFill>
                <a:srgbClr val="955E4B"/>
              </a:solidFill>
              <a:latin typeface="Calibri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7" y="1919553"/>
            <a:ext cx="3883542" cy="824282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>
            <a:off x="4577659" y="202315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235985" y="2507790"/>
            <a:ext cx="5214301" cy="1223952"/>
          </a:xfrm>
          <a:prstGeom prst="rect">
            <a:avLst/>
          </a:prstGeo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11177" y="4099374"/>
            <a:ext cx="3883542" cy="824282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" name="Нашивка 13"/>
          <p:cNvSpPr/>
          <p:nvPr userDrawn="1"/>
        </p:nvSpPr>
        <p:spPr bwMode="auto">
          <a:xfrm>
            <a:off x="4577659" y="4132593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235985" y="4135043"/>
            <a:ext cx="5214301" cy="594053"/>
          </a:xfrm>
          <a:prstGeom prst="rect">
            <a:avLst/>
          </a:prstGeom>
          <a:solidFill>
            <a:srgbClr val="D2DA7A"/>
          </a:solidFill>
        </p:spPr>
        <p:txBody>
          <a:bodyPr tIns="144000" rIns="180000"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235985" y="4729097"/>
            <a:ext cx="5214301" cy="1223952"/>
          </a:xfrm>
          <a:prstGeom prst="rect">
            <a:avLst/>
          </a:prstGeom>
          <a:solidFill>
            <a:srgbClr val="D2DA7A"/>
          </a:solidFill>
        </p:spPr>
        <p:txBody>
          <a:bodyPr rIns="180000"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2C6989-55BC-4FAB-8AB8-A135FB1432B1}" type="datetime1">
              <a:t>24.06.2019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178376" y="1913735"/>
            <a:ext cx="5617933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7612476" y="1541042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1800" b="1">
                <a:solidFill>
                  <a:srgbClr val="7D8525"/>
                </a:solidFill>
                <a:latin typeface="Calibri"/>
              </a:rPr>
              <a:t>Альтернатива</a:t>
            </a:r>
            <a:endParaRPr/>
          </a:p>
          <a:p>
            <a:pPr algn="l">
              <a:lnSpc>
                <a:spcPct val="80000"/>
              </a:lnSpc>
              <a:defRPr/>
            </a:pPr>
            <a:endParaRPr lang="ru-RU" sz="1800" b="1">
              <a:solidFill>
                <a:srgbClr val="7D8525"/>
              </a:solidFill>
              <a:latin typeface="Calibri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1361389" y="1522714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ru-RU" sz="1800" b="1">
                <a:solidFill>
                  <a:srgbClr val="955E4B"/>
                </a:solidFill>
                <a:latin typeface="Calibri"/>
              </a:rPr>
              <a:t>Учебники, не включённые в ФПУ</a:t>
            </a:r>
            <a:endParaRPr/>
          </a:p>
          <a:p>
            <a:pPr algn="l">
              <a:lnSpc>
                <a:spcPct val="80000"/>
              </a:lnSpc>
              <a:defRPr/>
            </a:pPr>
            <a:endParaRPr lang="ru-RU" sz="2000" b="1">
              <a:solidFill>
                <a:srgbClr val="955E4B"/>
              </a:solidFill>
              <a:latin typeface="Calibri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6" y="1919552"/>
            <a:ext cx="4835181" cy="691843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>
            <a:off x="5520051" y="2023157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78376" y="2507789"/>
            <a:ext cx="5617933" cy="2561966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buFont typeface="Arial"/>
              <a:buChar char="•"/>
              <a:defRPr sz="1200"/>
            </a:lvl4pPr>
            <a:lvl5pPr marL="171450" indent="-171450"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11176" y="3096929"/>
            <a:ext cx="4835181" cy="691843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" name="Нашивка 13"/>
          <p:cNvSpPr/>
          <p:nvPr userDrawn="1"/>
        </p:nvSpPr>
        <p:spPr bwMode="auto">
          <a:xfrm>
            <a:off x="5520051" y="313014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11176" y="4274306"/>
            <a:ext cx="4835181" cy="691843"/>
          </a:xfrm>
          <a:prstGeom prst="rect">
            <a:avLst/>
          </a:prstGeom>
          <a:solidFill>
            <a:srgbClr val="E9E3E1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Нашивка 13"/>
          <p:cNvSpPr/>
          <p:nvPr userDrawn="1"/>
        </p:nvSpPr>
        <p:spPr bwMode="auto">
          <a:xfrm>
            <a:off x="5520051" y="4307525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14A3B28-146A-4A56-A4DB-E747474E13EC}" type="datetime1">
              <a:t>24.06.2019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1174" y="3645930"/>
            <a:ext cx="4077301" cy="2076450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190183" y="3301524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>
                <a:solidFill>
                  <a:srgbClr val="7D8525"/>
                </a:solidFill>
                <a:latin typeface="Calibri"/>
              </a:rPr>
              <a:t>Альтернатива</a:t>
            </a:r>
            <a:endParaRPr/>
          </a:p>
          <a:p>
            <a:pPr>
              <a:lnSpc>
                <a:spcPct val="80000"/>
              </a:lnSpc>
              <a:defRPr/>
            </a:pPr>
            <a:endParaRPr lang="ru-RU" b="1">
              <a:solidFill>
                <a:srgbClr val="7D8525"/>
              </a:solidFill>
              <a:latin typeface="Calibri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251431" y="1455966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800" b="1">
                <a:solidFill>
                  <a:srgbClr val="955E4B"/>
                </a:solidFill>
                <a:latin typeface="Calibri"/>
              </a:rPr>
              <a:t>Учебники, не включённые в ФПУ</a:t>
            </a:r>
            <a:endParaRPr/>
          </a:p>
          <a:p>
            <a:pPr algn="ctr">
              <a:lnSpc>
                <a:spcPct val="80000"/>
              </a:lnSpc>
              <a:defRPr/>
            </a:pPr>
            <a:endParaRPr lang="ru-RU" sz="2000" b="1">
              <a:solidFill>
                <a:srgbClr val="955E4B"/>
              </a:solidFill>
              <a:latin typeface="Calibri"/>
            </a:endParaRPr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11175" y="1919552"/>
            <a:ext cx="4077301" cy="765984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  <a:lvl4pPr>
              <a:defRPr/>
            </a:lvl4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230458" y="3623803"/>
            <a:ext cx="3336894" cy="2076450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3" name="Название 1"/>
          <p:cNvSpPr>
            <a:spLocks noAdjustHandles="1"/>
          </p:cNvSpPr>
          <p:nvPr userDrawn="1"/>
        </p:nvSpPr>
        <p:spPr bwMode="auto">
          <a:xfrm>
            <a:off x="4909466" y="3279397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>
                <a:solidFill>
                  <a:srgbClr val="7D8525"/>
                </a:solidFill>
                <a:latin typeface="Calibri"/>
              </a:rPr>
              <a:t>Альтернатива</a:t>
            </a:r>
            <a:endParaRPr/>
          </a:p>
          <a:p>
            <a:pPr>
              <a:lnSpc>
                <a:spcPct val="80000"/>
              </a:lnSpc>
              <a:defRPr/>
            </a:pPr>
            <a:endParaRPr lang="ru-RU" b="1">
              <a:solidFill>
                <a:srgbClr val="7D8525"/>
              </a:solidFill>
              <a:latin typeface="Calibri"/>
            </a:endParaRPr>
          </a:p>
        </p:txBody>
      </p:sp>
      <p:sp>
        <p:nvSpPr>
          <p:cNvPr id="14" name="Название 1"/>
          <p:cNvSpPr>
            <a:spLocks noAdjustHandles="1"/>
          </p:cNvSpPr>
          <p:nvPr userDrawn="1"/>
        </p:nvSpPr>
        <p:spPr bwMode="auto">
          <a:xfrm>
            <a:off x="4970714" y="1433839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800" b="1">
                <a:solidFill>
                  <a:srgbClr val="955E4B"/>
                </a:solidFill>
                <a:latin typeface="Calibri"/>
              </a:rPr>
              <a:t>Учебники, не включённые в ФПУ</a:t>
            </a:r>
            <a:endParaRPr/>
          </a:p>
          <a:p>
            <a:pPr algn="ctr">
              <a:lnSpc>
                <a:spcPct val="80000"/>
              </a:lnSpc>
              <a:defRPr/>
            </a:pPr>
            <a:endParaRPr lang="ru-RU" sz="2000" b="1">
              <a:solidFill>
                <a:srgbClr val="955E4B"/>
              </a:solidFill>
              <a:latin typeface="Calibri"/>
            </a:endParaRPr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5230458" y="1919551"/>
            <a:ext cx="6780310" cy="765985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3pPr marL="914400" indent="0">
              <a:buNone/>
              <a:defRPr/>
            </a:lvl3pPr>
            <a:lvl4pPr>
              <a:defRPr/>
            </a:lvl4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673874" y="3605052"/>
            <a:ext cx="3336894" cy="2076450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4pPr>
              <a:defRPr/>
            </a:lvl4pPr>
          </a:lstStyle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Четвёртый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Нашивка 13"/>
          <p:cNvSpPr/>
          <p:nvPr userDrawn="1"/>
        </p:nvSpPr>
        <p:spPr bwMode="auto">
          <a:xfrm rot="5400000">
            <a:off x="2209800" y="260291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Нашивка 13"/>
          <p:cNvSpPr/>
          <p:nvPr userDrawn="1"/>
        </p:nvSpPr>
        <p:spPr bwMode="auto">
          <a:xfrm rot="5400000">
            <a:off x="7124501" y="2605769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Нашивка 13"/>
          <p:cNvSpPr/>
          <p:nvPr userDrawn="1"/>
        </p:nvSpPr>
        <p:spPr bwMode="auto">
          <a:xfrm rot="5400000">
            <a:off x="9982200" y="2602918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66695" y="1842479"/>
            <a:ext cx="4193629" cy="732528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22E8CE0-BFDB-40B8-98E1-5787262B260C}" type="datetime1">
              <a:t>24.06.2019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3274389" y="2873525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>
                <a:solidFill>
                  <a:srgbClr val="7D8525"/>
                </a:solidFill>
                <a:latin typeface="Calibri"/>
              </a:rPr>
              <a:t>Альтернатива</a:t>
            </a:r>
            <a:endParaRPr/>
          </a:p>
          <a:p>
            <a:pPr>
              <a:lnSpc>
                <a:spcPct val="80000"/>
              </a:lnSpc>
              <a:defRPr/>
            </a:pPr>
            <a:endParaRPr lang="ru-RU" b="1">
              <a:solidFill>
                <a:srgbClr val="7D8525"/>
              </a:solidFill>
              <a:latin typeface="Calibri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3356768" y="1418411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800" b="1">
                <a:solidFill>
                  <a:srgbClr val="955E4B"/>
                </a:solidFill>
                <a:latin typeface="Calibri"/>
              </a:rPr>
              <a:t>Учебники, не включённые в ФПУ</a:t>
            </a:r>
            <a:endParaRPr/>
          </a:p>
          <a:p>
            <a:pPr algn="ctr">
              <a:lnSpc>
                <a:spcPct val="80000"/>
              </a:lnSpc>
              <a:defRPr/>
            </a:pPr>
            <a:endParaRPr lang="ru-RU" sz="2000" b="1">
              <a:solidFill>
                <a:srgbClr val="955E4B"/>
              </a:solidFill>
              <a:latin typeface="Calibri"/>
            </a:endParaRPr>
          </a:p>
        </p:txBody>
      </p:sp>
      <p:sp>
        <p:nvSpPr>
          <p:cNvPr id="11" name="Нашивка 13"/>
          <p:cNvSpPr/>
          <p:nvPr userDrawn="1"/>
        </p:nvSpPr>
        <p:spPr bwMode="auto">
          <a:xfrm rot="5400000">
            <a:off x="2521194" y="2711971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66695" y="3359312"/>
            <a:ext cx="4193629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66695" y="3953366"/>
            <a:ext cx="4193629" cy="2346782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513785" y="1816734"/>
            <a:ext cx="4193629" cy="732528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" name="Нашивка 13"/>
          <p:cNvSpPr/>
          <p:nvPr userDrawn="1"/>
        </p:nvSpPr>
        <p:spPr bwMode="auto">
          <a:xfrm rot="5400000">
            <a:off x="8368284" y="2686226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513785" y="3333567"/>
            <a:ext cx="4193629" cy="594053"/>
          </a:xfrm>
          <a:prstGeom prst="rect">
            <a:avLst/>
          </a:prstGeom>
          <a:solidFill>
            <a:srgbClr val="D2DA7A"/>
          </a:solidFill>
        </p:spPr>
        <p:txBody>
          <a:bodyPr>
            <a:noAutofit/>
          </a:bodyPr>
          <a:lstStyle>
            <a:lvl2pPr marL="457200" indent="0">
              <a:buNone/>
              <a:defRPr sz="1600"/>
            </a:lvl2pPr>
            <a:lvl3pPr marL="180000" indent="0" algn="ctr">
              <a:spcBef>
                <a:spcPts val="1200"/>
              </a:spcBef>
              <a:buNone/>
              <a:defRPr sz="1600"/>
            </a:lvl3pPr>
            <a:lvl4pPr marL="180000" indent="0" algn="ctr">
              <a:spcBef>
                <a:spcPts val="1200"/>
              </a:spcBef>
              <a:buNone/>
              <a:defRPr sz="1600"/>
            </a:lvl4pPr>
            <a:lvl5pPr marL="180000" indent="0" algn="ctr">
              <a:spcBef>
                <a:spcPts val="1200"/>
              </a:spcBef>
              <a:buNone/>
              <a:defRPr sz="1600"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513785" y="3927621"/>
            <a:ext cx="4193629" cy="2346782"/>
          </a:xfrm>
          <a:prstGeom prst="rect">
            <a:avLst/>
          </a:prstGeom>
          <a:solidFill>
            <a:srgbClr val="D2DA7A"/>
          </a:solidFill>
        </p:spPr>
        <p:txBody>
          <a:bodyPr>
            <a:normAutofit/>
          </a:bodyPr>
          <a:lstStyle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71450" indent="-171450">
              <a:lnSpc>
                <a:spcPct val="100000"/>
              </a:lnSpc>
              <a:buFont typeface="Arial"/>
              <a:buChar char="•"/>
              <a:defRPr sz="1200"/>
            </a:lvl4pPr>
            <a:lvl5pPr marL="171450" indent="-171450">
              <a:lnSpc>
                <a:spcPct val="100000"/>
              </a:lnSpc>
              <a:buFont typeface="Arial"/>
              <a:buChar char="•"/>
              <a:defRPr sz="1200"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1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66695" y="1842479"/>
            <a:ext cx="10223726" cy="657323"/>
          </a:xfrm>
          <a:prstGeom prst="rect">
            <a:avLst/>
          </a:prstGeom>
          <a:solidFill>
            <a:srgbClr val="E9E3E1"/>
          </a:solidFill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0" indent="0">
              <a:buNone/>
              <a:defRPr b="1"/>
            </a:lvl4pPr>
            <a:lvl5pPr marL="0" indent="0">
              <a:buNone/>
              <a:defRPr/>
            </a:lvl5pPr>
          </a:lstStyle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2209800" y="132416"/>
            <a:ext cx="10515600" cy="740795"/>
          </a:xfrm>
        </p:spPr>
        <p:txBody>
          <a:bodyPr/>
          <a:lstStyle>
            <a:lvl1pPr>
              <a:defRPr sz="2000" b="0">
                <a:solidFill>
                  <a:srgbClr val="345DAE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EEB91D-75D1-413A-9975-F5D514A53330}" type="datetime1">
              <a:t>24.06.2019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  <p:sp>
        <p:nvSpPr>
          <p:cNvPr id="9" name="Название 1"/>
          <p:cNvSpPr>
            <a:spLocks noAdjustHandles="1"/>
          </p:cNvSpPr>
          <p:nvPr userDrawn="1"/>
        </p:nvSpPr>
        <p:spPr bwMode="auto">
          <a:xfrm>
            <a:off x="3348530" y="3104600"/>
            <a:ext cx="4579524" cy="2547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>
                <a:solidFill>
                  <a:srgbClr val="7D8525"/>
                </a:solidFill>
                <a:latin typeface="Calibri"/>
              </a:rPr>
              <a:t>Альтернатива</a:t>
            </a:r>
            <a:endParaRPr/>
          </a:p>
          <a:p>
            <a:pPr>
              <a:lnSpc>
                <a:spcPct val="80000"/>
              </a:lnSpc>
              <a:defRPr/>
            </a:pPr>
            <a:endParaRPr lang="ru-RU" b="1">
              <a:solidFill>
                <a:srgbClr val="7D8525"/>
              </a:solidFill>
              <a:latin typeface="Calibri"/>
            </a:endParaRPr>
          </a:p>
        </p:txBody>
      </p:sp>
      <p:sp>
        <p:nvSpPr>
          <p:cNvPr id="10" name="Название 1"/>
          <p:cNvSpPr>
            <a:spLocks noAdjustHandles="1"/>
          </p:cNvSpPr>
          <p:nvPr userDrawn="1"/>
        </p:nvSpPr>
        <p:spPr bwMode="auto">
          <a:xfrm>
            <a:off x="3348530" y="1485175"/>
            <a:ext cx="4612402" cy="249612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800" b="1">
                <a:solidFill>
                  <a:srgbClr val="955E4B"/>
                </a:solidFill>
                <a:latin typeface="Calibri"/>
              </a:rPr>
              <a:t>Учебники, не включённые в ФПУ</a:t>
            </a:r>
            <a:endParaRPr/>
          </a:p>
          <a:p>
            <a:pPr algn="ctr">
              <a:lnSpc>
                <a:spcPct val="80000"/>
              </a:lnSpc>
              <a:defRPr/>
            </a:pPr>
            <a:endParaRPr lang="ru-RU" sz="2000" b="1">
              <a:solidFill>
                <a:srgbClr val="955E4B"/>
              </a:solidFill>
              <a:latin typeface="Calibri"/>
            </a:endParaRP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110110" y="3393628"/>
            <a:ext cx="3336894" cy="2467252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" name="Нашивка 13"/>
          <p:cNvSpPr/>
          <p:nvPr userDrawn="1"/>
        </p:nvSpPr>
        <p:spPr bwMode="auto">
          <a:xfrm rot="5400000">
            <a:off x="5153660" y="2631209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7553527" y="3389851"/>
            <a:ext cx="3336894" cy="2467252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4" name="Нашивка 13"/>
          <p:cNvSpPr/>
          <p:nvPr userDrawn="1"/>
        </p:nvSpPr>
        <p:spPr bwMode="auto">
          <a:xfrm rot="5400000">
            <a:off x="2105240" y="2608464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Нашивка 13"/>
          <p:cNvSpPr/>
          <p:nvPr userDrawn="1"/>
        </p:nvSpPr>
        <p:spPr bwMode="auto">
          <a:xfrm rot="5400000">
            <a:off x="8979658" y="2633719"/>
            <a:ext cx="484632" cy="484632"/>
          </a:xfrm>
          <a:prstGeom prst="chevron">
            <a:avLst>
              <a:gd name="adj" fmla="val 50000"/>
            </a:avLst>
          </a:prstGeom>
          <a:solidFill>
            <a:srgbClr val="955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41353" y="3389851"/>
            <a:ext cx="3336894" cy="2467252"/>
          </a:xfrm>
          <a:prstGeom prst="rect">
            <a:avLst/>
          </a:prstGeom>
          <a:solidFill>
            <a:srgbClr val="D2DA7A"/>
          </a:solidFill>
        </p:spPr>
        <p:txBody>
          <a:bodyPr/>
          <a:lstStyle>
            <a:lvl2pPr marL="457200" indent="0">
              <a:buNone/>
              <a:defRPr/>
            </a:lvl2pPr>
            <a:lvl3pPr marL="0" indent="0">
              <a:buNone/>
              <a:defRPr b="1"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2209800" y="132416"/>
            <a:ext cx="10515600" cy="817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5400" spc="-40">
                <a:solidFill>
                  <a:srgbClr val="294790"/>
                </a:solidFill>
                <a:cs typeface="Arial"/>
              </a:rPr>
              <a:t>ОБРАЗЕЦ ЗАГОЛОВКА</a:t>
            </a:r>
            <a:endParaRPr lang="ru-RU" sz="4400" spc="-40">
              <a:solidFill>
                <a:srgbClr val="294790"/>
              </a:solidFill>
              <a:cs typeface="Arial"/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B2D3575-5E27-4EB2-8A63-C67EAA6AC944}" type="datetime1">
              <a:t>24.06.2019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4CB9B150-16F9-4654-A9FF-3F04349E5D0B}" type="slidenum">
              <a:t>‹#›</a:t>
            </a:fld>
            <a:endParaRPr lang="ru-RU"/>
          </a:p>
        </p:txBody>
      </p:sp>
      <p:cxnSp>
        <p:nvCxnSpPr>
          <p:cNvPr id="9" name="Прямая соединительная линия 7"/>
          <p:cNvCxnSpPr>
            <a:cxnSpLocks/>
          </p:cNvCxnSpPr>
          <p:nvPr userDrawn="1"/>
        </p:nvCxnSpPr>
        <p:spPr bwMode="auto">
          <a:xfrm>
            <a:off x="337772" y="891636"/>
            <a:ext cx="11568478" cy="0"/>
          </a:xfrm>
          <a:prstGeom prst="line">
            <a:avLst/>
          </a:prstGeom>
          <a:ln w="19050"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8"/>
          <p:cNvSpPr/>
          <p:nvPr userDrawn="1"/>
        </p:nvSpPr>
        <p:spPr bwMode="auto">
          <a:xfrm>
            <a:off x="337772" y="0"/>
            <a:ext cx="1833928" cy="891636"/>
          </a:xfrm>
          <a:prstGeom prst="rect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Picture 2" descr="C:\Users\akladova\Desktop\logo_prosveschenie-01.png"/>
          <p:cNvPicPr>
            <a:picLocks noChangeAspect="1" noChangeArrowheads="1"/>
          </p:cNvPicPr>
          <p:nvPr userDrawn="1"/>
        </p:nvPicPr>
        <p:blipFill>
          <a:blip r:embed="rId21"/>
          <a:stretch/>
        </p:blipFill>
        <p:spPr bwMode="auto">
          <a:xfrm>
            <a:off x="530836" y="229525"/>
            <a:ext cx="1447800" cy="59686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86" r:id="rId19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20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000" b="1">
          <a:solidFill>
            <a:srgbClr val="955E4B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 b="1">
          <a:solidFill>
            <a:srgbClr val="955E4B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 b="1">
          <a:solidFill>
            <a:srgbClr val="955E4B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400">
          <a:solidFill>
            <a:srgbClr val="955E4B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200">
          <a:solidFill>
            <a:srgbClr val="955E4B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2209800" y="132416"/>
            <a:ext cx="9696450" cy="817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5400" spc="-40" dirty="0">
                <a:solidFill>
                  <a:srgbClr val="294790"/>
                </a:solidFill>
                <a:cs typeface="Arial"/>
              </a:rPr>
              <a:t>ОБРАЗЕЦ ЗАГОЛОВКА</a:t>
            </a:r>
            <a:endParaRPr lang="ru-RU" sz="4400" spc="-40" dirty="0">
              <a:solidFill>
                <a:srgbClr val="294790"/>
              </a:solidFill>
              <a:cs typeface="Arial"/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D3575-5E27-4EB2-8A63-C67EAA6AC944}" type="datetime1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24.06.2019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cxnSp>
        <p:nvCxnSpPr>
          <p:cNvPr id="9" name="Прямая соединительная линия 7"/>
          <p:cNvCxnSpPr>
            <a:cxnSpLocks/>
          </p:cNvCxnSpPr>
          <p:nvPr userDrawn="1"/>
        </p:nvCxnSpPr>
        <p:spPr bwMode="auto">
          <a:xfrm>
            <a:off x="337772" y="603775"/>
            <a:ext cx="11568478" cy="0"/>
          </a:xfrm>
          <a:prstGeom prst="line">
            <a:avLst/>
          </a:prstGeom>
          <a:ln w="19050"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8"/>
          <p:cNvSpPr/>
          <p:nvPr userDrawn="1"/>
        </p:nvSpPr>
        <p:spPr bwMode="auto">
          <a:xfrm>
            <a:off x="337772" y="1"/>
            <a:ext cx="1833928" cy="606264"/>
          </a:xfrm>
          <a:prstGeom prst="rect">
            <a:avLst/>
          </a:prstGeom>
          <a:solidFill>
            <a:srgbClr val="29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1" name="Picture 2" descr="C:\Users\akladova\Desktop\logo_prosveschenie-01.png"/>
          <p:cNvPicPr>
            <a:picLocks noChangeAspect="1" noChangeArrowheads="1"/>
          </p:cNvPicPr>
          <p:nvPr userDrawn="1"/>
        </p:nvPicPr>
        <p:blipFill>
          <a:blip r:embed="rId22"/>
          <a:stretch/>
        </p:blipFill>
        <p:spPr bwMode="auto">
          <a:xfrm>
            <a:off x="530836" y="9396"/>
            <a:ext cx="1447800" cy="596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62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822" r:id="rId20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24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000" b="1">
          <a:solidFill>
            <a:srgbClr val="955E4B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 b="1">
          <a:solidFill>
            <a:srgbClr val="955E4B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600" b="1">
          <a:solidFill>
            <a:srgbClr val="955E4B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400">
          <a:solidFill>
            <a:srgbClr val="955E4B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200">
          <a:solidFill>
            <a:srgbClr val="955E4B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9.wdp"/><Relationship Id="rId7" Type="http://schemas.openxmlformats.org/officeDocument/2006/relationships/image" Target="../media/image25.png"/><Relationship Id="rId12" Type="http://schemas.openxmlformats.org/officeDocument/2006/relationships/image" Target="../media/image5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11" Type="http://schemas.openxmlformats.org/officeDocument/2006/relationships/image" Target="../media/image55.png"/><Relationship Id="rId5" Type="http://schemas.openxmlformats.org/officeDocument/2006/relationships/image" Target="../media/image23.png"/><Relationship Id="rId10" Type="http://schemas.openxmlformats.org/officeDocument/2006/relationships/image" Target="../media/image30.jpg"/><Relationship Id="rId4" Type="http://schemas.openxmlformats.org/officeDocument/2006/relationships/image" Target="../media/image22.png"/><Relationship Id="rId9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jpg"/><Relationship Id="rId22" Type="http://schemas.openxmlformats.org/officeDocument/2006/relationships/image" Target="../media/image25.png"/><Relationship Id="rId27" Type="http://schemas.openxmlformats.org/officeDocument/2006/relationships/image" Target="../media/image3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11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3.wdp"/><Relationship Id="rId5" Type="http://schemas.openxmlformats.org/officeDocument/2006/relationships/image" Target="../media/image72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5" Type="http://schemas.openxmlformats.org/officeDocument/2006/relationships/image" Target="../media/image11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Relationship Id="rId1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2.jpg"/><Relationship Id="rId7" Type="http://schemas.openxmlformats.org/officeDocument/2006/relationships/image" Target="../media/image126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5" descr="000356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866" y="7288"/>
            <a:ext cx="12182134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63352" y="2577132"/>
            <a:ext cx="11700668" cy="1427932"/>
          </a:xfrm>
        </p:spPr>
        <p:txBody>
          <a:bodyPr/>
          <a:lstStyle/>
          <a:p>
            <a:pPr>
              <a:lnSpc>
                <a:spcPts val="5100"/>
              </a:lnSpc>
              <a:defRPr/>
            </a:pPr>
            <a:r>
              <a:rPr lang="ru-RU" sz="4000" b="1" dirty="0"/>
              <a:t>Актуальная учебная и учебно-методическая литература для реализации вариантов адаптированных основных образовательных программ в условиях специального и инклюзивного обучения</a:t>
            </a:r>
            <a:endParaRPr lang="ru-RU" sz="4000" dirty="0"/>
          </a:p>
        </p:txBody>
      </p:sp>
      <p:sp>
        <p:nvSpPr>
          <p:cNvPr id="7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22" descr="line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0" y="6787864"/>
            <a:ext cx="12192000" cy="70136"/>
          </a:xfrm>
          <a:prstGeom prst="rect">
            <a:avLst/>
          </a:prstGeom>
        </p:spPr>
      </p:pic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10416095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0" name="Freeform 6"/>
          <p:cNvSpPr/>
          <p:nvPr/>
        </p:nvSpPr>
        <p:spPr bwMode="auto">
          <a:xfrm>
            <a:off x="10421076" y="546724"/>
            <a:ext cx="576131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 extrusionOk="0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1" name="Freeform 7"/>
          <p:cNvSpPr/>
          <p:nvPr/>
        </p:nvSpPr>
        <p:spPr bwMode="auto">
          <a:xfrm>
            <a:off x="11345875" y="546724"/>
            <a:ext cx="576131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 extrusionOk="0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2" name="Freeform 8"/>
          <p:cNvSpPr/>
          <p:nvPr/>
        </p:nvSpPr>
        <p:spPr bwMode="auto">
          <a:xfrm>
            <a:off x="10416095" y="666268"/>
            <a:ext cx="131166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 extrusionOk="0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" name="Freeform 9"/>
          <p:cNvSpPr>
            <a:spLocks noEditPoints="1"/>
          </p:cNvSpPr>
          <p:nvPr/>
        </p:nvSpPr>
        <p:spPr bwMode="auto">
          <a:xfrm>
            <a:off x="10570505" y="666268"/>
            <a:ext cx="89658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 extrusionOk="0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" name="Freeform 10"/>
          <p:cNvSpPr>
            <a:spLocks noEditPoints="1"/>
          </p:cNvSpPr>
          <p:nvPr/>
        </p:nvSpPr>
        <p:spPr bwMode="auto">
          <a:xfrm>
            <a:off x="10685067" y="664607"/>
            <a:ext cx="121204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 extrusionOk="0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5" name="Freeform 11"/>
          <p:cNvSpPr/>
          <p:nvPr/>
        </p:nvSpPr>
        <p:spPr bwMode="auto">
          <a:xfrm>
            <a:off x="10834496" y="664607"/>
            <a:ext cx="11124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 extrusionOk="0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6" name="Freeform 12"/>
          <p:cNvSpPr>
            <a:spLocks noEditPoints="1"/>
          </p:cNvSpPr>
          <p:nvPr/>
        </p:nvSpPr>
        <p:spPr bwMode="auto">
          <a:xfrm>
            <a:off x="10970643" y="666268"/>
            <a:ext cx="96299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 extrusionOk="0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7" name="Freeform 13"/>
          <p:cNvSpPr/>
          <p:nvPr/>
        </p:nvSpPr>
        <p:spPr bwMode="auto">
          <a:xfrm>
            <a:off x="11095167" y="666268"/>
            <a:ext cx="89658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 extrusionOk="0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8" name="Freeform 14"/>
          <p:cNvSpPr/>
          <p:nvPr/>
        </p:nvSpPr>
        <p:spPr bwMode="auto">
          <a:xfrm>
            <a:off x="11209729" y="666268"/>
            <a:ext cx="189277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 extrusionOk="0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19" name="Freeform 15"/>
          <p:cNvSpPr/>
          <p:nvPr/>
        </p:nvSpPr>
        <p:spPr bwMode="auto">
          <a:xfrm>
            <a:off x="11417269" y="666268"/>
            <a:ext cx="91317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 extrusionOk="0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0" name="Freeform 16"/>
          <p:cNvSpPr/>
          <p:nvPr/>
        </p:nvSpPr>
        <p:spPr bwMode="auto">
          <a:xfrm>
            <a:off x="11533492" y="666268"/>
            <a:ext cx="12950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 extrusionOk="0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1" name="Freeform 17"/>
          <p:cNvSpPr/>
          <p:nvPr/>
        </p:nvSpPr>
        <p:spPr bwMode="auto">
          <a:xfrm>
            <a:off x="11684581" y="666268"/>
            <a:ext cx="131166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 extrusionOk="0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2" name="Freeform 18"/>
          <p:cNvSpPr/>
          <p:nvPr/>
        </p:nvSpPr>
        <p:spPr bwMode="auto">
          <a:xfrm>
            <a:off x="11835670" y="666268"/>
            <a:ext cx="92978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 extrusionOk="0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23" name="Freeform 19"/>
          <p:cNvSpPr>
            <a:spLocks noEditPoints="1"/>
          </p:cNvSpPr>
          <p:nvPr/>
        </p:nvSpPr>
        <p:spPr bwMode="auto">
          <a:xfrm>
            <a:off x="11051999" y="300997"/>
            <a:ext cx="240746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 extrusionOk="0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/>
          </a:p>
        </p:txBody>
      </p:sp>
      <p:sp>
        <p:nvSpPr>
          <p:cNvPr id="70" name="TextBox 4"/>
          <p:cNvSpPr>
            <a:spLocks/>
          </p:cNvSpPr>
          <p:nvPr/>
        </p:nvSpPr>
        <p:spPr bwMode="auto">
          <a:xfrm>
            <a:off x="11239269" y="60992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/>
              <a:t>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ИЗМЕНЕНИЯ НА ТИТУЛЕ УЧЕБНИКА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1" y="678408"/>
            <a:ext cx="12119898" cy="60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2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 НОВЫХ УЧЕБНО-МЕТОДИЧЕСКИХ КОМПЛЕКТОВ</a:t>
            </a:r>
            <a:endParaRPr lang="ru-RU" dirty="0"/>
          </a:p>
        </p:txBody>
      </p:sp>
      <p:pic>
        <p:nvPicPr>
          <p:cNvPr id="3" name="image2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083307" y="1440005"/>
            <a:ext cx="721434" cy="93392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Прямоугольник 3"/>
          <p:cNvSpPr/>
          <p:nvPr/>
        </p:nvSpPr>
        <p:spPr>
          <a:xfrm>
            <a:off x="6592037" y="1631685"/>
            <a:ext cx="3367625" cy="1049764"/>
          </a:xfrm>
          <a:prstGeom prst="rect">
            <a:avLst/>
          </a:prstGeom>
        </p:spPr>
        <p:txBody>
          <a:bodyPr wrap="square" lIns="64239" tIns="32126" rIns="64239" bIns="32126">
            <a:spAutoFit/>
          </a:bodyPr>
          <a:lstStyle/>
          <a:p>
            <a:pPr defTabSz="908657" rtl="0">
              <a:defRPr/>
            </a:pPr>
            <a:r>
              <a:rPr lang="ru-RU" sz="1600" kern="1200" dirty="0">
                <a:solidFill>
                  <a:srgbClr val="44546A">
                    <a:lumMod val="75000"/>
                  </a:srgbClr>
                </a:solidFill>
              </a:rPr>
              <a:t>Инструкция по установке, настройке и использованию электронной формы учебника издательства «Просвещение»</a:t>
            </a:r>
          </a:p>
        </p:txBody>
      </p:sp>
      <p:pic>
        <p:nvPicPr>
          <p:cNvPr id="5" name="image17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752184" y="5416519"/>
            <a:ext cx="904321" cy="7973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6363780" y="1189683"/>
            <a:ext cx="1089152" cy="5006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5021" tIns="65021" rIns="65021" bIns="65021" numCol="1" spcCol="38100" rtlCol="0" anchor="t">
            <a:spAutoFit/>
          </a:bodyPr>
          <a:lstStyle/>
          <a:p>
            <a:pPr marL="0" marR="0" lvl="0" indent="0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1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ЭФУ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1960" y="3737880"/>
            <a:ext cx="10178615" cy="16060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5021" tIns="65021" rIns="65021" bIns="65021" numCol="1" spcCol="38100" rtlCol="0" anchor="t">
            <a:spAutoFit/>
          </a:bodyPr>
          <a:lstStyle/>
          <a:p>
            <a:pPr marL="0" marR="0" lvl="0" indent="0" defTabSz="1300480" rtl="0" eaLnBrk="1" fontAlgn="auto" latinLnBrk="0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Helvetica"/>
              </a:rPr>
              <a:t>3.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Методические рекомендации к учебнику.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Пособия для учителей общеобразовательных организаций, реализующих адаптированные основные общеобразовательные программы.</a:t>
            </a:r>
          </a:p>
          <a:p>
            <a:pPr marL="0" marR="0" lvl="0" indent="0" defTabSz="1300480" rtl="0" eaLnBrk="1" fontAlgn="auto" latinLnBrk="0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Составной частью методических рекомендаций является </a:t>
            </a:r>
            <a:r>
              <a:rPr kumimoji="0" lang="ru-RU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Пример рабочей программы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с описанием содержания курса, конспектов уроков, личностных, предметных,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Helvetica"/>
              </a:rPr>
              <a:t>метапредметных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 (кроме у/о) результатов обучения и тематическим планированием уроков на каждый год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Helvetica"/>
              </a:rPr>
              <a:t>обучения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4032" y="2845867"/>
            <a:ext cx="4536504" cy="439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5021" tIns="65021" rIns="65021" bIns="65021" numCol="1" spcCol="38100" rtlCol="0" anchor="t">
            <a:spAutoFit/>
          </a:bodyPr>
          <a:lstStyle/>
          <a:p>
            <a:pPr marL="0" marR="0" lvl="0" indent="0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2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Helvetica"/>
              </a:rPr>
              <a:t>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УМК дополняются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Helvetica"/>
              </a:rPr>
              <a:t> рабочими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тетрадями</a:t>
            </a:r>
          </a:p>
        </p:txBody>
      </p:sp>
      <p:pic>
        <p:nvPicPr>
          <p:cNvPr id="10" name="Picture 3" descr="D:\ВСЁ\ПРЕЗЕНТАЦИИ\ДЛЯ ПРЕЗ\Рис. к презент\Новые обложки\20AKSENOVA BUKVAR  CH 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75"/>
          <a:stretch/>
        </p:blipFill>
        <p:spPr bwMode="auto">
          <a:xfrm>
            <a:off x="486482" y="944981"/>
            <a:ext cx="5188971" cy="2648883"/>
          </a:xfrm>
          <a:prstGeom prst="rect">
            <a:avLst/>
          </a:prstGeom>
          <a:noFill/>
          <a:ln>
            <a:solidFill>
              <a:sysClr val="window" lastClr="FFFFFF">
                <a:lumMod val="50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101960" y="609601"/>
            <a:ext cx="961592" cy="1587010"/>
          </a:xfrm>
          <a:prstGeom prst="ellipse">
            <a:avLst/>
          </a:prstGeom>
          <a:noFill/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lIns="64070" tIns="32051" rIns="64070" bIns="32051" rtlCol="0" anchor="ctr"/>
          <a:lstStyle/>
          <a:p>
            <a:pPr marL="0" marR="0" lvl="0" indent="0" algn="ctr" defTabSz="90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367808" y="609600"/>
            <a:ext cx="1080120" cy="2071849"/>
          </a:xfrm>
          <a:prstGeom prst="ellipse">
            <a:avLst/>
          </a:prstGeom>
          <a:noFill/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lIns="64070" tIns="32051" rIns="64070" bIns="32051" rtlCol="0" anchor="ctr"/>
          <a:lstStyle/>
          <a:p>
            <a:pPr marL="0" marR="0" lvl="0" indent="0" algn="ctr" defTabSz="90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6880" y="5489090"/>
            <a:ext cx="8608377" cy="439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65021" tIns="65021" rIns="65021" bIns="65021" numCol="1" spcCol="38100" rtlCol="0" anchor="t">
            <a:spAutoFit/>
          </a:bodyPr>
          <a:lstStyle/>
          <a:p>
            <a:pPr marL="0" marR="0" lvl="0" indent="0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Helvetica"/>
              </a:rPr>
              <a:t>4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Helvetica"/>
              </a:rPr>
              <a:t>.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Дидактические и графические материалы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к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учебникам (на сайте)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048750" y="1700808"/>
            <a:ext cx="3143250" cy="27766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5" y="1076828"/>
            <a:ext cx="8880304" cy="555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МЕТОДИЧЕСКИЕ РЕКОМЕНДАЦИИ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57349" y="1700808"/>
            <a:ext cx="30346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ru-RU" sz="2400" b="1" kern="1200" dirty="0" smtClean="0">
                <a:solidFill>
                  <a:srgbClr val="003366"/>
                </a:solidFill>
                <a:ea typeface="Avenir Book"/>
                <a:cs typeface="Avenir Book"/>
              </a:rPr>
              <a:t>Методические рекомендации находятся на странице учебника в каталоге издательства «Просвещение»</a:t>
            </a:r>
            <a:endParaRPr lang="ru-RU" sz="2400" b="1" kern="1200" dirty="0">
              <a:solidFill>
                <a:srgbClr val="003366"/>
              </a:solidFill>
              <a:ea typeface="Avenir Book"/>
              <a:cs typeface="Avenir Book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3433257">
            <a:off x="6150294" y="4565732"/>
            <a:ext cx="396701" cy="35242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rgbClr val="F9235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ЭЛЕКТРОННЫЕ ФОРМЫ УЧЕБНИКОВ (ЭФУ)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67" y="980728"/>
            <a:ext cx="921702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4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11"/>
          <p:cNvGraphicFramePr>
            <a:graphicFrameLocks noGrp="1"/>
          </p:cNvGraphicFramePr>
          <p:nvPr>
            <p:extLst/>
          </p:nvPr>
        </p:nvGraphicFramePr>
        <p:xfrm>
          <a:off x="337771" y="742479"/>
          <a:ext cx="5729782" cy="5998887"/>
        </p:xfrm>
        <a:graphic>
          <a:graphicData uri="http://schemas.openxmlformats.org/drawingml/2006/table">
            <a:tbl>
              <a:tblPr/>
              <a:tblGrid>
                <a:gridCol w="99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1434">
                  <a:extLst>
                    <a:ext uri="{9D8B030D-6E8A-4147-A177-3AD203B41FA5}">
                      <a16:colId xmlns:a16="http://schemas.microsoft.com/office/drawing/2014/main" val="1557656733"/>
                    </a:ext>
                  </a:extLst>
                </a:gridCol>
                <a:gridCol w="726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64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  <a:cs typeface="Times New Roman"/>
                        </a:rPr>
                        <a:t>№ ФПУ</a:t>
                      </a:r>
                      <a:endParaRPr lang="ru-RU"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36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Авторы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Название учебника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121">
                <a:tc gridSpan="5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Русский язык (Специальные учебники для реализации основных адаптированных программ)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7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2.1.1.1.3.1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Зикеев А.Г.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050" dirty="0"/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Русский язык. Развитие речи (для слабослышащих и позднооглохших обучающихся)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(в 2 частях)*</a:t>
                      </a:r>
                      <a:endParaRPr lang="ru-RU"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1 доп. класс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13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2.1.1.1.7.1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Рау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Ф.Ф., Кац З Г., </a:t>
                      </a: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Морева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Н.А. и др.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050" dirty="0"/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Букварь (для глухих обучающихся)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(в 2 частях)*</a:t>
                      </a:r>
                      <a:endParaRPr lang="ru-RU"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1 доп. класс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1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2.1.1.1.4.1 -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2.1.1.1.4.4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Зыкова Т.С., Зыкова М.А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., Кузьмичева </a:t>
                      </a:r>
                      <a:r>
                        <a:rPr lang="ru-RU" sz="1050" b="0" i="0" u="none" strike="noStrike" smtClean="0">
                          <a:solidFill>
                            <a:schemeClr val="tx1"/>
                          </a:solidFill>
                          <a:latin typeface="Avenir Book"/>
                        </a:rPr>
                        <a:t>Е.П.</a:t>
                      </a:r>
                      <a:r>
                        <a:rPr lang="ru-RU" sz="1050" b="0" i="0" u="none" strike="noStrike" baseline="0" smtClean="0">
                          <a:solidFill>
                            <a:schemeClr val="tx1"/>
                          </a:solidFill>
                          <a:latin typeface="Avenir Book"/>
                        </a:rPr>
                        <a:t>, 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Кац З.Г., </a:t>
                      </a:r>
                      <a:r>
                        <a:rPr lang="ru-RU" sz="1050" b="0" i="0" u="none" strike="noStrike" baseline="0" dirty="0" err="1" smtClean="0">
                          <a:solidFill>
                            <a:schemeClr val="tx1"/>
                          </a:solidFill>
                          <a:latin typeface="Avenir Book"/>
                        </a:rPr>
                        <a:t>Руленкова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Л.И.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Русский язык. Развитие речи (для глухих обучающихся)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*</a:t>
                      </a:r>
                      <a:endParaRPr kumimoji="0" lang="ru-RU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1 доп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.,</a:t>
                      </a:r>
                      <a:r>
                        <a:rPr lang="ru-RU" sz="1050" b="1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1, 2,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3 классы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45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2.1.1.1.6.1 -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2.1.1.1.6.5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  <a:beve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 err="1" smtClean="0">
                          <a:solidFill>
                            <a:schemeClr val="tx1"/>
                          </a:solidFill>
                          <a:latin typeface="Avenir Book"/>
                        </a:rPr>
                        <a:t>Пфафенродт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А.Н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., </a:t>
                      </a:r>
                      <a:r>
                        <a:rPr lang="ru-RU" sz="1050" b="0" i="0" u="none" strike="noStrike" dirty="0" err="1" smtClean="0">
                          <a:solidFill>
                            <a:schemeClr val="tx1"/>
                          </a:solidFill>
                          <a:latin typeface="Avenir Book"/>
                        </a:rPr>
                        <a:t>Кочанова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М.Е. 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</a:txBody>
                  <a:tcPr marL="108000" marR="6243" marT="6243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Произношение (для слабослышащих и позднооглохших обучающихся) (в 2 частях)*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1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доп.,</a:t>
                      </a:r>
                      <a:r>
                        <a:rPr lang="ru-RU" sz="1050" b="1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1, 2, 3,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4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121">
                <a:tc gridSpan="5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Литературное чтение (Специальные учебники для реализации основных адаптированных программ)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algn="ctr">
                      <a:solidFill>
                        <a:srgbClr val="29479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8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2.1.1.2.1.1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Зыкова Т.С., Морева Н.А.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Чтение (для глухих обучающихся) (в 2 частях)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*</a:t>
                      </a:r>
                      <a:endParaRPr kumimoji="0" lang="ru-RU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1 класс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121">
                <a:tc gridSpan="5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Окружающий мир (Специальные учебники для реализации основных адаптированных программ)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8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2.1.4.1.1.2 -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2.1.4.1.1.3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Зыкова Т.С., Зыкова М.А.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Ознакомление с окружающим миром (для глухих и слабослышащих обучающихся)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*</a:t>
                      </a:r>
                      <a:endParaRPr kumimoji="0" lang="ru-RU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1 доп</a:t>
                      </a:r>
                      <a:r>
                        <a:rPr lang="ru-RU" sz="1050" b="1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., 1,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2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805">
                <a:tc gridSpan="5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Изобразительное искусство</a:t>
                      </a:r>
                      <a:b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(Специальные учебники для реализации основных адаптированных программ)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20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2.1.5.1.2.1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Pay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М.Ю., Зыкова М.А., Суринов И.В.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Изобразительное искусство (для глухих и слабослышащих обучающихся) *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1 класс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243" marT="6243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1" name="Picture 3"/>
          <p:cNvPicPr>
            <a:picLocks noChangeArrowheads="1"/>
          </p:cNvPicPr>
          <p:nvPr/>
        </p:nvPicPr>
        <p:blipFill>
          <a:blip r:embed="rId2"/>
          <a:stretch/>
        </p:blipFill>
        <p:spPr bwMode="auto">
          <a:xfrm>
            <a:off x="7752184" y="742480"/>
            <a:ext cx="1397575" cy="196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/>
          <p:cNvPicPr>
            <a:picLocks noChangeArrowheads="1"/>
          </p:cNvPicPr>
          <p:nvPr/>
        </p:nvPicPr>
        <p:blipFill>
          <a:blip r:embed="rId3"/>
          <a:stretch/>
        </p:blipFill>
        <p:spPr bwMode="auto">
          <a:xfrm>
            <a:off x="6168008" y="742480"/>
            <a:ext cx="1397575" cy="196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/>
          <a:stretch/>
        </p:blipFill>
        <p:spPr bwMode="auto">
          <a:xfrm>
            <a:off x="9408368" y="742480"/>
            <a:ext cx="1397575" cy="196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"/>
          <p:cNvPicPr>
            <a:picLocks noChangeArrowheads="1"/>
          </p:cNvPicPr>
          <p:nvPr/>
        </p:nvPicPr>
        <p:blipFill>
          <a:blip r:embed="rId5"/>
          <a:stretch/>
        </p:blipFill>
        <p:spPr bwMode="auto">
          <a:xfrm>
            <a:off x="6888222" y="2791790"/>
            <a:ext cx="1397575" cy="196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/>
          <p:cNvPicPr>
            <a:picLocks noChangeArrowheads="1"/>
          </p:cNvPicPr>
          <p:nvPr/>
        </p:nvPicPr>
        <p:blipFill>
          <a:blip r:embed="rId6"/>
          <a:stretch/>
        </p:blipFill>
        <p:spPr bwMode="auto">
          <a:xfrm>
            <a:off x="8752683" y="2791790"/>
            <a:ext cx="1397575" cy="196644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6" name="Picture 9"/>
          <p:cNvPicPr>
            <a:picLocks noChangeArrowheads="1"/>
          </p:cNvPicPr>
          <p:nvPr/>
        </p:nvPicPr>
        <p:blipFill>
          <a:blip r:embed="rId7"/>
          <a:stretch/>
        </p:blipFill>
        <p:spPr bwMode="auto">
          <a:xfrm>
            <a:off x="6888222" y="4882456"/>
            <a:ext cx="1397575" cy="196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/>
          <p:cNvPicPr>
            <a:picLocks noChangeArrowheads="1"/>
          </p:cNvPicPr>
          <p:nvPr/>
        </p:nvPicPr>
        <p:blipFill>
          <a:blip r:embed="rId8"/>
          <a:stretch/>
        </p:blipFill>
        <p:spPr bwMode="auto">
          <a:xfrm>
            <a:off x="8752683" y="4882456"/>
            <a:ext cx="1397575" cy="1966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Группа 23"/>
          <p:cNvGrpSpPr/>
          <p:nvPr/>
        </p:nvGrpSpPr>
        <p:grpSpPr bwMode="auto">
          <a:xfrm>
            <a:off x="7253244" y="4789443"/>
            <a:ext cx="784248" cy="360040"/>
            <a:chOff x="6444205" y="3789040"/>
            <a:chExt cx="1440162" cy="360040"/>
          </a:xfrm>
        </p:grpSpPr>
        <p:sp>
          <p:nvSpPr>
            <p:cNvPr id="19" name="Скругленный прямоугольник 24"/>
            <p:cNvSpPr/>
            <p:nvPr/>
          </p:nvSpPr>
          <p:spPr bwMode="auto">
            <a:xfrm>
              <a:off x="6444208" y="3789040"/>
              <a:ext cx="1440159" cy="360040"/>
            </a:xfrm>
            <a:prstGeom prst="roundRect">
              <a:avLst>
                <a:gd name="adj" fmla="val 16667"/>
              </a:avLst>
            </a:prstGeom>
            <a:solidFill>
              <a:srgbClr val="F92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0" name="TextBox 4"/>
            <p:cNvSpPr>
              <a:spLocks/>
            </p:cNvSpPr>
            <p:nvPr/>
          </p:nvSpPr>
          <p:spPr bwMode="auto">
            <a:xfrm>
              <a:off x="6444205" y="3815170"/>
              <a:ext cx="144016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Новое</a:t>
              </a:r>
            </a:p>
          </p:txBody>
        </p:sp>
      </p:grpSp>
      <p:grpSp>
        <p:nvGrpSpPr>
          <p:cNvPr id="21" name="Группа 27"/>
          <p:cNvGrpSpPr/>
          <p:nvPr/>
        </p:nvGrpSpPr>
        <p:grpSpPr bwMode="auto">
          <a:xfrm>
            <a:off x="9146135" y="2705439"/>
            <a:ext cx="784248" cy="360040"/>
            <a:chOff x="6444205" y="3789040"/>
            <a:chExt cx="1440162" cy="360040"/>
          </a:xfrm>
        </p:grpSpPr>
        <p:sp>
          <p:nvSpPr>
            <p:cNvPr id="22" name="Скругленный прямоугольник 28"/>
            <p:cNvSpPr/>
            <p:nvPr/>
          </p:nvSpPr>
          <p:spPr bwMode="auto">
            <a:xfrm>
              <a:off x="6444208" y="3789040"/>
              <a:ext cx="1440159" cy="360040"/>
            </a:xfrm>
            <a:prstGeom prst="roundRect">
              <a:avLst>
                <a:gd name="adj" fmla="val 16667"/>
              </a:avLst>
            </a:prstGeom>
            <a:solidFill>
              <a:srgbClr val="F92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3" name="TextBox 4"/>
            <p:cNvSpPr>
              <a:spLocks/>
            </p:cNvSpPr>
            <p:nvPr/>
          </p:nvSpPr>
          <p:spPr bwMode="auto">
            <a:xfrm>
              <a:off x="6444205" y="3815170"/>
              <a:ext cx="144016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Новое</a:t>
              </a:r>
            </a:p>
          </p:txBody>
        </p:sp>
      </p:grpSp>
      <p:grpSp>
        <p:nvGrpSpPr>
          <p:cNvPr id="24" name="Группа 30"/>
          <p:cNvGrpSpPr/>
          <p:nvPr/>
        </p:nvGrpSpPr>
        <p:grpSpPr bwMode="auto">
          <a:xfrm>
            <a:off x="6534439" y="565613"/>
            <a:ext cx="784248" cy="360040"/>
            <a:chOff x="6444205" y="3789040"/>
            <a:chExt cx="1440162" cy="360040"/>
          </a:xfrm>
        </p:grpSpPr>
        <p:sp>
          <p:nvSpPr>
            <p:cNvPr id="25" name="Скругленный прямоугольник 31"/>
            <p:cNvSpPr/>
            <p:nvPr/>
          </p:nvSpPr>
          <p:spPr bwMode="auto">
            <a:xfrm>
              <a:off x="6444208" y="3789040"/>
              <a:ext cx="1440159" cy="360040"/>
            </a:xfrm>
            <a:prstGeom prst="roundRect">
              <a:avLst>
                <a:gd name="adj" fmla="val 16667"/>
              </a:avLst>
            </a:prstGeom>
            <a:solidFill>
              <a:srgbClr val="F92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6" name="TextBox 4"/>
            <p:cNvSpPr>
              <a:spLocks/>
            </p:cNvSpPr>
            <p:nvPr/>
          </p:nvSpPr>
          <p:spPr bwMode="auto">
            <a:xfrm>
              <a:off x="6444205" y="3817649"/>
              <a:ext cx="144016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Новое</a:t>
              </a:r>
            </a:p>
          </p:txBody>
        </p:sp>
      </p:grpSp>
      <p:grpSp>
        <p:nvGrpSpPr>
          <p:cNvPr id="27" name="Группа 33"/>
          <p:cNvGrpSpPr/>
          <p:nvPr/>
        </p:nvGrpSpPr>
        <p:grpSpPr bwMode="auto">
          <a:xfrm>
            <a:off x="9085338" y="4800168"/>
            <a:ext cx="784248" cy="360040"/>
            <a:chOff x="6444205" y="3789040"/>
            <a:chExt cx="1440162" cy="360040"/>
          </a:xfrm>
        </p:grpSpPr>
        <p:sp>
          <p:nvSpPr>
            <p:cNvPr id="28" name="Скругленный прямоугольник 34"/>
            <p:cNvSpPr/>
            <p:nvPr/>
          </p:nvSpPr>
          <p:spPr bwMode="auto">
            <a:xfrm>
              <a:off x="6444208" y="3789040"/>
              <a:ext cx="1440159" cy="360040"/>
            </a:xfrm>
            <a:prstGeom prst="roundRect">
              <a:avLst>
                <a:gd name="adj" fmla="val 16667"/>
              </a:avLst>
            </a:prstGeom>
            <a:solidFill>
              <a:srgbClr val="F923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29" name="TextBox 4"/>
            <p:cNvSpPr>
              <a:spLocks/>
            </p:cNvSpPr>
            <p:nvPr/>
          </p:nvSpPr>
          <p:spPr bwMode="auto">
            <a:xfrm>
              <a:off x="6444205" y="3815170"/>
              <a:ext cx="1440161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Новое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НАЧАЛЬНОЕ ОБЩЕЕ ОБРАЗОВАНИЕ. Специальные учебники для реализации адаптированных основных общеобразовательных программ. Нарушения </a:t>
            </a:r>
            <a:r>
              <a:rPr lang="ru-RU" dirty="0" smtClean="0"/>
              <a:t>слуха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805943" y="1124744"/>
            <a:ext cx="138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Для глухих обучающихся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16480" y="3257224"/>
            <a:ext cx="1719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Для глухих и слабослышащих обучающихся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16481" y="5373216"/>
            <a:ext cx="171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Для слабослышащих и позднооглохших обучающихся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ПИСЬМО МОИН РФ  «ОБ УЧЕБНИКАХ  ДЛЯ ОБУЧАЮЩИХСЯ С ОГРАНИЧЕННЫМИ ВОЗМОЖНОСТЯМИ ЗДОРОВЬЯ»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CB9B150-16F9-4654-A9FF-3F04349E5D0B}" type="slidenum">
              <a:rPr lang="ru-RU" smtClean="0">
                <a:solidFill>
                  <a:srgbClr val="E7E6E6">
                    <a:lumMod val="50000"/>
                  </a:srgbClr>
                </a:solidFill>
              </a:rPr>
              <a:pPr/>
              <a:t>15</a:t>
            </a:fld>
            <a:endParaRPr lang="ru-RU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609601"/>
            <a:ext cx="5080600" cy="60554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2348880"/>
            <a:ext cx="6158801" cy="12961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670" y="4115194"/>
            <a:ext cx="6167273" cy="75396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978" y="5306001"/>
            <a:ext cx="6159895" cy="1291351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8760296" y="739869"/>
            <a:ext cx="3412282" cy="1191816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lvl="0" algn="ctr" defTabSz="1300447" rtl="0" hangingPunct="0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Book"/>
                <a:cs typeface="Helvetica"/>
                <a:sym typeface="Helvetica"/>
              </a:rPr>
              <a:t>Письмо Министерства образования и науки РФ </a:t>
            </a:r>
            <a:r>
              <a:rPr lang="ru-RU" sz="1400" kern="12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Helvetica"/>
                <a:sym typeface="Helvetica"/>
              </a:rPr>
              <a:t>«Об учебниках  для обучающихся с ограниченными возможностями здоровья»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Book"/>
                <a:cs typeface="Helvetica"/>
                <a:sym typeface="Helvetica"/>
              </a:rPr>
              <a:t>от </a:t>
            </a:r>
            <a:r>
              <a:rPr lang="ru-RU" sz="1400" kern="12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Helvetica"/>
                <a:sym typeface="Helvetica"/>
              </a:rPr>
              <a:t>19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Book"/>
                <a:cs typeface="Helvetica"/>
                <a:sym typeface="Helvetica"/>
              </a:rPr>
              <a:t>.08.2016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Book"/>
                <a:cs typeface="Helvetica"/>
                <a:sym typeface="Helvetica"/>
              </a:rPr>
              <a:t>№ </a:t>
            </a:r>
            <a:r>
              <a:rPr lang="ru-RU" sz="1400" kern="12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Helvetica"/>
                <a:sym typeface="Helvetica"/>
              </a:rPr>
              <a:t>07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venir Book"/>
                <a:cs typeface="Helvetica"/>
                <a:sym typeface="Helvetica"/>
              </a:rPr>
              <a:t>-3517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venir Book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32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4"/>
          <p:cNvGraphicFramePr>
            <a:graphicFrameLocks noGrp="1"/>
          </p:cNvGraphicFramePr>
          <p:nvPr>
            <p:extLst/>
          </p:nvPr>
        </p:nvGraphicFramePr>
        <p:xfrm>
          <a:off x="72568" y="719476"/>
          <a:ext cx="5558974" cy="6059112"/>
        </p:xfrm>
        <a:graphic>
          <a:graphicData uri="http://schemas.openxmlformats.org/drawingml/2006/table">
            <a:tbl>
              <a:tblPr/>
              <a:tblGrid>
                <a:gridCol w="1114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1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8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627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  <a:cs typeface="Times New Roman"/>
                        </a:rPr>
                        <a:t>№ ФПУ</a:t>
                      </a:r>
                      <a:endParaRPr lang="ru-RU" sz="110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Авторы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Название учебника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34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2.1.1.1.1.1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Аксёнова А.К., Комарова С.В., Шишкова М.И.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БУКВАРЬ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(для обучающихся с интеллектуальными нарушениями)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в 2 частях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)*</a:t>
                      </a:r>
                      <a:endParaRPr b="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 1 класс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34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2.1.1.1.5.1 - </a:t>
                      </a:r>
                      <a:b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2.1.1.1.5.4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Комарова С.В.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РЕЧЕВАЯ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ПРАКТИКА 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 1, 2, 3, 4 классы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34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2.1.1.1.9.1 - </a:t>
                      </a:r>
                      <a:b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2.1.1.1.9.3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Якубовская Э.В., Коршунова Я.В.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РУССКИЙ ЯЗЫК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(для обучающихся с интеллектуальными нарушениями)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В 2 частях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)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*</a:t>
                      </a:r>
                      <a:endParaRPr b="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 2, 3, 4 классы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34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2.1.1.2.2.1 - </a:t>
                      </a:r>
                      <a:b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2.1.1.2.2.3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Ильина С.Ю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., Аксёнова А.К., Головкина Т.М. и др.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ЧТЕНИЕ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(для обучающихся с интеллектуальными нарушениями)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В 2 частях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)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*</a:t>
                      </a:r>
                      <a:endParaRPr b="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 2, 3, 4 классы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7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2.1.3.1.1.1 - </a:t>
                      </a:r>
                      <a:b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2.1.3.1.1.4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Алышева Т.В., Яковлева И.М.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МАТЕМАТИКА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(для обучающихся с интеллектуальными нарушениями)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(В 2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частях )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*</a:t>
                      </a:r>
                      <a:endParaRPr b="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 1, 2, 3, 4 классы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7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2.1.4.1.4.1 - </a:t>
                      </a:r>
                      <a:b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2.1.4.1.4.4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Матвеева Н.Б., Ярочкина И.А., Попова М.А. и др.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МИР ПРИРОДЫ И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ЧЕЛОВЕКА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(для обучающихся с интеллектуальными нарушениями)</a:t>
                      </a:r>
                      <a:r>
                        <a:rPr lang="ru-RU" sz="1100" b="0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(В 2 частях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)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*</a:t>
                      </a:r>
                      <a:endParaRPr b="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 1, 2, 3, 4 классы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66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2.1.5.1.1.1 - </a:t>
                      </a:r>
                      <a:b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2.1.5.1.1.4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Рау М.Ю., Зыкова М.А.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ИЗОБРАЗИТЕЛЬНОЕ 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ИСКУССТВО 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*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 1, 2, 3, 4 классы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548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2.1.6.1.1.1 - </a:t>
                      </a:r>
                      <a:b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2.1.6.1.1.4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Кузнецова Л.А., Симукова Я.С.</a:t>
                      </a:r>
                      <a:endParaRPr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ТЕХНОЛОГИЯ (РУЧНОЙ ТРУД</a:t>
                      </a: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) 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</a:t>
                      </a:r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*</a:t>
                      </a:r>
                      <a:r>
                        <a:rPr kumimoji="0" lang="ru-RU" sz="11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endParaRPr b="1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1, 2, 3, 4 классы</a:t>
                      </a:r>
                      <a:endParaRPr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36000" marB="3600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Picture 11"/>
          <p:cNvPicPr>
            <a:picLocks noChangeArrowheads="1"/>
          </p:cNvPicPr>
          <p:nvPr/>
        </p:nvPicPr>
        <p:blipFill>
          <a:blip r:embed="rId2"/>
          <a:stretch/>
        </p:blipFill>
        <p:spPr bwMode="auto">
          <a:xfrm>
            <a:off x="10692246" y="3634168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3"/>
          <p:cNvPicPr>
            <a:picLocks noChangeArrowheads="1"/>
          </p:cNvPicPr>
          <p:nvPr/>
        </p:nvPicPr>
        <p:blipFill>
          <a:blip r:embed="rId3"/>
          <a:stretch/>
        </p:blipFill>
        <p:spPr bwMode="auto">
          <a:xfrm>
            <a:off x="9038886" y="3633373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4"/>
          <p:cNvPicPr>
            <a:picLocks noChangeArrowheads="1"/>
          </p:cNvPicPr>
          <p:nvPr/>
        </p:nvPicPr>
        <p:blipFill>
          <a:blip r:embed="rId4"/>
          <a:stretch/>
        </p:blipFill>
        <p:spPr bwMode="auto">
          <a:xfrm>
            <a:off x="7395818" y="3633373"/>
            <a:ext cx="1404000" cy="19440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2" name="Picture 15"/>
          <p:cNvPicPr>
            <a:picLocks noChangeArrowheads="1"/>
          </p:cNvPicPr>
          <p:nvPr/>
        </p:nvPicPr>
        <p:blipFill rotWithShape="1">
          <a:blip r:embed="rId5"/>
          <a:srcRect l="5102"/>
          <a:stretch/>
        </p:blipFill>
        <p:spPr bwMode="auto">
          <a:xfrm>
            <a:off x="5752750" y="3633373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7"/>
          <p:cNvPicPr>
            <a:picLocks noChangeArrowheads="1"/>
          </p:cNvPicPr>
          <p:nvPr/>
        </p:nvPicPr>
        <p:blipFill>
          <a:blip r:embed="rId6"/>
          <a:stretch/>
        </p:blipFill>
        <p:spPr bwMode="auto">
          <a:xfrm>
            <a:off x="7395818" y="1124744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8"/>
          <p:cNvPicPr>
            <a:picLocks noChangeArrowheads="1"/>
          </p:cNvPicPr>
          <p:nvPr/>
        </p:nvPicPr>
        <p:blipFill>
          <a:blip r:embed="rId7"/>
          <a:stretch/>
        </p:blipFill>
        <p:spPr bwMode="auto">
          <a:xfrm>
            <a:off x="9038886" y="1124744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9"/>
          <p:cNvPicPr>
            <a:picLocks noChangeArrowheads="1"/>
          </p:cNvPicPr>
          <p:nvPr/>
        </p:nvPicPr>
        <p:blipFill>
          <a:blip r:embed="rId8"/>
          <a:stretch/>
        </p:blipFill>
        <p:spPr bwMode="auto">
          <a:xfrm>
            <a:off x="10692246" y="1124744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0"/>
          <p:cNvPicPr>
            <a:picLocks noChangeArrowheads="1"/>
          </p:cNvPicPr>
          <p:nvPr/>
        </p:nvPicPr>
        <p:blipFill>
          <a:blip r:embed="rId9"/>
          <a:stretch/>
        </p:blipFill>
        <p:spPr bwMode="auto">
          <a:xfrm>
            <a:off x="5752750" y="1124744"/>
            <a:ext cx="1404000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900" dirty="0"/>
              <a:t>1 – 4 КЛАССЫ (I ЭТАП ОБУЧЕНИЯ). Специальные учебники для реализации адаптированных основных общеобразовательных программ. Интеллектуальные </a:t>
            </a:r>
            <a:r>
              <a:rPr lang="ru-RU" sz="1900" dirty="0" smtClean="0"/>
              <a:t>нарушения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4687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2"/>
          <p:cNvGraphicFramePr>
            <a:graphicFrameLocks noGrp="1"/>
          </p:cNvGraphicFramePr>
          <p:nvPr>
            <p:extLst/>
          </p:nvPr>
        </p:nvGraphicFramePr>
        <p:xfrm>
          <a:off x="72570" y="835588"/>
          <a:ext cx="6066970" cy="5588054"/>
        </p:xfrm>
        <a:graphic>
          <a:graphicData uri="http://schemas.openxmlformats.org/drawingml/2006/table">
            <a:tbl>
              <a:tblPr/>
              <a:tblGrid>
                <a:gridCol w="949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7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91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  <a:cs typeface="Times New Roman"/>
                        </a:rPr>
                        <a:t>№ ФПУ</a:t>
                      </a:r>
                      <a:endParaRPr lang="ru-RU"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7157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Авторы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7157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Название учебника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7157" marT="7157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36000" marR="7157" marT="7157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99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2.2.1.1.2.1 -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2.2.1.1.2.5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Якубовская Э.В., Галунчикова Н.Г.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РУССКИЙ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ЯЗЫК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5, 6, 7, 8, 9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cap="flat" cmpd="sng" algn="ctr">
                      <a:solidFill>
                        <a:srgbClr val="2947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09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2.2.1.2.1.1 - </a:t>
                      </a:r>
                      <a:b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2.2.1.2.1.5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Малышева З.Ф.</a:t>
                      </a:r>
                      <a:b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Бгажнокова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И.М., </a:t>
                      </a: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Погостина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Е.С.</a:t>
                      </a:r>
                      <a:b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Аксенова А.К., Шишкова М.И.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ЧТЕНИЕ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5, 6, 7, 8, 9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85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2.2.3.1.1.1 -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2.2.3.1.1.4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Бгажнокова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И.М., Смирнова Л.В., Карелина И.В.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МИР ИСТОРИИ</a:t>
                      </a:r>
                      <a:b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ИСТОРИЯ ОТЕЧЕСТВА</a:t>
                      </a:r>
                      <a:r>
                        <a:rPr kumimoji="0" lang="ru-RU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endParaRPr kumimoji="0" lang="ru-RU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6, 7, 8.9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2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2.2.3.4.1.1 -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2.2.3.4.1.4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Лифанова Т.М., Соломина Е.Н.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ГЕОГРАФИЯ</a:t>
                      </a:r>
                      <a:r>
                        <a:rPr kumimoji="0" lang="ru-RU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endParaRPr kumimoji="0" lang="ru-RU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6, 7, 8.9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82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2.2.4.1.1.1 -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2.2.4.1.1.5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  <a:bevel/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Перова М.Н., 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  <a:p>
                      <a:pPr algn="l">
                        <a:defRPr/>
                      </a:pP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Капустина Г.М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.,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/>
                      </a:r>
                      <a:b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Алышева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Т.В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.,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/>
                      </a:r>
                      <a:b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Эк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В.В.,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Антропов 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А.П., </a:t>
                      </a: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Ходот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А.Ю., </a:t>
                      </a:r>
                      <a:r>
                        <a:rPr lang="ru-RU" sz="1050" b="0" i="0" u="none" strike="noStrike" dirty="0" err="1">
                          <a:solidFill>
                            <a:schemeClr val="tx1"/>
                          </a:solidFill>
                          <a:latin typeface="Avenir Book"/>
                        </a:rPr>
                        <a:t>Ходот</a:t>
                      </a:r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Т.Г.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МАТЕМАТИКА</a:t>
                      </a:r>
                      <a:r>
                        <a:rPr kumimoji="0" lang="ru-RU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endParaRPr kumimoji="0" lang="ru-RU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5, 6, 7, 8, 9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309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2.2.6.1.1.1 -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2.2.6.1.1.3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Клепинина З.А.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Никишов А.И., Теремов А.В.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Соломина Е.Н., Шевырева Т.В.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БИОЛОГИЯ</a:t>
                      </a:r>
                      <a:r>
                        <a:rPr kumimoji="0" lang="ru-RU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endParaRPr kumimoji="0" lang="ru-RU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7, 8, 9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2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2.2.6.1.2.1 -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2.2.6.1.2.2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Лифанова Т.М., Соломина Е.Н.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ПРИРОДОВЕДЕНИЕ</a:t>
                      </a:r>
                      <a:r>
                        <a:rPr kumimoji="0" lang="ru-RU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endParaRPr kumimoji="0" lang="ru-RU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5, 6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2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2.2.8.1.2.1 -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2.2.8.1.2.5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Картушина Г.Б., Мозговая Г.Г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ТЕХНОЛОГИЯ. ШВЕЙНОЕ ДЕЛО</a:t>
                      </a:r>
                      <a:r>
                        <a:rPr kumimoji="0" lang="ru-RU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endParaRPr kumimoji="0" lang="ru-RU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5, 6, 7, 8, 9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07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2.2.8.1.4.1- </a:t>
                      </a:r>
                      <a:b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</a:b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2.2.8.1.4.5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latin typeface="Avenir Book"/>
                        </a:rPr>
                        <a:t>Ковалева Е.А.</a:t>
                      </a:r>
                      <a:endParaRPr sz="105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ТЕХНОЛОГИЯ. СЕЛЬСКОХОЗЯЙСТВЕННЫЙ ТРУД</a:t>
                      </a:r>
                      <a:r>
                        <a:rPr kumimoji="0" lang="ru-RU" sz="105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 </a:t>
                      </a:r>
                      <a:r>
                        <a:rPr kumimoji="0" lang="ru-RU" sz="105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Book"/>
                          <a:cs typeface="+mn-cs"/>
                        </a:rPr>
                        <a:t>(для обучающихся с интеллектуальными нарушениями)*</a:t>
                      </a:r>
                      <a:endParaRPr kumimoji="0" lang="ru-RU" sz="105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Book"/>
                        <a:cs typeface="+mn-cs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b="1" i="0" u="none" strike="noStrike" dirty="0">
                          <a:solidFill>
                            <a:schemeClr val="tx1"/>
                          </a:solidFill>
                          <a:latin typeface="Avenir Book"/>
                        </a:rPr>
                        <a:t> 5, 6, 7, 8, 9 </a:t>
                      </a:r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latin typeface="Avenir Book"/>
                        </a:rPr>
                        <a:t>классы</a:t>
                      </a:r>
                      <a:endParaRPr sz="1050" dirty="0">
                        <a:solidFill>
                          <a:schemeClr val="tx1"/>
                        </a:solidFill>
                        <a:latin typeface="Avenir Book"/>
                      </a:endParaRPr>
                    </a:p>
                  </a:txBody>
                  <a:tcPr marL="108000" marR="6831" marT="6831" marB="0" anchor="ctr">
                    <a:lnL w="12700" algn="ctr">
                      <a:solidFill>
                        <a:srgbClr val="294790"/>
                      </a:solidFill>
                    </a:lnL>
                    <a:lnR w="12700" algn="ctr">
                      <a:solidFill>
                        <a:srgbClr val="294790"/>
                      </a:solidFill>
                    </a:lnR>
                    <a:lnT w="12700" algn="ctr">
                      <a:solidFill>
                        <a:srgbClr val="294790"/>
                      </a:solidFill>
                    </a:lnT>
                    <a:lnB w="12700" algn="ctr">
                      <a:solidFill>
                        <a:srgbClr val="29479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7762688" y="4849005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 preferRelativeResize="0">
            <a:picLocks noChangeArrowheads="1"/>
          </p:cNvPicPr>
          <p:nvPr/>
        </p:nvPicPr>
        <p:blipFill>
          <a:blip r:embed="rId4"/>
          <a:stretch/>
        </p:blipFill>
        <p:spPr bwMode="auto">
          <a:xfrm>
            <a:off x="6280109" y="4849005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/>
          <p:cNvPicPr preferRelativeResize="0">
            <a:picLocks noChangeArrowheads="1"/>
          </p:cNvPicPr>
          <p:nvPr/>
        </p:nvPicPr>
        <p:blipFill>
          <a:blip r:embed="rId5"/>
          <a:stretch/>
        </p:blipFill>
        <p:spPr bwMode="auto">
          <a:xfrm rot="10800000" flipH="1" flipV="1">
            <a:off x="10713330" y="2708921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/>
          <p:cNvPicPr preferRelativeResize="0">
            <a:picLocks noChangeArrowheads="1"/>
          </p:cNvPicPr>
          <p:nvPr/>
        </p:nvPicPr>
        <p:blipFill>
          <a:blip r:embed="rId6"/>
          <a:stretch/>
        </p:blipFill>
        <p:spPr bwMode="auto">
          <a:xfrm>
            <a:off x="7762688" y="2732864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"/>
          <p:cNvPicPr preferRelativeResize="0">
            <a:picLocks noChangeArrowheads="1"/>
          </p:cNvPicPr>
          <p:nvPr/>
        </p:nvPicPr>
        <p:blipFill rotWithShape="1">
          <a:blip r:embed="rId7"/>
          <a:srcRect l="7428"/>
          <a:stretch/>
        </p:blipFill>
        <p:spPr bwMode="auto">
          <a:xfrm>
            <a:off x="6280110" y="683424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6"/>
          <p:cNvPicPr preferRelativeResize="0">
            <a:picLocks noChangeArrowheads="1"/>
          </p:cNvPicPr>
          <p:nvPr/>
        </p:nvPicPr>
        <p:blipFill>
          <a:blip r:embed="rId8"/>
          <a:stretch/>
        </p:blipFill>
        <p:spPr bwMode="auto">
          <a:xfrm>
            <a:off x="9245266" y="2708921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8"/>
          <p:cNvPicPr preferRelativeResize="0">
            <a:picLocks noChangeArrowheads="1"/>
          </p:cNvPicPr>
          <p:nvPr/>
        </p:nvPicPr>
        <p:blipFill>
          <a:blip r:embed="rId9"/>
          <a:stretch/>
        </p:blipFill>
        <p:spPr bwMode="auto">
          <a:xfrm>
            <a:off x="10713330" y="683424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9"/>
          <p:cNvPicPr preferRelativeResize="0">
            <a:picLocks noChangeArrowheads="1"/>
          </p:cNvPicPr>
          <p:nvPr/>
        </p:nvPicPr>
        <p:blipFill>
          <a:blip r:embed="rId10"/>
          <a:stretch/>
        </p:blipFill>
        <p:spPr bwMode="auto">
          <a:xfrm>
            <a:off x="9245266" y="683424"/>
            <a:ext cx="1404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0"/>
          <p:cNvPicPr preferRelativeResize="0">
            <a:picLocks noChangeArrowheads="1"/>
          </p:cNvPicPr>
          <p:nvPr/>
        </p:nvPicPr>
        <p:blipFill>
          <a:blip r:embed="rId11"/>
          <a:stretch/>
        </p:blipFill>
        <p:spPr bwMode="auto">
          <a:xfrm>
            <a:off x="7762688" y="683424"/>
            <a:ext cx="1404000" cy="19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900" dirty="0"/>
              <a:t>5 – 9 КЛАССЫ (II ЭТАП ОБУЧЕНИЯ). Специальные учебники для реализации адаптированных основных общеобразовательных программ. Интеллектуальные </a:t>
            </a:r>
            <a:r>
              <a:rPr lang="ru-RU" sz="1900" dirty="0" smtClean="0"/>
              <a:t>нарушения</a:t>
            </a:r>
            <a:endParaRPr lang="ru-RU" sz="1900" dirty="0"/>
          </a:p>
        </p:txBody>
      </p:sp>
      <p:pic>
        <p:nvPicPr>
          <p:cNvPr id="19" name="Picture 4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737" y="2732864"/>
            <a:ext cx="1362743" cy="19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6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2209800" y="81618"/>
            <a:ext cx="9982200" cy="527982"/>
          </a:xfrm>
        </p:spPr>
        <p:txBody>
          <a:bodyPr/>
          <a:lstStyle/>
          <a:p>
            <a:r>
              <a:rPr lang="ru-RU" sz="1900" dirty="0"/>
              <a:t>5 – 9 КЛАССЫ (II ЭТАП ОБУЧЕНИЯ). Специальные учебники для реализации адаптированных основных общеобразовательных программ. Интеллектуальные </a:t>
            </a:r>
            <a:r>
              <a:rPr lang="ru-RU" sz="1900" dirty="0" smtClean="0"/>
              <a:t>нарушения</a:t>
            </a:r>
            <a:endParaRPr lang="ru-RU" sz="19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383713" y="981075"/>
            <a:ext cx="2808287" cy="5195888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 № 273</a:t>
            </a:r>
            <a:endParaRPr lang="ru-RU" altLang="ru-RU" sz="11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образовании в РФ»: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П.1 ч.5 ст.108.  Основные права обучающихся и меры их социальной поддержки и стимулирования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Наименования и уставы образовательных учреждений подлежат приведению в соответствие с настоящим Федеральным законом не позднее 1 июля 2016 года с учетом следующего: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ru-RU" sz="11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специальные (коррекционные) образовательные учреждения для обучающихся, воспитанников с ограниченными возможностями здоровья должны переименоваться в общеобразовательные организации;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36" y="649639"/>
            <a:ext cx="8882642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3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 ОБРАЗОВАНИИ ОБУЧАЮЩИХСЯ С УМСТВЕННОЙ ОТСТАЛОСТЬ (ИНТЕЛЛЕКТУАЛЬНЫМИ НАРУШЕНИЯМИ)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5400" y="1988840"/>
            <a:ext cx="10729192" cy="4657685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808038" algn="just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Для обучающихся с умственной отсталостью, правоотношения с которыми возникли с 1 сентября 2016 года, применяется ФГОС для обучающихся с умственной отсталостью. Основанием для разработки образовательных программ для них является примерная адаптированная основная общеобразовательная программа для обучающихся с умственной отсталостью, размещенная на сайте fgosreestr.ru.</a:t>
            </a:r>
          </a:p>
          <a:p>
            <a:pPr marL="0" marR="0" lvl="0" indent="808038" algn="just" defTabSz="9144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Для обучения лиц с умственной отсталостью, зачисленных в образовательные организации до 1 сентября 2016 г., при разработке образовательных программ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Минобрнауки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России рекомендует также использовать примерную адаптированную основную общеобразовательную программу образования обучающихся с умственной отсталостью, размещенную на сайте fgosreestr.ru.,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или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руководствоваться учебным планом, утвержденным приказом Минобразования России от 10 апреля 2002 г. № 29/2065-п «Об утверждении учебных планов специальных (коррекционных) образовательных учреждений для обучающихся, воспитанников с отклонениями в развитии», в части, не противоречащей законодательству в сфере образования.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68208" y="653008"/>
            <a:ext cx="4132362" cy="1191816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13004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Book"/>
                <a:cs typeface="Helvetica"/>
              </a:rPr>
              <a:t>Письмо Министерства образования и науки от 11.08.2016 № ВК-1788_07 «Об организации образования обучающихся с умственной отсталостью (интеллектуальными нарушениями)»</a:t>
            </a:r>
          </a:p>
        </p:txBody>
      </p:sp>
    </p:spTree>
    <p:extLst>
      <p:ext uri="{BB962C8B-B14F-4D97-AF65-F5344CB8AC3E}">
        <p14:creationId xmlns:p14="http://schemas.microsoft.com/office/powerpoint/2010/main" val="356667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5"/>
          <p:cNvPicPr>
            <a:picLocks noChangeArrowheads="1"/>
          </p:cNvPicPr>
          <p:nvPr/>
        </p:nvPicPr>
        <p:blipFill>
          <a:blip r:embed="rId3"/>
          <a:stretch/>
        </p:blipFill>
        <p:spPr bwMode="auto">
          <a:xfrm rot="21011839">
            <a:off x="70408" y="5707578"/>
            <a:ext cx="828000" cy="11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09800" y="81618"/>
            <a:ext cx="8926760" cy="527982"/>
          </a:xfrm>
        </p:spPr>
        <p:txBody>
          <a:bodyPr/>
          <a:lstStyle/>
          <a:p>
            <a:r>
              <a:rPr lang="ru-RU" dirty="0" smtClean="0"/>
              <a:t>ПРЕДМЕТНЫЕ ЛИНИИ УЧЕБНИКОВ ДЛЯ ОБУЧАЮЩИХСЯ С ОВЗ ОБЕСПЕЧИВАЮТ РЕАЛИЗАЦИЮ ТРЕБОВАНИЙ ФГОС ОВЗ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60213" y="5800800"/>
            <a:ext cx="331787" cy="328612"/>
          </a:xfrm>
        </p:spPr>
        <p:txBody>
          <a:bodyPr vert="horz" lIns="71437" tIns="18000" rIns="71437" bIns="71437" rtlCol="0" anchor="t"/>
          <a:lstStyle/>
          <a:p>
            <a:pPr marL="0" marR="0" lvl="0" indent="0" algn="r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3080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1794571" y="704606"/>
            <a:ext cx="8765925" cy="6108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135" y="908720"/>
            <a:ext cx="7939209" cy="4605856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90913" tIns="45456" rIns="90913" bIns="45456" rtlCol="0">
            <a:spAutoFit/>
          </a:bodyPr>
          <a:lstStyle/>
          <a:p>
            <a:pPr marL="284159" marR="0" lvl="0" indent="-284159" algn="l" defTabSz="9088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опыт 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адаптации предметного содержания различных образовательных областей;</a:t>
            </a:r>
          </a:p>
          <a:p>
            <a:pPr marL="284159" marR="0" lvl="0" indent="-284159" algn="l" defTabSz="9088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использование технологий коррекционно-развивающего обучения, компенсирующих психическое недоразвитие (памяти, внимания, восприятия, речи, мышления)</a:t>
            </a:r>
          </a:p>
          <a:p>
            <a:pPr marL="284159" marR="0" lvl="0" indent="-284159" algn="l" defTabSz="9088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особая методическая подача материала – алгоритмизированная учебная информация, специальное иллюстрирование;</a:t>
            </a:r>
          </a:p>
          <a:p>
            <a:pPr marL="284159" marR="0" lvl="0" indent="-284159" algn="l" defTabSz="9088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учет психофизиологических возможностей обучающихся – дифференцированные задания по степени сложности содержания материала, степени самостоятельности выполнения;</a:t>
            </a:r>
          </a:p>
          <a:p>
            <a:pPr marL="284159" marR="0" lvl="0" indent="-284159" algn="l" defTabSz="9088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особый аппарат ориентировки в учебнике;</a:t>
            </a:r>
          </a:p>
          <a:p>
            <a:pPr marL="284159" marR="0" lvl="0" indent="-284159" algn="l" defTabSz="9088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специальные модели организации учебного процесса;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</a:t>
            </a:r>
          </a:p>
          <a:p>
            <a:pPr marL="284159" marR="0" lvl="0" indent="-284159" algn="l" defTabSz="908877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специальные методические рекомендации – информация, которая помогает учителю оптимизировать процесс обучения</a:t>
            </a:r>
          </a:p>
        </p:txBody>
      </p:sp>
      <p:pic>
        <p:nvPicPr>
          <p:cNvPr id="10" name="Picture 3"/>
          <p:cNvPicPr>
            <a:picLocks noChangeArrowheads="1"/>
          </p:cNvPicPr>
          <p:nvPr/>
        </p:nvPicPr>
        <p:blipFill>
          <a:blip r:embed="rId5"/>
          <a:stretch/>
        </p:blipFill>
        <p:spPr bwMode="auto">
          <a:xfrm rot="300651">
            <a:off x="999347" y="608760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/>
          <p:cNvPicPr>
            <a:picLocks noChangeArrowheads="1"/>
          </p:cNvPicPr>
          <p:nvPr/>
        </p:nvPicPr>
        <p:blipFill>
          <a:blip r:embed="rId6"/>
          <a:stretch/>
        </p:blipFill>
        <p:spPr bwMode="auto">
          <a:xfrm rot="21030402">
            <a:off x="12220" y="658219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7"/>
          <a:stretch/>
        </p:blipFill>
        <p:spPr bwMode="auto">
          <a:xfrm rot="21369429">
            <a:off x="10224862" y="611283"/>
            <a:ext cx="828000" cy="11880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3" name="Picture 9"/>
          <p:cNvPicPr>
            <a:picLocks noChangeArrowheads="1"/>
          </p:cNvPicPr>
          <p:nvPr/>
        </p:nvPicPr>
        <p:blipFill>
          <a:blip r:embed="rId8"/>
          <a:stretch/>
        </p:blipFill>
        <p:spPr bwMode="auto">
          <a:xfrm rot="505800">
            <a:off x="11291177" y="3555284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0"/>
          <p:cNvPicPr>
            <a:picLocks noChangeArrowheads="1"/>
          </p:cNvPicPr>
          <p:nvPr/>
        </p:nvPicPr>
        <p:blipFill>
          <a:blip r:embed="rId9"/>
          <a:stretch/>
        </p:blipFill>
        <p:spPr bwMode="auto">
          <a:xfrm rot="505800">
            <a:off x="11219169" y="386932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1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02972">
            <a:off x="10296870" y="2975346"/>
            <a:ext cx="828000" cy="106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3"/>
          <p:cNvPicPr preferRelativeResize="0">
            <a:picLocks noChangeArrowheads="1"/>
          </p:cNvPicPr>
          <p:nvPr/>
        </p:nvPicPr>
        <p:blipFill>
          <a:blip r:embed="rId11"/>
          <a:stretch/>
        </p:blipFill>
        <p:spPr bwMode="auto">
          <a:xfrm rot="20834781">
            <a:off x="106522" y="2785660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4"/>
          <p:cNvPicPr preferRelativeResize="0">
            <a:picLocks noChangeArrowheads="1"/>
          </p:cNvPicPr>
          <p:nvPr/>
        </p:nvPicPr>
        <p:blipFill>
          <a:blip r:embed="rId12"/>
          <a:stretch/>
        </p:blipFill>
        <p:spPr bwMode="auto">
          <a:xfrm rot="505800">
            <a:off x="11219169" y="1467052"/>
            <a:ext cx="828000" cy="11880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8" name="Picture 15"/>
          <p:cNvPicPr preferRelativeResize="0">
            <a:picLocks noChangeArrowheads="1"/>
          </p:cNvPicPr>
          <p:nvPr/>
        </p:nvPicPr>
        <p:blipFill rotWithShape="1">
          <a:blip r:embed="rId13"/>
          <a:srcRect l="5102"/>
          <a:stretch/>
        </p:blipFill>
        <p:spPr bwMode="auto">
          <a:xfrm rot="20766060">
            <a:off x="96876" y="4663184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7"/>
          <p:cNvPicPr preferRelativeResize="0">
            <a:picLocks noChangeArrowheads="1"/>
          </p:cNvPicPr>
          <p:nvPr/>
        </p:nvPicPr>
        <p:blipFill>
          <a:blip r:embed="rId14"/>
          <a:stretch/>
        </p:blipFill>
        <p:spPr bwMode="auto">
          <a:xfrm rot="513928">
            <a:off x="935675" y="1611828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8"/>
          <p:cNvPicPr preferRelativeResize="0">
            <a:picLocks noChangeArrowheads="1"/>
          </p:cNvPicPr>
          <p:nvPr/>
        </p:nvPicPr>
        <p:blipFill>
          <a:blip r:embed="rId15"/>
          <a:stretch/>
        </p:blipFill>
        <p:spPr bwMode="auto">
          <a:xfrm rot="21002972">
            <a:off x="10296870" y="1763411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19"/>
          <p:cNvPicPr preferRelativeResize="0">
            <a:picLocks noChangeArrowheads="1"/>
          </p:cNvPicPr>
          <p:nvPr/>
        </p:nvPicPr>
        <p:blipFill>
          <a:blip r:embed="rId16"/>
          <a:stretch/>
        </p:blipFill>
        <p:spPr bwMode="auto">
          <a:xfrm rot="21002972">
            <a:off x="10400190" y="5729708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0"/>
          <p:cNvPicPr preferRelativeResize="0">
            <a:picLocks noChangeArrowheads="1"/>
          </p:cNvPicPr>
          <p:nvPr/>
        </p:nvPicPr>
        <p:blipFill>
          <a:blip r:embed="rId17"/>
          <a:stretch/>
        </p:blipFill>
        <p:spPr bwMode="auto">
          <a:xfrm rot="20790867">
            <a:off x="28325" y="1708968"/>
            <a:ext cx="828000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 preferRelativeResize="0">
            <a:picLocks noChangeArrowheads="1"/>
          </p:cNvPicPr>
          <p:nvPr/>
        </p:nvPicPr>
        <p:blipFill>
          <a:blip r:embed="rId18">
            <a:extLst/>
          </a:blip>
          <a:stretch/>
        </p:blipFill>
        <p:spPr bwMode="auto">
          <a:xfrm rot="505800">
            <a:off x="1008927" y="4851428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"/>
          <p:cNvPicPr preferRelativeResize="0">
            <a:picLocks noChangeArrowheads="1"/>
          </p:cNvPicPr>
          <p:nvPr/>
        </p:nvPicPr>
        <p:blipFill>
          <a:blip r:embed="rId19"/>
          <a:stretch/>
        </p:blipFill>
        <p:spPr bwMode="auto">
          <a:xfrm rot="21002972">
            <a:off x="10368878" y="3995659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3"/>
          <p:cNvPicPr preferRelativeResize="0">
            <a:picLocks noChangeArrowheads="1"/>
          </p:cNvPicPr>
          <p:nvPr/>
        </p:nvPicPr>
        <p:blipFill>
          <a:blip r:embed="rId20"/>
          <a:stretch/>
        </p:blipFill>
        <p:spPr bwMode="auto">
          <a:xfrm rot="11305800" flipH="1" flipV="1">
            <a:off x="11291177" y="2546764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4"/>
          <p:cNvPicPr preferRelativeResize="0">
            <a:picLocks noChangeArrowheads="1"/>
          </p:cNvPicPr>
          <p:nvPr/>
        </p:nvPicPr>
        <p:blipFill>
          <a:blip r:embed="rId21"/>
          <a:stretch/>
        </p:blipFill>
        <p:spPr bwMode="auto">
          <a:xfrm rot="766419">
            <a:off x="1114464" y="5612033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5"/>
          <p:cNvPicPr preferRelativeResize="0">
            <a:picLocks noChangeArrowheads="1"/>
          </p:cNvPicPr>
          <p:nvPr/>
        </p:nvPicPr>
        <p:blipFill rotWithShape="1">
          <a:blip r:embed="rId22"/>
          <a:srcRect l="7428"/>
          <a:stretch/>
        </p:blipFill>
        <p:spPr bwMode="auto">
          <a:xfrm rot="505800">
            <a:off x="1008927" y="3771308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6"/>
          <p:cNvPicPr preferRelativeResize="0"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82372">
            <a:off x="10301140" y="4844988"/>
            <a:ext cx="828000" cy="11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10"/>
          <p:cNvPicPr preferRelativeResize="0"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63863">
            <a:off x="11300004" y="5758999"/>
            <a:ext cx="828000" cy="1089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4"/>
          <p:cNvPicPr preferRelativeResize="0"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16620">
            <a:off x="118289" y="3787092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6"/>
          <p:cNvPicPr>
            <a:picLocks noChangeArrowheads="1"/>
          </p:cNvPicPr>
          <p:nvPr/>
        </p:nvPicPr>
        <p:blipFill>
          <a:blip r:embed="rId26"/>
          <a:stretch/>
        </p:blipFill>
        <p:spPr bwMode="auto">
          <a:xfrm rot="505800">
            <a:off x="11363185" y="4635404"/>
            <a:ext cx="828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9"/>
          <p:cNvPicPr preferRelativeResize="0">
            <a:picLocks noChangeArrowheads="1"/>
          </p:cNvPicPr>
          <p:nvPr/>
        </p:nvPicPr>
        <p:blipFill>
          <a:blip r:embed="rId27"/>
          <a:stretch/>
        </p:blipFill>
        <p:spPr bwMode="auto">
          <a:xfrm rot="528860">
            <a:off x="1077412" y="2693336"/>
            <a:ext cx="828000" cy="11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063552" y="5734997"/>
            <a:ext cx="8221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venir Book"/>
              </a:rPr>
              <a:t>Общеобразовательная - «массовая» школа может изучать и использовать </a:t>
            </a:r>
            <a:r>
              <a:rPr lang="ru-RU" b="1" dirty="0" smtClean="0">
                <a:latin typeface="Avenir Book"/>
              </a:rPr>
              <a:t>в практике инклюзивного образования</a:t>
            </a:r>
            <a:r>
              <a:rPr lang="ru-RU" dirty="0" smtClean="0">
                <a:latin typeface="Avenir Book"/>
              </a:rPr>
              <a:t> «специальные» учебники</a:t>
            </a:r>
            <a:endParaRPr lang="ru-RU" dirty="0">
              <a:latin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537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photo-elsoar.com/wp-content/images/Children-with-Books-High-definition-Picture-6.jpg"/>
          <p:cNvPicPr>
            <a:picLocks noChangeAspect="1" noChangeArrowheads="1"/>
          </p:cNvPicPr>
          <p:nvPr/>
        </p:nvPicPr>
        <p:blipFill>
          <a:blip r:embed="rId2"/>
          <a:srcRect l="18197"/>
          <a:stretch/>
        </p:blipFill>
        <p:spPr bwMode="auto">
          <a:xfrm>
            <a:off x="3714608" y="1768475"/>
            <a:ext cx="2541178" cy="4659695"/>
          </a:xfrm>
          <a:prstGeom prst="rect">
            <a:avLst/>
          </a:prstGeom>
          <a:noFill/>
        </p:spPr>
      </p:pic>
      <p:sp>
        <p:nvSpPr>
          <p:cNvPr id="6" name="Название 1"/>
          <p:cNvSpPr>
            <a:spLocks/>
          </p:cNvSpPr>
          <p:nvPr/>
        </p:nvSpPr>
        <p:spPr bwMode="auto">
          <a:xfrm>
            <a:off x="6255785" y="2589877"/>
            <a:ext cx="5456316" cy="2631763"/>
          </a:xfrm>
          <a:prstGeom prst="rect">
            <a:avLst/>
          </a:prstGeom>
          <a:noFill/>
        </p:spPr>
        <p:txBody>
          <a:bodyPr vert="horz" lIns="103888" tIns="51944" rIns="103888" bIns="51944" rtlCol="0" anchor="t" anchorCtr="0"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5400" b="1" dirty="0" smtClean="0">
                <a:solidFill>
                  <a:srgbClr val="003366"/>
                </a:solidFill>
              </a:rPr>
              <a:t>НОВИНКИ</a:t>
            </a:r>
          </a:p>
          <a:p>
            <a:pPr>
              <a:lnSpc>
                <a:spcPct val="80000"/>
              </a:lnSpc>
              <a:defRPr/>
            </a:pPr>
            <a:endParaRPr lang="ru-RU" sz="5400" b="1" dirty="0">
              <a:solidFill>
                <a:srgbClr val="003366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5400" b="1" dirty="0" smtClean="0">
                <a:solidFill>
                  <a:srgbClr val="003366"/>
                </a:solidFill>
                <a:latin typeface="Calibri"/>
              </a:rPr>
              <a:t>АКТУАЛЬНЫЕ </a:t>
            </a:r>
            <a:br>
              <a:rPr lang="ru-RU" sz="5400" b="1" dirty="0" smtClean="0">
                <a:solidFill>
                  <a:srgbClr val="003366"/>
                </a:solidFill>
                <a:latin typeface="Calibri"/>
              </a:rPr>
            </a:br>
            <a:r>
              <a:rPr lang="ru-RU" sz="5400" b="1" dirty="0" smtClean="0">
                <a:solidFill>
                  <a:srgbClr val="003366"/>
                </a:solidFill>
                <a:latin typeface="Calibri"/>
              </a:rPr>
              <a:t>ПРОЕКТЫ</a:t>
            </a:r>
            <a:endParaRPr dirty="0" smtClean="0"/>
          </a:p>
          <a:p>
            <a:pPr>
              <a:lnSpc>
                <a:spcPct val="80000"/>
              </a:lnSpc>
              <a:defRPr/>
            </a:pPr>
            <a:endParaRPr lang="ru-RU" sz="5400" b="1" dirty="0">
              <a:solidFill>
                <a:srgbClr val="003366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ЛОГОПЕДИЧЕСКОЕ СОПРОВОЖДЕНИЕ УЧАЩИХСЯ НАЧАЛЬНЫХ КЛАССОВ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00441" y="1157505"/>
            <a:ext cx="8816039" cy="4503743"/>
          </a:xfrm>
          <a:prstGeom prst="rect">
            <a:avLst/>
          </a:prstGeom>
          <a:noFill/>
        </p:spPr>
        <p:txBody>
          <a:bodyPr wrap="square" lIns="91386" tIns="45693" rIns="71994" bIns="45693" rtlCol="0">
            <a:spAutoFit/>
          </a:bodyPr>
          <a:lstStyle/>
          <a:p>
            <a:pPr marR="0" lvl="0" algn="l" defTabSz="913848" rtl="0" eaLnBrk="1" fontAlgn="auto" latinLnBrk="0" hangingPunct="1">
              <a:lnSpc>
                <a:spcPts val="17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Особенности комплекта</a:t>
            </a:r>
          </a:p>
          <a:p>
            <a:pPr marR="0" lvl="0" algn="l" defTabSz="913848" rtl="0" eaLnBrk="1" fontAlgn="auto" latinLnBrk="0" hangingPunct="1">
              <a:lnSpc>
                <a:spcPts val="1700"/>
              </a:lnSpc>
              <a:spcBef>
                <a:spcPts val="0"/>
              </a:spcBef>
              <a:buClrTx/>
              <a:buSzTx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venir Book"/>
              <a:cs typeface="Helvetica"/>
            </a:endParaRPr>
          </a:p>
          <a:p>
            <a:pPr marL="285729" marR="0" lvl="0" indent="-285729" algn="l" defTabSz="91384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Пособия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разработаны на основании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ФГОС начального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общего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образовани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/>
              <a:cs typeface="Helvetica"/>
            </a:endParaRPr>
          </a:p>
          <a:p>
            <a:pPr marL="285729" marR="0" lvl="0" indent="-285729" algn="l" defTabSz="91384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Серия рассчитана на детей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старшего дошкольного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возраста и учащихся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начальных классов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/>
              <a:cs typeface="Helvetica"/>
            </a:endParaRPr>
          </a:p>
          <a:p>
            <a:pPr marL="285729" marR="0" lvl="0" indent="-285729" algn="l" defTabSz="91384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Пособия учитывают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психологические особенности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детей младшего школьного возраста, разработаны в игровой форме, имеют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систему оценки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достижения детьми результатов</a:t>
            </a:r>
          </a:p>
          <a:p>
            <a:pPr marL="285729" marR="0" lvl="0" indent="-285729" algn="l" defTabSz="91384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В каждой тетради-помощнице имеется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«страничка взрослого»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с разъяснениями как работать по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тетради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/>
              <a:cs typeface="Helvetica"/>
            </a:endParaRPr>
          </a:p>
          <a:p>
            <a:pPr marL="310762" marR="0" lvl="1" indent="-285729" algn="l" defTabSz="913848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Тетради-помощницы можно использовать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в урочной или внеурочной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Helvetica"/>
              </a:rPr>
              <a:t>деятельности, при оказании помощи детям со стороны родителей.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venir Book"/>
              <a:cs typeface="Helvetica"/>
            </a:endParaRPr>
          </a:p>
          <a:p>
            <a:pPr marL="310762" lvl="1" indent="-285729" defTabSz="913848" rtl="0">
              <a:lnSpc>
                <a:spcPts val="17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kern="1200" dirty="0">
                <a:latin typeface="Avenir Book"/>
                <a:cs typeface="Helvetica"/>
              </a:rPr>
              <a:t>Возможность использования материала как «конструктора»</a:t>
            </a:r>
          </a:p>
          <a:p>
            <a:pPr marL="310762" lvl="1" indent="-285729" defTabSz="913848" rtl="0">
              <a:lnSpc>
                <a:spcPts val="17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kern="1200" dirty="0">
                <a:latin typeface="Avenir Book"/>
                <a:cs typeface="Helvetica"/>
              </a:rPr>
              <a:t>Системно выстроенное содержание материала для включения младших школьников в совместную деятельность на занятиях</a:t>
            </a:r>
          </a:p>
          <a:p>
            <a:pPr marL="310762" lvl="1" indent="-285729" defTabSz="913848" rtl="0">
              <a:lnSpc>
                <a:spcPts val="1700"/>
              </a:lnSpc>
              <a:buFont typeface="Wingdings" panose="05000000000000000000" pitchFamily="2" charset="2"/>
              <a:buChar char="Ø"/>
              <a:defRPr/>
            </a:pPr>
            <a:r>
              <a:rPr lang="ru-RU" sz="1600" kern="1200" dirty="0">
                <a:latin typeface="Avenir Book"/>
                <a:cs typeface="Helvetica"/>
              </a:rPr>
              <a:t>Значительный коррекционно-развивающий </a:t>
            </a:r>
            <a:r>
              <a:rPr lang="ru-RU" sz="1600" kern="1200" dirty="0" smtClean="0">
                <a:latin typeface="Avenir Book"/>
                <a:cs typeface="Helvetica"/>
              </a:rPr>
              <a:t>потенциал</a:t>
            </a:r>
            <a:endParaRPr lang="ru-RU" sz="1600" kern="1200" dirty="0">
              <a:latin typeface="Avenir Book"/>
              <a:cs typeface="Helvetica"/>
            </a:endParaRPr>
          </a:p>
        </p:txBody>
      </p:sp>
      <p:pic>
        <p:nvPicPr>
          <p:cNvPr id="4" name="Picture 14" descr="C:\Users\TYaskevich\Desktop\Облако\Log_cnten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7110" y="789707"/>
            <a:ext cx="744716" cy="1086076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630459"/>
            <a:ext cx="961382" cy="1266643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6" name="Picture 4" descr="C:\Users\TYaskevich\Pictures\читаю словам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460" t="1474" r="1894" b="1265"/>
          <a:stretch>
            <a:fillRect/>
          </a:stretch>
        </p:blipFill>
        <p:spPr bwMode="auto">
          <a:xfrm>
            <a:off x="345557" y="4365104"/>
            <a:ext cx="942253" cy="1263998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41" y="3140968"/>
            <a:ext cx="974292" cy="126664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4" y="1898235"/>
            <a:ext cx="967715" cy="1266643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077" y="640437"/>
            <a:ext cx="955033" cy="128020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543" y="548679"/>
            <a:ext cx="760985" cy="1082591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012" y="1696273"/>
            <a:ext cx="961099" cy="1238529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665" y="2675536"/>
            <a:ext cx="962596" cy="123675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011" y="3717031"/>
            <a:ext cx="961100" cy="1291697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499" y="4694634"/>
            <a:ext cx="956612" cy="122800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1" y="5676309"/>
            <a:ext cx="966630" cy="126533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3048000" y="62280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Авторы: </a:t>
            </a:r>
            <a:r>
              <a:rPr lang="ru-RU" dirty="0" smtClean="0"/>
              <a:t>О.А</a:t>
            </a:r>
            <a:r>
              <a:rPr lang="ru-RU" dirty="0"/>
              <a:t>. Ишимова, С.Н. Шаховская, А.А. Алмазова и др.</a:t>
            </a:r>
          </a:p>
        </p:txBody>
      </p:sp>
    </p:spTree>
    <p:extLst>
      <p:ext uri="{BB962C8B-B14F-4D97-AF65-F5344CB8AC3E}">
        <p14:creationId xmlns:p14="http://schemas.microsoft.com/office/powerpoint/2010/main" val="116574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60174" y="3831032"/>
            <a:ext cx="9140482" cy="1374735"/>
          </a:xfrm>
          <a:prstGeom prst="rect">
            <a:avLst/>
          </a:prstGeom>
          <a:noFill/>
          <a:ln>
            <a:solidFill>
              <a:srgbClr val="0797E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Учебно-методическое пособие - практический инструмент по курсу русского языка, который поможет учителям начальных классов своевременно </a:t>
            </a:r>
            <a:r>
              <a:rPr kumimoji="0" lang="ru-RU" sz="15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скорригировать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 трудности в усвоении школьниками основной образовательной программы на начальном уровне образования и подготовить обучающихся к овладению учебным материалом по русскому языку в последующих классах.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/>
              <a:ea typeface="+mn-ea"/>
              <a:cs typeface="Arial"/>
              <a:sym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4174" y="658688"/>
            <a:ext cx="989648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УМК рассчитан на работу с обучающимися, испытывающими трудности в усвоении основной общеобразовательной программы по предмету «Русский язык»</a:t>
            </a:r>
          </a:p>
        </p:txBody>
      </p:sp>
      <p:pic>
        <p:nvPicPr>
          <p:cNvPr id="10" name="Рисунок 9" descr="D:\Загрузки_D\(cover) Технология преодоления трудностей обучения русскому языку у младших школьников. Учебно-методическое пособие для учителя (Тригер Р. Д.)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870788"/>
            <a:ext cx="1790781" cy="237626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D:\Загрузки_D\(cover) Русский язык. Ключики к секретам глагола. Рабочая тетрадь для учащихся начальных классов (Тригер Р. Д.)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6" y="1299256"/>
            <a:ext cx="1797177" cy="23783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D:\Загрузки_D\(cover) Русский язык. Ключики к секретам имени прилагательного. Рабочая тетрадь для учащихся начальных классов (Тригер Р. Д., Костенкова Ю. А.).pn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00" y="1299256"/>
            <a:ext cx="1760935" cy="23783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D:\Загрузки_D\(cover) Русский язык. Ключики к секретам имени существительного. Рабочая тетрадь для учащихся начальных классов (Тригер Р. Д.).pn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80" y="1299314"/>
            <a:ext cx="1803571" cy="237731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806440" y="1388951"/>
            <a:ext cx="6327648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В учебно-методический комплект входят:</a:t>
            </a:r>
          </a:p>
          <a:p>
            <a:pPr marL="542925" marR="0" lvl="0" indent="-542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рабочие тетради для учащихся: </a:t>
            </a:r>
          </a:p>
          <a:p>
            <a:pPr marL="542925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«Русский язык. Ключики к секретам имени существительного»,</a:t>
            </a:r>
          </a:p>
          <a:p>
            <a:pPr marL="542925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«Русский язык. Ключики к секретам глагола», </a:t>
            </a:r>
          </a:p>
          <a:p>
            <a:pPr marL="542925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ea typeface="+mn-ea"/>
                <a:cs typeface="Arial"/>
                <a:sym typeface="Helvetica Light"/>
              </a:rPr>
              <a:t>«Русский язык. Ключики к секретам имени прилагательного»,</a:t>
            </a:r>
          </a:p>
          <a:p>
            <a:pPr marL="25717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cs typeface="Arial"/>
                <a:sym typeface="Helvetica Light"/>
              </a:rPr>
              <a:t>а также</a:t>
            </a:r>
          </a:p>
          <a:p>
            <a:pPr marL="542925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Arial"/>
                <a:sym typeface="Helvetica Light"/>
              </a:rPr>
              <a:t>методическое пособие для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venir Book"/>
                <a:cs typeface="Arial"/>
                <a:sym typeface="Helvetica Light"/>
              </a:rPr>
              <a:t>учителя.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/>
              <a:cs typeface="Arial"/>
              <a:sym typeface="Helvetica Light"/>
            </a:endParaRPr>
          </a:p>
          <a:p>
            <a:pPr marL="542925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nir Book"/>
              <a:ea typeface="+mn-ea"/>
              <a:cs typeface="Arial"/>
              <a:sym typeface="Helvetica Light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2104174" y="4987631"/>
            <a:ext cx="612000" cy="3240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Helvetica Ligh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smtClean="0"/>
              <a:t>ТЕХНОЛОГИЯ ПРЕОДОЛЕНИЯ ТРУДНОСТЕЙ ОБУЧЕНИЯ МЛАДШИХ ШКОЛЬНИКОВ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60174" y="5271192"/>
            <a:ext cx="9140482" cy="590626"/>
          </a:xfrm>
          <a:prstGeom prst="roundRect">
            <a:avLst>
              <a:gd name="adj" fmla="val 3034"/>
            </a:avLst>
          </a:prstGeom>
          <a:noFill/>
          <a:ln>
            <a:solidFill>
              <a:srgbClr val="0797E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Arial"/>
                <a:sym typeface="Helvetica"/>
              </a:rPr>
              <a:t>Причины, по которым у детей с ЗПР возникают трудности в усвоении школьного курса русского языка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60174" y="5950816"/>
            <a:ext cx="9140482" cy="328488"/>
          </a:xfrm>
          <a:prstGeom prst="roundRect">
            <a:avLst>
              <a:gd name="adj" fmla="val 0"/>
            </a:avLst>
          </a:prstGeom>
          <a:noFill/>
          <a:ln>
            <a:solidFill>
              <a:srgbClr val="0797E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Book"/>
                <a:cs typeface="Arial"/>
                <a:sym typeface="Helvetica"/>
              </a:rPr>
              <a:t>Изложение организации и технологии преодоления трудностей</a:t>
            </a:r>
          </a:p>
        </p:txBody>
      </p:sp>
      <p:sp>
        <p:nvSpPr>
          <p:cNvPr id="23" name="Shape 455"/>
          <p:cNvSpPr txBox="1">
            <a:spLocks/>
          </p:cNvSpPr>
          <p:nvPr/>
        </p:nvSpPr>
        <p:spPr>
          <a:xfrm>
            <a:off x="62116" y="577620"/>
            <a:ext cx="1686675" cy="331100"/>
          </a:xfrm>
          <a:prstGeom prst="rect">
            <a:avLst/>
          </a:prstGeom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marR="0" lvl="0" indent="0" algn="l" defTabSz="3080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294891"/>
                </a:solidFill>
                <a:effectLst/>
                <a:uLnTx/>
                <a:uFillTx/>
                <a:latin typeface="Avenir Book"/>
                <a:ea typeface="Avenir Book"/>
                <a:cs typeface="Avenir Book"/>
                <a:sym typeface="Helvetica Light"/>
              </a:rPr>
              <a:t>Инклюзия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87488" y="63720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Авторы: </a:t>
            </a:r>
            <a:r>
              <a:rPr lang="ru-RU" dirty="0" smtClean="0"/>
              <a:t>Р.Д. </a:t>
            </a:r>
            <a:r>
              <a:rPr lang="ru-RU" dirty="0" err="1" smtClean="0"/>
              <a:t>Тригер</a:t>
            </a:r>
            <a:r>
              <a:rPr lang="ru-RU" dirty="0" smtClean="0"/>
              <a:t>, Ю.А. Костенкова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2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5542" y="3279566"/>
            <a:ext cx="384735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   Тетрадка-плюс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для школьника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Доступность для понимания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Простота инструкций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Работа на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уроке, во время индивидуальной работы, для проведения внеурочных мероприятий, для выполнения домашних заданий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rial"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Приобретение навыков учебной деятельности (ориентировка в задании, его анализ, осмысление и контроль за ходом выполнения)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0109" y="3271732"/>
            <a:ext cx="389208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 Тетрадка-плюс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для педагога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Адаптация учебного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материала     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для школьников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с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трудностями в обучении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Пошаговый алгоритм предъявления заданий в рамках выстроенной коррекционно-развивающей системы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Возможность использования пособия как в урочной, так и во внеурочной деятельности школьников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Наличие специальных заданий на повторение и закрепление изученного материала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0" y="1312176"/>
            <a:ext cx="1576811" cy="16128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050">
            <a:off x="8141774" y="1185377"/>
            <a:ext cx="1445066" cy="194490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03" y="1201596"/>
            <a:ext cx="1479401" cy="194490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738">
            <a:off x="3546279" y="1220263"/>
            <a:ext cx="1445066" cy="194490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УЧЕБНЫЕ ПОСОБИЯ ДЛЯ ОБУЧАЮЩИХСЯ С ЗПР</a:t>
            </a:r>
            <a:endParaRPr lang="ru-RU" dirty="0"/>
          </a:p>
        </p:txBody>
      </p:sp>
      <p:sp>
        <p:nvSpPr>
          <p:cNvPr id="14" name="Shape 455"/>
          <p:cNvSpPr txBox="1">
            <a:spLocks/>
          </p:cNvSpPr>
          <p:nvPr/>
        </p:nvSpPr>
        <p:spPr>
          <a:xfrm>
            <a:off x="1889761" y="620688"/>
            <a:ext cx="8549640" cy="410690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Avenir Book"/>
                <a:cs typeface="Avenir Book"/>
                <a:sym typeface="Helvetica Light"/>
              </a:rPr>
              <a:t>Серия «Учусь легко и интересно»</a:t>
            </a:r>
          </a:p>
        </p:txBody>
      </p:sp>
      <p:sp>
        <p:nvSpPr>
          <p:cNvPr id="22" name="Shape 455"/>
          <p:cNvSpPr txBox="1">
            <a:spLocks/>
          </p:cNvSpPr>
          <p:nvPr/>
        </p:nvSpPr>
        <p:spPr>
          <a:xfrm>
            <a:off x="3" y="658858"/>
            <a:ext cx="2248900" cy="349135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marR="0" lvl="0" indent="0" algn="l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venir Book"/>
                <a:ea typeface="Avenir Book"/>
                <a:cs typeface="Avenir Book"/>
                <a:sym typeface="Helvetica Light"/>
              </a:rPr>
              <a:t>Инклюзия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08368" y="3520044"/>
            <a:ext cx="28083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500" b="1">
                <a:latin typeface="Avenir Book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Тетрадка-плюс для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родителей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Станут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активными участниками образовательного процесса;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П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омогут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первокласснику понимать суть заданий;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Б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удут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контролировать правильность выполнения упражнений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48000" y="62412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Авторы: </a:t>
            </a:r>
            <a:r>
              <a:rPr lang="ru-RU" dirty="0" smtClean="0"/>
              <a:t>Е.Л. </a:t>
            </a:r>
            <a:r>
              <a:rPr lang="ru-RU" dirty="0" err="1" smtClean="0"/>
              <a:t>Инденбаум</a:t>
            </a:r>
            <a:r>
              <a:rPr lang="ru-RU" dirty="0" smtClean="0"/>
              <a:t>, И.О. Позднякова, А.А. Гостар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9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ИЗОБРАЗИТЕЛЬНОЕ ИСКУССТВО. 2 КЛАСС (ДЛЯ ГЛУХИХ И СЛАБОСЛЫШАЩИХ ОБУЧАЮЩИХСЯ)</a:t>
            </a:r>
            <a:endParaRPr lang="ru-RU" dirty="0"/>
          </a:p>
        </p:txBody>
      </p:sp>
      <p:pic>
        <p:nvPicPr>
          <p:cNvPr id="3" name="Picture 2" descr="C:\Users\Анна Китова\Desktop\Cover_Izo_2_klass_gluhie_1C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" y="1616400"/>
            <a:ext cx="2937600" cy="39132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Прямоугольник 14"/>
          <p:cNvSpPr/>
          <p:nvPr/>
        </p:nvSpPr>
        <p:spPr bwMode="auto">
          <a:xfrm>
            <a:off x="335360" y="5845620"/>
            <a:ext cx="2380660" cy="751732"/>
          </a:xfrm>
          <a:prstGeom prst="rect">
            <a:avLst/>
          </a:prstGeom>
          <a:solidFill>
            <a:srgbClr val="008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  <a:defRPr/>
            </a:pPr>
            <a:r>
              <a:rPr lang="ru-RU" sz="2100" b="1" dirty="0" smtClean="0">
                <a:solidFill>
                  <a:srgbClr val="FFFFFF"/>
                </a:solidFill>
              </a:rPr>
              <a:t>М.Ю. </a:t>
            </a:r>
            <a:r>
              <a:rPr lang="ru-RU" sz="2100" b="1" dirty="0" err="1" smtClean="0">
                <a:solidFill>
                  <a:srgbClr val="FFFFFF"/>
                </a:solidFill>
              </a:rPr>
              <a:t>Рау</a:t>
            </a:r>
            <a:r>
              <a:rPr lang="ru-RU" sz="2100" b="1" dirty="0" smtClean="0">
                <a:solidFill>
                  <a:srgbClr val="FFFFFF"/>
                </a:solidFill>
              </a:rPr>
              <a:t>,</a:t>
            </a:r>
          </a:p>
          <a:p>
            <a:pPr>
              <a:lnSpc>
                <a:spcPts val="2000"/>
              </a:lnSpc>
              <a:defRPr/>
            </a:pPr>
            <a:r>
              <a:rPr lang="ru-RU" sz="2100" b="1" dirty="0" smtClean="0">
                <a:solidFill>
                  <a:srgbClr val="FFFFFF"/>
                </a:solidFill>
              </a:rPr>
              <a:t>М.А. Зыкова, </a:t>
            </a:r>
          </a:p>
          <a:p>
            <a:pPr>
              <a:lnSpc>
                <a:spcPts val="2000"/>
              </a:lnSpc>
              <a:defRPr/>
            </a:pPr>
            <a:r>
              <a:rPr lang="ru-RU" sz="2100" b="1" dirty="0" smtClean="0">
                <a:solidFill>
                  <a:srgbClr val="FFFFFF"/>
                </a:solidFill>
              </a:rPr>
              <a:t>И.В. Суринов</a:t>
            </a:r>
            <a:endParaRPr sz="2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9696" y="4149928"/>
            <a:ext cx="8760296" cy="2690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21531">
              <a:lnSpc>
                <a:spcPts val="1500"/>
              </a:lnSpc>
              <a:spcBef>
                <a:spcPts val="1000"/>
              </a:spcBef>
              <a:buFont typeface="Arial"/>
              <a:buNone/>
            </a:pPr>
            <a:r>
              <a:rPr lang="ru-RU" sz="1500" b="1" dirty="0"/>
              <a:t>Учебное пособие предназначено для детей с ограниченными возможностями здоровья и обеспечивает реализацию требований адаптированной основной общеобразовательной программы в предметной области «Искусство» в соответствии с ФГОС </a:t>
            </a:r>
            <a:r>
              <a:rPr lang="ru-RU" sz="1500" b="1" dirty="0" smtClean="0"/>
              <a:t>начального общего образования </a:t>
            </a:r>
            <a:r>
              <a:rPr lang="ru-RU" sz="1500" b="1" dirty="0"/>
              <a:t>обучающихся с ОВЗ (</a:t>
            </a:r>
            <a:r>
              <a:rPr lang="ru-RU" sz="1500" b="1" dirty="0" smtClean="0"/>
              <a:t>АООП варианты </a:t>
            </a:r>
            <a:r>
              <a:rPr lang="ru-RU" sz="1500" b="1" dirty="0"/>
              <a:t>1.2</a:t>
            </a:r>
            <a:r>
              <a:rPr lang="ru-RU" sz="1500" b="1" dirty="0" smtClean="0"/>
              <a:t>. и 2.2).</a:t>
            </a:r>
          </a:p>
          <a:p>
            <a:pPr defTabSz="821531">
              <a:lnSpc>
                <a:spcPts val="1500"/>
              </a:lnSpc>
              <a:spcBef>
                <a:spcPts val="1000"/>
              </a:spcBef>
              <a:buFont typeface="Arial"/>
              <a:buNone/>
            </a:pPr>
            <a:r>
              <a:rPr lang="ru-RU" sz="1500" b="1" dirty="0"/>
              <a:t>Содержание пособия направлено на воспитание эстетического восприятия мира, чувства красоты, формирование умения любоваться окружающим. Учитель имеет возможность предлагать задания с доступным уровнем требований и дифференцировать степень самостоятельности обучающихся (вопрос или образец высказывания даны под звездочкой – учитель определяет возможность предъявления повышенных требований к каждому из учеников в классе). </a:t>
            </a:r>
            <a:endParaRPr lang="ru-RU" sz="1500" b="1" dirty="0" smtClean="0"/>
          </a:p>
          <a:p>
            <a:pPr defTabSz="821531">
              <a:lnSpc>
                <a:spcPts val="1500"/>
              </a:lnSpc>
              <a:spcBef>
                <a:spcPts val="1000"/>
              </a:spcBef>
              <a:buFont typeface="Arial"/>
              <a:buNone/>
            </a:pPr>
            <a:r>
              <a:rPr lang="ru-RU" sz="1500" b="1" dirty="0" smtClean="0"/>
              <a:t>Учителю даются </a:t>
            </a:r>
            <a:r>
              <a:rPr lang="ru-RU" sz="1500" b="1" dirty="0"/>
              <a:t>рекомендации по организации работы обучающихся (выполнение задания с использованием раздаточного материала или самостоятельно), определены задания, предполагающие коммуникацию под руководством </a:t>
            </a:r>
            <a:r>
              <a:rPr lang="ru-RU" sz="1500" b="1" dirty="0" smtClean="0"/>
              <a:t>педагога.</a:t>
            </a:r>
            <a:endParaRPr lang="ru-RU" sz="1500" b="1" dirty="0"/>
          </a:p>
          <a:p>
            <a:pPr defTabSz="821531">
              <a:lnSpc>
                <a:spcPts val="1500"/>
              </a:lnSpc>
              <a:spcBef>
                <a:spcPts val="1000"/>
              </a:spcBef>
              <a:buFont typeface="Arial"/>
              <a:buNone/>
            </a:pPr>
            <a:endParaRPr lang="ru-RU" sz="15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43" y="691550"/>
            <a:ext cx="3244283" cy="18018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003" y="625345"/>
            <a:ext cx="3384376" cy="17660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632" y="2667775"/>
            <a:ext cx="2956251" cy="148215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53835"/>
          <a:stretch/>
        </p:blipFill>
        <p:spPr>
          <a:xfrm>
            <a:off x="6997700" y="2258919"/>
            <a:ext cx="1196486" cy="14394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1146" y="2428315"/>
            <a:ext cx="3064453" cy="16961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r="45890"/>
          <a:stretch/>
        </p:blipFill>
        <p:spPr>
          <a:xfrm>
            <a:off x="6895769" y="714539"/>
            <a:ext cx="1402388" cy="14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801" y="1124744"/>
            <a:ext cx="1880607" cy="252199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МУЗЫКА (ДЛЯ ОБУЧАЮЩИХСЯ С ИНТЕЛЛЕКТУАЛЬНЫМИ НАРУШЕНИЯМИ)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288"/>
            <a:ext cx="2670175" cy="3762375"/>
          </a:xfrm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586" y="1537593"/>
            <a:ext cx="2671200" cy="376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105" y="692696"/>
            <a:ext cx="1870313" cy="252359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311" y="1126457"/>
            <a:ext cx="1862645" cy="25202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4170" y="664136"/>
            <a:ext cx="1873629" cy="25202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Прямоугольник 14"/>
          <p:cNvSpPr/>
          <p:nvPr/>
        </p:nvSpPr>
        <p:spPr bwMode="auto">
          <a:xfrm>
            <a:off x="335360" y="5845620"/>
            <a:ext cx="2380660" cy="527972"/>
          </a:xfrm>
          <a:prstGeom prst="rect">
            <a:avLst/>
          </a:prstGeom>
          <a:solidFill>
            <a:srgbClr val="008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200" b="1" dirty="0" smtClean="0">
                <a:solidFill>
                  <a:srgbClr val="FFFFFF"/>
                </a:solidFill>
              </a:rPr>
              <a:t>И.В. Евтушенко</a:t>
            </a:r>
            <a:endParaRPr sz="2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21355" y="3690584"/>
            <a:ext cx="6528144" cy="312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21531">
              <a:lnSpc>
                <a:spcPts val="1500"/>
              </a:lnSpc>
              <a:spcBef>
                <a:spcPts val="1000"/>
              </a:spcBef>
              <a:buFont typeface="Arial"/>
              <a:buNone/>
            </a:pPr>
            <a:r>
              <a:rPr lang="ru-RU" sz="1500" b="1" dirty="0"/>
              <a:t>Учебное пособие предназначено для детей с ограниченными возможностями здоровья и обеспечивает реализацию требований адаптированной основной общеобразовательной программы в предметной области «Искусство» в соответствии с ФГОС образования обучающихся с интеллектуальными </a:t>
            </a:r>
            <a:r>
              <a:rPr lang="ru-RU" sz="1500" b="1" dirty="0" smtClean="0"/>
              <a:t>нарушениями (АООП вариант 1).</a:t>
            </a:r>
            <a:endParaRPr lang="ru-RU" sz="1500" b="1" dirty="0"/>
          </a:p>
          <a:p>
            <a:pPr defTabSz="821531">
              <a:lnSpc>
                <a:spcPts val="1500"/>
              </a:lnSpc>
              <a:spcBef>
                <a:spcPts val="1000"/>
              </a:spcBef>
              <a:buFont typeface="Arial"/>
              <a:buNone/>
            </a:pPr>
            <a:r>
              <a:rPr lang="ru-RU" sz="1500" b="1" dirty="0"/>
              <a:t>Содержание пособия направлено на формирование устойчивого интереса к музыке и развитие музыкальных способностей обучающихся. На занятиях по музыке дети овладеют основами музыкальных знаний и внемузыкальных представлений; научатся верному голосоведению мелодии, чистоте интонирования; точному воспроизведению ритмического рисунка, правильному </a:t>
            </a:r>
            <a:r>
              <a:rPr lang="ru-RU" sz="1500" b="1" dirty="0" err="1"/>
              <a:t>звукоизвлечению</a:t>
            </a:r>
            <a:r>
              <a:rPr lang="ru-RU" sz="1500" b="1" dirty="0"/>
              <a:t> при игре на простейших музыкальных инструментах. Слушая и обсуждая музыкальные произведения разных эпох, они приобщатся к музыкальной культуре, научатся понимать эмоции, выраженные в музыке, рассказывать о своих впечатлениях от услышанных музыкальных произведений.</a:t>
            </a:r>
          </a:p>
        </p:txBody>
      </p:sp>
    </p:spTree>
    <p:extLst>
      <p:ext uri="{BB962C8B-B14F-4D97-AF65-F5344CB8AC3E}">
        <p14:creationId xmlns:p14="http://schemas.microsoft.com/office/powerpoint/2010/main" val="32056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364" y="720127"/>
            <a:ext cx="3663636" cy="24500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ИЗОБРАЗИТЕЛЬНОЕ ИСКУССТВО. 5 КЛАСС (ДЛЯ ОБУЧАЮЩИХСЯ С ИНТЕЛЛЕКТУАЛЬНЫМИ НАРУШЕНИЯМИ)</a:t>
            </a:r>
            <a:endParaRPr lang="ru-RU" dirty="0"/>
          </a:p>
        </p:txBody>
      </p:sp>
      <p:pic>
        <p:nvPicPr>
          <p:cNvPr id="7" name="Объект 6"/>
          <p:cNvPicPr preferRelativeResize="0">
            <a:picLocks noGrp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9" y="1412776"/>
            <a:ext cx="2938463" cy="39131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20" y="1905382"/>
            <a:ext cx="1828003" cy="24615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888" y="720127"/>
            <a:ext cx="1828003" cy="24500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r="50684"/>
          <a:stretch/>
        </p:blipFill>
        <p:spPr>
          <a:xfrm>
            <a:off x="6126081" y="1916832"/>
            <a:ext cx="1814277" cy="24500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Прямоугольник 14"/>
          <p:cNvSpPr/>
          <p:nvPr/>
        </p:nvSpPr>
        <p:spPr bwMode="auto">
          <a:xfrm>
            <a:off x="335360" y="5845620"/>
            <a:ext cx="2380660" cy="751732"/>
          </a:xfrm>
          <a:prstGeom prst="rect">
            <a:avLst/>
          </a:prstGeom>
          <a:solidFill>
            <a:srgbClr val="008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100"/>
              </a:lnSpc>
              <a:defRPr/>
            </a:pPr>
            <a:r>
              <a:rPr lang="ru-RU" sz="2200" b="1" dirty="0" smtClean="0">
                <a:solidFill>
                  <a:srgbClr val="FFFFFF"/>
                </a:solidFill>
              </a:rPr>
              <a:t>М.Ю. </a:t>
            </a:r>
            <a:r>
              <a:rPr lang="ru-RU" sz="2200" b="1" dirty="0" err="1" smtClean="0">
                <a:solidFill>
                  <a:srgbClr val="FFFFFF"/>
                </a:solidFill>
              </a:rPr>
              <a:t>Рау</a:t>
            </a:r>
            <a:r>
              <a:rPr lang="ru-RU" sz="2200" b="1" dirty="0" smtClean="0">
                <a:solidFill>
                  <a:srgbClr val="FFFFFF"/>
                </a:solidFill>
              </a:rPr>
              <a:t>, </a:t>
            </a:r>
          </a:p>
          <a:p>
            <a:pPr>
              <a:lnSpc>
                <a:spcPts val="2100"/>
              </a:lnSpc>
              <a:defRPr/>
            </a:pPr>
            <a:r>
              <a:rPr lang="ru-RU" sz="2200" b="1" dirty="0" smtClean="0">
                <a:solidFill>
                  <a:srgbClr val="FFFFFF"/>
                </a:solidFill>
              </a:rPr>
              <a:t>М.А. Зыкова</a:t>
            </a:r>
            <a:endParaRPr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87688" y="4365104"/>
            <a:ext cx="8904313" cy="2505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82153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ru-RU" sz="1500" b="1" dirty="0"/>
              <a:t>Содержание учебного пособия предназначено для обучающихся с интеллектуальными нарушениями и обеспечивает реализацию требований адаптированной основной общеобразовательной программы в предметной области «Искусство» в соответствии с ФГОС образования обучающихся с интеллектуальными </a:t>
            </a:r>
            <a:r>
              <a:rPr lang="ru-RU" sz="1500" b="1" dirty="0" smtClean="0"/>
              <a:t>нарушениями (АООП вариант 1).</a:t>
            </a:r>
            <a:endParaRPr lang="ru-RU" sz="1500" b="1" dirty="0"/>
          </a:p>
          <a:p>
            <a:pPr defTabSz="82153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ru-RU" sz="1500" b="1" dirty="0"/>
              <a:t>Развитие умений изображать объекты в движении, внешность человека на портрете, применять разные техники работы с красками и бумагой поможет детям создавать выразительные рисунки и поделки. Расширение знаний о творчестве известных художников и народных мастеров, об окружающем природном мире и обществе, о материалах и инструментах в изобразительной деятельности даст детям возможность глубже воспринимать и понимать произведения искусства, а также делиться собственными впечатлениями и переживаниями в общении с окружающими сверстниками и взрослыми.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3496" y="1873436"/>
            <a:ext cx="1852771" cy="249366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771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ТЕХНОЛОГИЯ. ЦВЕТОВОДСТВО И ДЕКОРАТИВНОЕ САДОВОДСТВО. 5 КЛАСС (ДЛЯ ОБУЧАЮЩИХСЯ С ИНТЕЛЛЕКТУАЛЬНЫМИ НАРУШЕНИЯМИ)</a:t>
            </a:r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idx="4294967295"/>
          </p:nvPr>
        </p:nvSpPr>
        <p:spPr>
          <a:xfrm>
            <a:off x="5540375" y="3171825"/>
            <a:ext cx="6651625" cy="3667125"/>
          </a:xfrm>
        </p:spPr>
        <p:txBody>
          <a:bodyPr>
            <a:normAutofit lnSpcReduction="10000"/>
          </a:bodyPr>
          <a:lstStyle/>
          <a:p>
            <a:pPr marL="0" indent="0" defTabSz="821531">
              <a:buNone/>
              <a:defRPr/>
            </a:pPr>
            <a:r>
              <a:rPr lang="ru-RU" sz="1500" dirty="0">
                <a:solidFill>
                  <a:schemeClr val="tx1"/>
                </a:solidFill>
              </a:rPr>
              <a:t>Учебное пособие имеет практико-ориентированную направленность. Оно познакомит учащихся с профессиями озеленителя и цветовода, поможет сформировать у детей интерес к занятиям цветоводством и декоративным садоводством, научит правильно ухаживать за комнатными и цветочными растениями, расскажет о классификации цветочно-декоративных культур и основных видах цветников, об особенностях однолетних цветочных растений и агротехнике их выращивания, об использовании однолетних растений для цветочного оформления улиц и помещений. Учащиеся узнают, какие цветы и растения можно высадить на балконе, около дома на клумбе или на пришкольном участке, как правильно использовать ручной инвентарь и какие правила нужно соблюдать при работе с ним. Выполняя практические работы, учащиеся научатся собирать семена однолетних цветочных растений, вскапывать почву для посадок, выращивать садовые и комнатные цветочные растения, составлять букеты для подарка родным и друзьям.</a:t>
            </a:r>
          </a:p>
          <a:p>
            <a:pPr marL="0" indent="0" defTabSz="821531">
              <a:buNone/>
              <a:defRPr/>
            </a:pPr>
            <a:r>
              <a:rPr lang="ru-RU" sz="1500" dirty="0">
                <a:solidFill>
                  <a:schemeClr val="tx1"/>
                </a:solidFill>
              </a:rPr>
              <a:t>Учебное пособие содержит много творческих заданий, которые учащимся будет интересно выполнять самостоятельно. Все темы уроков и практические работы иллюстрированы большим количеством рисунков</a:t>
            </a:r>
            <a:r>
              <a:rPr lang="ru-RU" sz="1500" dirty="0" smtClean="0">
                <a:solidFill>
                  <a:schemeClr val="tx1"/>
                </a:solidFill>
              </a:rPr>
              <a:t>.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11" name="Объект 6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00" y="1537200"/>
            <a:ext cx="2671200" cy="3762000"/>
          </a:xfrm>
          <a:prstGeom prst="rect">
            <a:avLst/>
          </a:prstGeom>
        </p:spPr>
      </p:pic>
      <p:sp>
        <p:nvSpPr>
          <p:cNvPr id="7" name="Прямоугольник 14"/>
          <p:cNvSpPr/>
          <p:nvPr/>
        </p:nvSpPr>
        <p:spPr bwMode="auto">
          <a:xfrm>
            <a:off x="335360" y="5845620"/>
            <a:ext cx="2380660" cy="751732"/>
          </a:xfrm>
          <a:prstGeom prst="rect">
            <a:avLst/>
          </a:prstGeom>
          <a:solidFill>
            <a:srgbClr val="008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  <a:defRPr/>
            </a:pPr>
            <a:r>
              <a:rPr lang="ru-RU" sz="2100" b="1" dirty="0" smtClean="0">
                <a:solidFill>
                  <a:srgbClr val="FFFFFF"/>
                </a:solidFill>
              </a:rPr>
              <a:t>Н.М. Карман,</a:t>
            </a:r>
          </a:p>
          <a:p>
            <a:pPr>
              <a:lnSpc>
                <a:spcPts val="2000"/>
              </a:lnSpc>
              <a:defRPr/>
            </a:pPr>
            <a:r>
              <a:rPr lang="ru-RU" sz="2100" b="1" dirty="0" smtClean="0">
                <a:solidFill>
                  <a:srgbClr val="FFFFFF"/>
                </a:solidFill>
              </a:rPr>
              <a:t>Е.А. Ковалёва, </a:t>
            </a:r>
          </a:p>
          <a:p>
            <a:pPr>
              <a:lnSpc>
                <a:spcPts val="2000"/>
              </a:lnSpc>
              <a:defRPr/>
            </a:pPr>
            <a:r>
              <a:rPr lang="ru-RU" sz="2100" b="1" dirty="0" smtClean="0">
                <a:solidFill>
                  <a:srgbClr val="FFFFFF"/>
                </a:solidFill>
              </a:rPr>
              <a:t>Г.Г. Зак</a:t>
            </a:r>
            <a:endParaRPr sz="21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689" y="620688"/>
            <a:ext cx="2988455" cy="21802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476" y="980728"/>
            <a:ext cx="3000972" cy="217679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476" y="620688"/>
            <a:ext cx="2982196" cy="21802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Picture 3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88" y="1537200"/>
            <a:ext cx="2671200" cy="3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056" y="5805264"/>
            <a:ext cx="1100553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1600" b="1" kern="0" dirty="0" smtClean="0">
                <a:latin typeface="Avenir Book"/>
                <a:ea typeface="Tahoma" panose="020B0604030504040204" pitchFamily="34" charset="0"/>
                <a:cs typeface="Tahoma" panose="020B0604030504040204" pitchFamily="34" charset="0"/>
              </a:rPr>
              <a:t>РАЗРАБОТАНЫ</a:t>
            </a:r>
            <a:r>
              <a:rPr lang="ru-RU" sz="1600" b="1" kern="0" dirty="0" smtClean="0">
                <a:solidFill>
                  <a:srgbClr val="4F81BD">
                    <a:lumMod val="75000"/>
                  </a:srgbClr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ts val="2100"/>
              </a:lnSpc>
            </a:pPr>
            <a:r>
              <a:rPr lang="ru-RU" sz="1600" b="1" u="sng" kern="0" dirty="0" smtClean="0">
                <a:solidFill>
                  <a:srgbClr val="FF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</a:rPr>
              <a:t>334 </a:t>
            </a:r>
            <a:r>
              <a:rPr lang="ru-RU" sz="1600" b="1" u="sng" kern="0" dirty="0">
                <a:solidFill>
                  <a:srgbClr val="FF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</a:rPr>
              <a:t>ПРИМЕРНЫЕ РАБОЧИЕ </a:t>
            </a:r>
            <a:r>
              <a:rPr lang="ru-RU" sz="1600" b="1" u="sng" kern="0" dirty="0" smtClean="0">
                <a:solidFill>
                  <a:srgbClr val="FF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</a:rPr>
              <a:t>ПРОГРАММЫ </a:t>
            </a:r>
            <a:r>
              <a:rPr lang="ru-RU" sz="1600" b="1" u="sng" dirty="0" smtClean="0">
                <a:solidFill>
                  <a:srgbClr val="FF0000"/>
                </a:solidFill>
                <a:latin typeface="Avenir Book"/>
                <a:ea typeface="Tahoma" panose="020B0604030504040204" pitchFamily="34" charset="0"/>
                <a:cs typeface="Tahoma" panose="020B0604030504040204" pitchFamily="34" charset="0"/>
              </a:rPr>
              <a:t>по учебным предметам и коррекционным курсам</a:t>
            </a:r>
            <a:endParaRPr lang="ru-RU" sz="1600" b="1" u="sng" dirty="0">
              <a:solidFill>
                <a:srgbClr val="FF0000"/>
              </a:solidFill>
              <a:latin typeface="Avenir Book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100"/>
              </a:lnSpc>
            </a:pPr>
            <a:r>
              <a:rPr lang="ru-RU" sz="1600" b="1" kern="0" dirty="0" smtClean="0">
                <a:latin typeface="Avenir Book"/>
                <a:ea typeface="Tahoma" panose="020B0604030504040204" pitchFamily="34" charset="0"/>
                <a:cs typeface="Tahoma" panose="020B0604030504040204" pitchFamily="34" charset="0"/>
              </a:rPr>
              <a:t>ДЛЯ 1 И 1 ДОП. КЛАССОВ</a:t>
            </a:r>
            <a:endParaRPr lang="ru-RU" sz="1600" b="1" kern="0" dirty="0">
              <a:latin typeface="Avenir Book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ÐÐ·Ð¾Ð±ÑÐ°Ð¶ÐµÐ½Ð¸Ðµ ÐÐ¾Ð¼Ð¿Ð»ÐµÐºÑ Ð¿ÑÐ¸Ð¼ÐµÑÐ½ÑÑ ÑÐ°Ð±Ð¾ÑÐ¸Ñ Ð¿ÑÐ¾Ð³ÑÐ°Ð¼Ð¼ Ð´Ð»Ñ 1 Ð´Ð¾Ð¿Ð¾Ð»Ð½Ð¸ÑÐµÐ»ÑÐ½Ð¾Ð³Ð¾ Ð¸ 1 ÐºÐ»Ð°ÑÑÐ¾Ð² Ð¿Ð¾ Ð¾ÑÐ´ÐµÐ»ÑÐ½ÑÐ¼ ÑÑÐµÐ±Ð½ÑÐ¼ Ð¿ÑÐµÐ´Ð¼ÐµÑÐ°Ð¼ Ð¸ ÐºÐ¾ÑÑÐµÐºÑÐ¸Ð¾Ð½Ð½ÑÐ¼ ÐºÑÑÑÐ°Ð¼ Ð´Ð»Ñ Ð³Ð»ÑÑÐ¸Ñ Ð¾Ð±ÑÑÐ°ÑÑÐ¸ÑÑ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120329"/>
            <a:ext cx="1338235" cy="17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Ð·Ð¾Ð±ÑÐ°Ð¶ÐµÐ½Ð¸Ðµ ÐÑÐ¸Ð¼ÐµÑÐ½ÑÐµ ÑÐ°Ð±Ð¾ÑÐ¸Ðµ Ð¾ÑÐ½Ð¾Ð²Ð½ÑÐµ Ð¾Ð±ÑÐµÐ¾Ð±ÑÐ°Ð·Ð¾Ð²Ð°ÑÐµÐ»ÑÐ½ÑÐµ Ð¿ÑÐ¾Ð³ÑÐ°Ð¼Ð¼Ñ ÐÐÐ Ð³Ð»ÑÑÐ¸Ñ Ð¾Ð±ÑÑÐ°ÑÑÐ¸ÑÑÑ. 1 Ð´Ð¾Ð¿Ð¾Ð»Ð½Ð¸ÑÐµÐ»ÑÐ½ÑÐ¹, Â 1 ÐºÐ»Ð°ÑÑ. ÐÐ°ÑÐ¸Ð°Ð½ÑÑ 1.3, 1.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55" y="2120329"/>
            <a:ext cx="1331877" cy="17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Ð·Ð¾Ð±ÑÐ°Ð¶ÐµÐ½Ð¸Ðµ ÐÐ¾Ð¼Ð¿Ð»ÐµÐºÑ Ð¿ÑÐ¸Ð¼ÐµÑÐ½ÑÑ ÑÐ°Ð±Ð¾ÑÐ¸Ñ Ð¿ÑÐ¾Ð³ÑÐ°Ð¼Ð¼ Ð´Ð»Ñ 1 Ð´Ð¾Ð¿. Ð¸ 1 ÐºÐ». Ð¿Ð¾ Ð¾ÑÐ´ÐµÐ»ÑÐ½ÑÐ¼ ÑÑÐµÐ±Ð½ÑÐ¼ Ð¿ÑÐµÐ´Ð¼ÐµÑÐ°Ð¼ Ð¸ ÐºÐ¾ÑÑÐµÐºÑ. ÐºÑÑÑÐ°Ð¼ Ð´Ð»Ñ ÑÐ»Ð°Ð±Ð¾ÑÐ»ÑÑÐ°ÑÐ¸Ñ Ð¸ Ð¿Ð¾Ð·Ð´Ð½Ð¾Ð¾Ð³Ð»Ð¾ÑÑÐ¸Ñ Ð¾Ð±ÑÑÐ°ÑÑÐ¸ÑÑ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612" y="2120330"/>
            <a:ext cx="1335055" cy="17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Ð·Ð¾Ð±ÑÐ°Ð¶ÐµÐ½Ð¸Ðµ ÐÑÐ¸Ð¼ÐµÑÐ½ÑÐµ ÑÐ°Ð±Ð¾ÑÐ¸Ðµ Ð¿ÑÐ¾Ð³ÑÐ°Ð¼Ð¼Ñ Ð¿Ð¾ ÑÑÐµÐ±Ð½ÑÐ¼ Ð¿ÑÐµÐ´Ð¼ÐµÑÐ°Ð¼ Ð¸ ÐºÐ¾ÑÑÐµÐºÑÐ¸Ð¾Ð½Ð½ÑÐ¼ ÐºÑÑÑÐ°Ð¼ ÐÐÐ ÑÐ»Ð°Ð±Ð¾ÑÐ»ÑÑÐ°ÑÐ¸Ñ Ð¸ Ð¿Ð¾Ð·Ð½Ð¾Ð¾Ð³Ð»Ð¾ÑÑÐ¸Ñ Ð¾Ð±ÑÑÐ°ÑÑÐ¸ÑÑÑ. 1 Ð´Ð¾Ð¿Ð¾Ð»Ð½Ð¸ÑÐµÐ»ÑÐ½ÑÐ¹, ÐÐ°ÑÐ¸Ð°Ð½ÑÑ 2.3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72" y="2126167"/>
            <a:ext cx="1331877" cy="17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Ð·Ð¾Ð±ÑÐ°Ð¶ÐµÐ½Ð¸Ðµ ÐÐ¾Ð¼Ð¿Ð»ÐµÐºÑ Ð¿ÑÐ¸Ð¼ÐµÑÐ½ÑÑ ÑÐ°Ð±Ð¾ÑÐ¸Ñ Ð¿ÑÐ¾Ð³ÑÐ°Ð¼Ð¼ Ð´Ð»Ñ 1 ÐºÐ»Ð°ÑÑÐ° Ð¿Ð¾ Ð¾ÑÐ´ÐµÐ»ÑÐ½ÑÐ¼ ÑÑÐµÐ±Ð½ÑÐ¼ Ð¿ÑÐµÐ´Ð¼ÐµÑÐ°Ð¼ Ð¸ ÐºÐ¾ÑÑÐµÐºÑÐ¸Ð¾Ð½Ð½ÑÐ¼ ÐºÑÑÑÐ°Ð¼ Ð´Ð»Ñ ÑÐ»ÐµÐ¿ÑÑ Ð¾Ð±ÑÑÐ°ÑÑÐ¸ÑÑÑ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67" y="2120329"/>
            <a:ext cx="1338235" cy="17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Ð·Ð¾Ð±ÑÐ°Ð¶ÐµÐ½Ð¸Ðµ ÐÐ¾Ð¼Ð¿Ð»ÐµÐºÑ Ð¿ÑÐ¸Ð¼ÐµÑÐ½ÑÑ ÑÐ°Ð±Ð¾ÑÐ¸Ñ Ð¿ÑÐ¾Ð³ÑÐ°Ð¼Ð¼ Ð´Ð»Ñ 1 ÐºÐ»Ð°ÑÑÐ° Ð¿Ð¾ Ð¾ÑÐ´ÐµÐ»ÑÐ½ÑÐ¼ ÑÑÐµÐ±Ð½ÑÐ¼ Ð¿ÑÐµÐ´Ð¼ÐµÑÐ°Ð¼ Ð¸ ÐºÐ¾ÑÑÐµÐºÑÐ¸Ð¾Ð½Ð½ÑÐ¼ ÐºÑÑÑÐ°Ð¼ Ð´Ð»Ñ ÑÐ»Ð°Ð±Ð¾Ð²Ð¸Ð´ÑÑÐ¸Ñ Ð¾Ð±ÑÑÐ°ÑÑÐ¸ÑÑÑ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874" y="2120330"/>
            <a:ext cx="1331877" cy="17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Ð·Ð¾Ð±ÑÐ°Ð¶ÐµÐ½Ð¸Ðµ ÐÐ¾Ð¼Ð¿Ð»ÐµÐºÑ Ð¿ÑÐ¸Ð¼ÐµÑÐ½ÑÑ ÑÐ°Ð±Ð¾ÑÐ¸Ñ Ð¿ÑÐ¾Ð³ÑÐ°Ð¼Ð¼ Ð´Ð»Ñ 1 Ð´Ð¾Ð¿. Ð¸ 1 ÐºÐ». Ð¿Ð¾ Ð¾ÑÐ´ÐµÐ»ÑÐ½ÑÐ¼ ÑÑÐµÐ±Ð½ÑÐ¼ Ð¿ÑÐµÐ´Ð¼ÐµÑÐ°Ð¼ Ð¸ ÐºÐ¾ÑÑÐµÐºÑ. ÐºÑÑÑÐ°Ð¼ Ð´Ð»Ñ Ð¾Ð±ÑÑÐ°ÑÑÐ¸ÑÑÑ Ñ ÑÑÐ¶ÐµÐ»ÑÐ¼Ð¸ Ð½Ð°ÑÑÑÐµÐ½Ð¸ÑÐ¼Ð¸ ÑÐµÑÐ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97" y="2116247"/>
            <a:ext cx="1338235" cy="17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Ð·Ð¾Ð±ÑÐ°Ð¶ÐµÐ½Ð¸Ðµ ÐÐ¾Ð¼Ð¿Ð»ÐµÐºÑ Ð¿ÑÐ¸Ð¼ÐµÑÐ½ÑÑ ÑÐ°Ð±Ð¾ÑÐ¸Ñ Ð¿ÑÐ¾Ð³ÑÐ°Ð¼Ð¼ Ð´Ð»Ñ Ð¿Ð¾Ð´Ð³Ð¾ÑÐ¾Ð²Ð¸ÑÐµÐ»ÑÐ½Ð¾Ð³Ð¾ Ð¸ 1 ÐºÐ»Ð°ÑÑÐ¾Ð² Ð¿Ð¾ Ð¾ÑÐ´ÐµÐ»ÑÐ½ÑÐ¼ ÑÑÐµÐ±Ð½ÑÐ¼ Ð¿ÑÐµÐ´Ð¼ÐµÑÐ°Ð¼ Ð¸ ÐºÐ¾ÑÑÐµÐºÑÐ¸Ð¾Ð½Ð½ÑÐ¼ ÐºÑÑÑÐ°Ð¼ Ð´Ð»Ñ Ð¾Ð±ÑÑÐ°ÑÑÐ¸ÑÑÑ Ñ ÐÐÐÐ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2" y="3923147"/>
            <a:ext cx="1341422" cy="17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Ð·Ð¾Ð±ÑÐ°Ð¶ÐµÐ½Ð¸Ðµ ÐÐ¾Ð¼Ð¿Ð»ÐµÐºÑ Ð¿ÑÐ¸Ð¼ÐµÑÐ½ÑÑ ÑÐ°Ð±Ð¾ÑÐ¸Ñ Ð¿ÑÐ¾Ð³ÑÐ°Ð¼Ð¼ Ð´Ð»Ñ 1 Ð¸ 1 Ð´Ð¾Ð¿Ð¾Ð»Ð½Ð¸ÑÐµÐ»ÑÐ½Ð¾Ð³Ð¾ ÐºÐ»Ð°ÑÑÐ¾Ð² Ð¿Ð¾ Ð¾ÑÐ´ÐµÐ»ÑÐ½ÑÐ¼ ÑÑÐµÐ±Ð½ÑÐ¼ Ð¿ÑÐµÐ´Ð¼ÐµÑÐ°Ð¼ Ð¸ ÐºÐ¾ÑÑÐµÐºÑÐ¸Ð¾Ð½Ð½ÑÐ¼ ÐºÑÑÑÐ°Ð¼ Ð´Ð»Ñ Ð¾Ð±ÑÑÐ°ÑÑÐ¸ÑÑÑ Ñ ÐÐÐ 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55" y="3923147"/>
            <a:ext cx="1331877" cy="17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ÐÐ·Ð¾Ð±ÑÐ°Ð¶ÐµÐ½Ð¸Ðµ ÐÐ¾Ð¼Ð¿Ð»ÐµÐºÑ Ð¿ÑÐ¸Ð¼ÐµÑÐ½ÑÑ ÑÐ°Ð±Ð¾ÑÐ¸Ñ Ð¿ÑÐ¾Ð³ÑÐ°Ð¼Ð¼ Ð´Ð»Ñ 1 Ð´Ð¾Ð¿Ð¾Ð»Ð½Ð¸ÑÐµÐ»ÑÐ½Ð¾Ð³Ð¾ Ð¸ 1 ÐºÐ»Ð°ÑÑÐ¾Ð² Ð¿Ð¾ Ð¾ÑÐ´ÐµÐ»ÑÐ½ÑÐ¼ ÑÑÐµÐ±Ð½ÑÐ¼ Ð¿ÑÐµÐ´Ð¼ÐµÑÐ°Ð¼ Ð¸ ÐºÐ¾ÑÑÐµÐºÑÐ¸Ð¾Ð½Ð½ÑÐ¼ ÐºÑÑÑÐ°Ð¼ Ð´Ð»Ñ Ð¾Ð±ÑÑÐ°ÑÑÐ¸ÑÑÑ Ñ Ð ÐÐ¡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74" y="3923148"/>
            <a:ext cx="1344608" cy="17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ÐÐ·Ð¾Ð±ÑÐ°Ð¶ÐµÐ½Ð¸Ðµ ÐÑÐ¸Ð¼ÐµÑÐ½ÑÐµ ÑÐ°Ð±Ð¾ÑÐ¸Ðµ Ð¾ÑÐ½Ð¾Ð²Ð½ÑÐµ Ð¾Ð±ÑÐµÐ¾Ð±ÑÐ°Ð·Ð¾Ð²Ð°ÑÐµÐ»ÑÐ½ÑÐµ Ð¿ÑÐ¾Ð³ÑÐ°Ð¼Ð¼Ñ ÐÐÐ Ð¾Ð±ÑÑÐ°ÑÑÐ¸ÑÑÑ Ñ ÑÐ°ÑÑÑÑÐ¾Ð¹ÑÑÐ²Ð°Ð¼Ð¸ Ð°ÑÑÐ¸ÑÑÐ¸ÑÐµÑÐºÐ¾Ð³Ð¾ ÑÐ¿ÐµÐºÑÑÐ°. 1 Ð´Ð¾Ð¿., 1 ÐºÐ»Ð°ÑÑÑ. ÐÐ°ÑÐ¸Ð°Ð½Ñ 8.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86" y="3935408"/>
            <a:ext cx="1341420" cy="171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ÐÐ·Ð¾Ð±ÑÐ°Ð¶ÐµÐ½Ð¸Ðµ ÐÑÐ¸Ð¼ÐµÑÐ½ÑÐµ ÑÐ°Ð±Ð¾ÑÐ¸Ðµ Ð¾ÑÐ½Ð¾Ð²Ð½ÑÐµ Ð¾Ð±ÑÐµÐ¾Ð±ÑÐ°Ð·Ð¾Ð²Ð°ÑÐµÐ»ÑÐ½ÑÐµ Ð¿ÑÐ¾Ð³ÑÐ°Ð¼Ð¼Ñ ÐÐÐ Ð¾Ð±ÑÑÐ°ÑÑÐ¸ÑÑÑ Ñ ÑÐ°ÑÑÑÑÐ¾Ð¹ÑÑÐ²Ð°Ð¼Ð¸ Ð°ÑÑÐ¸ÑÑÐ¸ÑÐµÑÐºÐ¾Ð³Ð¾ ÑÐ¿ÐµÐºÑÑÐ°. 1 Ð´Ð¾Ð¿., 1 ÐºÐ»Ð°ÑÑÑ. ÐÐ°ÑÐ¸Ð°Ð½Ñ 8.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71" y="3935927"/>
            <a:ext cx="1343654" cy="172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ÐÐ·Ð¾Ð±ÑÐ°Ð¶ÐµÐ½Ð¸Ðµ ÐÐ¾Ð¼Ð¿Ð»ÐµÐºÑ Ð¿ÑÐ¸Ð¼ÐµÑÐ½ÑÑ ÑÐ°Ð±Ð¾ÑÐ¸Ñ Ð¿ÑÐ¾Ð³ÑÐ°Ð¼Ð¼ Ð´Ð»Ñ 1 Ð´Ð¾Ð¿Ð¾Ð»Ð½Ð¸ÑÐµÐ»ÑÐ½Ð¾Ð³Ð¾ Ð¸ 1 ÐºÐ»Ð°ÑÑÐ¾Ð² Ð¿Ð¾ Ð¾ÑÐ´ÐµÐ»ÑÐ½ÑÐ¼ ÑÑÐµÐ±Ð½ÑÐ¼ Ð¿ÑÐµÐ´Ð¼ÐµÑÐ°Ð¼ Ð¸ ÐºÐ¾ÑÑÐµÐºÑÐ¸Ð¾Ð½Ð½ÑÐ¼ ÐºÑÑÑÐ°Ð¼ Ð´Ð»Ñ Ð¾Ð±ÑÑÐ°ÑÑÐ¸ÑÑÑ Ñ Ð£Ð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228" y="3935926"/>
            <a:ext cx="1346854" cy="17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ÐÐ·Ð¾Ð±ÑÐ°Ð¶ÐµÐ½Ð¸Ðµ ÐÑÐ¸Ð¼ÐµÑÐ½ÑÐµ ÑÐ°Ð±Ð¾ÑÐ¸Ðµ Ð¾ÑÐ½Ð¾Ð²Ð½ÑÐµ Ð¾Ð±ÑÐµÐ¾Ð±ÑÐ°Ð·Ð¾Ð²Ð°ÑÐµÐ»ÑÐ½ÑÐµ Ð¿ÑÐ¾Ð³ÑÐ°Ð¼Ð¼Ñ Ð¾Ð±ÑÐ°Ð·Ð¾Ð²Ð°Ð½Ð¸Ñ Ð¾Ð±ÑÑÐ°ÑÑÐ¸ÑÑÑ Ñ Ð¸Ð½ÑÐµÐ»Ð»ÐµÐºÑÑÐ°Ð»ÑÐ½ÑÐ¼Ð¸ Ð½Ð°ÑÑÑÐµÐ½Ð¸ÑÐ¼Ð¸. 1 Ð´Ð¾Ð¿., 1 ÐºÐ»Ð°ÑÑÑ. ÐÐ°ÑÐ¸Ð°Ð½Ñ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128" y="3932188"/>
            <a:ext cx="1343654" cy="172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ПРИМЕРНЫЕ РАБОЧИЕ ПРОГРАММЫ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7210" y="620688"/>
            <a:ext cx="115914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venir Book"/>
              </a:rPr>
              <a:t>Проект Министерства просвещения </a:t>
            </a:r>
            <a:endParaRPr lang="ru-RU" sz="1600" dirty="0" smtClean="0">
              <a:latin typeface="Avenir Book"/>
            </a:endParaRPr>
          </a:p>
          <a:p>
            <a:pPr algn="ctr"/>
            <a:r>
              <a:rPr lang="ru-RU" sz="1600" dirty="0" smtClean="0">
                <a:latin typeface="Avenir Book"/>
              </a:rPr>
              <a:t>«</a:t>
            </a:r>
            <a:r>
              <a:rPr lang="ru-RU" sz="1600" dirty="0">
                <a:latin typeface="Avenir Book"/>
              </a:rPr>
              <a:t>Разработка программно-методического и учебно-дидактического обеспечения реализации требований Федерального государственного образовательного стандарта начального общего образования обучающихся с ограниченными возможностями здоровья и Федерального государственного образовательного стандарта образования обучающихся с умственной отсталостью (интеллектуальными нарушениями) </a:t>
            </a:r>
            <a:r>
              <a:rPr lang="ru-RU" sz="1600" dirty="0" smtClean="0">
                <a:latin typeface="Avenir Book"/>
              </a:rPr>
              <a:t>(1 дополнительный, 1 классы</a:t>
            </a:r>
            <a:r>
              <a:rPr lang="ru-RU" sz="1600" dirty="0">
                <a:latin typeface="Avenir Book"/>
              </a:rPr>
              <a:t>)» </a:t>
            </a:r>
          </a:p>
        </p:txBody>
      </p:sp>
    </p:spTree>
    <p:extLst>
      <p:ext uri="{BB962C8B-B14F-4D97-AF65-F5344CB8AC3E}">
        <p14:creationId xmlns:p14="http://schemas.microsoft.com/office/powerpoint/2010/main" val="565418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8112" y="620688"/>
            <a:ext cx="9984432" cy="439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t">
            <a:spAutoFit/>
          </a:bodyPr>
          <a:lstStyle/>
          <a:p>
            <a:pPr marL="0" marR="0" indent="0" algn="ctr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ym typeface="Helvetica"/>
              </a:rPr>
              <a:t>Рабочие программы для обучающихся с интеллектуальными нарушениями</a:t>
            </a:r>
            <a:endParaRPr kumimoji="0" lang="ru-RU" sz="2000" b="1" i="0" u="none" strike="noStrike" cap="none" spc="0" normalizeH="0" baseline="0" dirty="0">
              <a:ln>
                <a:noFill/>
              </a:ln>
              <a:effectLst/>
              <a:uFillTx/>
              <a:sym typeface="Helvetic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352" y="5627959"/>
            <a:ext cx="313613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/>
              <a:t>Математика</a:t>
            </a:r>
          </a:p>
          <a:p>
            <a:pPr algn="ctr"/>
            <a:r>
              <a:rPr lang="ru-RU" sz="1700" dirty="0" err="1" smtClean="0"/>
              <a:t>Алышева</a:t>
            </a:r>
            <a:r>
              <a:rPr lang="ru-RU" sz="1700" dirty="0" smtClean="0"/>
              <a:t> </a:t>
            </a:r>
            <a:r>
              <a:rPr lang="ru-RU" sz="1700" dirty="0"/>
              <a:t>Т. В., Антропов А. П., Соловьева Д. Ю</a:t>
            </a:r>
            <a:r>
              <a:rPr lang="ru-RU" sz="1700" dirty="0" smtClean="0"/>
              <a:t>. </a:t>
            </a:r>
            <a:endParaRPr lang="ru-RU" sz="17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93665" y="5611614"/>
            <a:ext cx="417454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/>
              <a:t>Природоведение. Биология. География</a:t>
            </a:r>
          </a:p>
          <a:p>
            <a:pPr algn="ctr"/>
            <a:r>
              <a:rPr lang="ru-RU" sz="1700" dirty="0" smtClean="0"/>
              <a:t>Т</a:t>
            </a:r>
            <a:r>
              <a:rPr lang="ru-RU" sz="1700" dirty="0"/>
              <a:t>. М. Лифанова, Е. Н. Соломина, </a:t>
            </a:r>
            <a:endParaRPr lang="ru-RU" sz="1700" dirty="0" smtClean="0"/>
          </a:p>
          <a:p>
            <a:pPr algn="ctr"/>
            <a:r>
              <a:rPr lang="ru-RU" sz="1700" dirty="0" smtClean="0"/>
              <a:t>Т</a:t>
            </a:r>
            <a:r>
              <a:rPr lang="ru-RU" sz="1700" dirty="0"/>
              <a:t>. В. </a:t>
            </a:r>
            <a:r>
              <a:rPr lang="ru-RU" sz="1700" dirty="0" err="1" smtClean="0"/>
              <a:t>Шевырёва</a:t>
            </a:r>
            <a:r>
              <a:rPr lang="ru-RU" sz="1700" dirty="0" smtClean="0"/>
              <a:t>. </a:t>
            </a:r>
            <a:endParaRPr lang="ru-RU" sz="17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400256" y="5542162"/>
            <a:ext cx="37444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/>
              <a:t>Русский язык. Чтение. Мир истории. История Отечества</a:t>
            </a:r>
          </a:p>
          <a:p>
            <a:pPr algn="ctr"/>
            <a:r>
              <a:rPr lang="ru-RU" sz="1700" dirty="0" smtClean="0"/>
              <a:t>Якубовская </a:t>
            </a:r>
            <a:r>
              <a:rPr lang="ru-RU" sz="1700" dirty="0"/>
              <a:t>Э. В., Шишкова М. И., </a:t>
            </a:r>
            <a:r>
              <a:rPr lang="ru-RU" sz="1700" dirty="0" err="1"/>
              <a:t>Бгажнокова</a:t>
            </a:r>
            <a:r>
              <a:rPr lang="ru-RU" sz="1700" dirty="0"/>
              <a:t> И. М</a:t>
            </a:r>
            <a:r>
              <a:rPr lang="ru-RU" sz="1700" dirty="0" smtClean="0"/>
              <a:t>. </a:t>
            </a:r>
            <a:endParaRPr lang="ru-RU" sz="1700" b="1" dirty="0"/>
          </a:p>
        </p:txBody>
      </p:sp>
      <p:pic>
        <p:nvPicPr>
          <p:cNvPr id="1030" name="Picture 6" descr="http://catalog.prosv.ru/images/big/859cec1b-2e6c-11e8-8c34-0050569c7d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32" y="1307938"/>
            <a:ext cx="3150708" cy="40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atalog.prosv.ru/images/big/114980b7-2e6e-11e8-8c34-0050569c7d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2" y="1305757"/>
            <a:ext cx="2974155" cy="401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atalog.prosv.ru/images/big/487389b9-2e6d-11e8-8c34-0050569c7d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66" y="1313072"/>
            <a:ext cx="3057597" cy="40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smtClean="0">
                <a:sym typeface="Helvetica"/>
              </a:rPr>
              <a:t>РАБОЧИЕ ПРОГРАММЫ ДЛЯ ОБУЧАЮЩИХСЯ С ИНТЕЛЛЕКТУАЛЬНЫМИ НАРУШЕНИЯМИ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2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3720116" y="609600"/>
            <a:ext cx="4990054" cy="3228123"/>
            <a:chOff x="2835931" y="390742"/>
            <a:chExt cx="4876727" cy="3266866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" t="1441" r="5998" b="1585"/>
            <a:stretch/>
          </p:blipFill>
          <p:spPr bwMode="auto">
            <a:xfrm>
              <a:off x="2835931" y="390742"/>
              <a:ext cx="2436800" cy="32668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" t="1437" r="3371" b="1580"/>
            <a:stretch/>
          </p:blipFill>
          <p:spPr bwMode="auto">
            <a:xfrm>
              <a:off x="5297597" y="390743"/>
              <a:ext cx="2415061" cy="32668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СПЕЦИАЛЬНЫХ УЧЕБНИКОВ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1280" y="968646"/>
            <a:ext cx="2553118" cy="13711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defTabSz="1300480" hangingPunct="0"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Фиксированный разворотный формат для каждой темы учитывает возрастные возможности и особенности познавательной деятельности обучающихся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757357" y="3571202"/>
            <a:ext cx="5178392" cy="3242052"/>
            <a:chOff x="1687324" y="3635027"/>
            <a:chExt cx="4724425" cy="31782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" t="1530" r="6572" b="1435"/>
            <a:stretch/>
          </p:blipFill>
          <p:spPr bwMode="auto">
            <a:xfrm>
              <a:off x="1687324" y="3635027"/>
              <a:ext cx="2367007" cy="317822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" t="1234" r="5656" b="1378"/>
            <a:stretch/>
          </p:blipFill>
          <p:spPr bwMode="auto">
            <a:xfrm>
              <a:off x="4064996" y="3635027"/>
              <a:ext cx="2346753" cy="317822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" name="Скругленный прямоугольник 5"/>
          <p:cNvSpPr/>
          <p:nvPr/>
        </p:nvSpPr>
        <p:spPr>
          <a:xfrm>
            <a:off x="10154547" y="5202846"/>
            <a:ext cx="1872208" cy="75821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с другими изучаемыми предметами (например, математика)</a:t>
            </a:r>
          </a:p>
        </p:txBody>
      </p:sp>
      <p:cxnSp>
        <p:nvCxnSpPr>
          <p:cNvPr id="7" name="Скругленная соединительная линия 6"/>
          <p:cNvCxnSpPr>
            <a:stCxn id="6" idx="1"/>
          </p:cNvCxnSpPr>
          <p:nvPr/>
        </p:nvCxnSpPr>
        <p:spPr>
          <a:xfrm rot="10800000" flipV="1">
            <a:off x="7753179" y="5581953"/>
            <a:ext cx="2401369" cy="21297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10178235" y="2979118"/>
            <a:ext cx="1848520" cy="75821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предметно-практической деятельности</a:t>
            </a:r>
          </a:p>
        </p:txBody>
      </p:sp>
      <p:cxnSp>
        <p:nvCxnSpPr>
          <p:cNvPr id="9" name="Скругленная соединительная линия 8"/>
          <p:cNvCxnSpPr>
            <a:stCxn id="8" idx="1"/>
          </p:cNvCxnSpPr>
          <p:nvPr/>
        </p:nvCxnSpPr>
        <p:spPr>
          <a:xfrm rot="10800000" flipV="1">
            <a:off x="7753179" y="3358225"/>
            <a:ext cx="2425056" cy="37910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273862" y="3633451"/>
            <a:ext cx="1757020" cy="55390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Проиллюстрированная обучающая ситуация, </a:t>
            </a:r>
          </a:p>
        </p:txBody>
      </p:sp>
      <p:cxnSp>
        <p:nvCxnSpPr>
          <p:cNvPr id="11" name="Скругленная соединительная линия 10"/>
          <p:cNvCxnSpPr>
            <a:stCxn id="10" idx="2"/>
          </p:cNvCxnSpPr>
          <p:nvPr/>
        </p:nvCxnSpPr>
        <p:spPr>
          <a:xfrm rot="16200000" flipH="1">
            <a:off x="1739564" y="3600163"/>
            <a:ext cx="817945" cy="199232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581983" y="5366394"/>
            <a:ext cx="1757020" cy="137114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 проблемная ситуация, мотивирующая к общению и познавательной деятельности  </a:t>
            </a:r>
          </a:p>
        </p:txBody>
      </p:sp>
      <p:cxnSp>
        <p:nvCxnSpPr>
          <p:cNvPr id="13" name="Скругленная соединительная линия 12"/>
          <p:cNvCxnSpPr/>
          <p:nvPr/>
        </p:nvCxnSpPr>
        <p:spPr>
          <a:xfrm flipV="1">
            <a:off x="2339003" y="5105759"/>
            <a:ext cx="2308346" cy="6326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54982" y="2565950"/>
            <a:ext cx="2411022" cy="75821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направленные на развитие монологической и разговорной речи</a:t>
            </a:r>
          </a:p>
        </p:txBody>
      </p:sp>
      <p:cxnSp>
        <p:nvCxnSpPr>
          <p:cNvPr id="15" name="Скругленная соединительная линия 14"/>
          <p:cNvCxnSpPr/>
          <p:nvPr/>
        </p:nvCxnSpPr>
        <p:spPr>
          <a:xfrm>
            <a:off x="2339003" y="3324165"/>
            <a:ext cx="2828313" cy="246328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Скругленная соединительная линия 17"/>
          <p:cNvCxnSpPr>
            <a:stCxn id="20" idx="0"/>
          </p:cNvCxnSpPr>
          <p:nvPr/>
        </p:nvCxnSpPr>
        <p:spPr>
          <a:xfrm rot="16200000" flipV="1">
            <a:off x="9440649" y="187723"/>
            <a:ext cx="165085" cy="224851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>
            <a:stCxn id="3" idx="3"/>
          </p:cNvCxnSpPr>
          <p:nvPr/>
        </p:nvCxnSpPr>
        <p:spPr>
          <a:xfrm>
            <a:off x="2864398" y="1654221"/>
            <a:ext cx="875489" cy="35027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9225544" y="1394523"/>
            <a:ext cx="2843808" cy="137114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defTabSz="1300480" hangingPunct="0"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Использование практической деятельности, разнообразие заданий </a:t>
            </a:r>
          </a:p>
          <a:p>
            <a:pPr defTabSz="1300480" hangingPunct="0"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и форм организации работы на уроках обеспечивают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мотивированность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 </a:t>
            </a:r>
          </a:p>
          <a:p>
            <a:pPr defTabSz="1300480" hangingPunct="0"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в овладении речью и осознанность восприятия изучаемого материала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178235" y="3850510"/>
            <a:ext cx="1848520" cy="122586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0" rIns="65021" bIns="0" numCol="1" spcCol="38100" rtlCol="0" anchor="ctr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повышенного уровня сложности для детей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наиболее высоким уровнем общего и речевого развития</a:t>
            </a:r>
          </a:p>
        </p:txBody>
      </p:sp>
      <p:cxnSp>
        <p:nvCxnSpPr>
          <p:cNvPr id="37" name="Скругленная соединительная линия 36"/>
          <p:cNvCxnSpPr>
            <a:stCxn id="34" idx="1"/>
          </p:cNvCxnSpPr>
          <p:nvPr/>
        </p:nvCxnSpPr>
        <p:spPr>
          <a:xfrm rot="10800000" flipV="1">
            <a:off x="6739467" y="4463443"/>
            <a:ext cx="3438768" cy="86828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8862577" y="6284439"/>
            <a:ext cx="2330356" cy="34959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>
              <a:defRPr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Особый аппарат ориентировки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Скругленная соединительная линия 38"/>
          <p:cNvCxnSpPr>
            <a:stCxn id="38" idx="1"/>
          </p:cNvCxnSpPr>
          <p:nvPr/>
        </p:nvCxnSpPr>
        <p:spPr>
          <a:xfrm rot="10800000" flipV="1">
            <a:off x="6119465" y="6459235"/>
            <a:ext cx="2743113" cy="17479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0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 dirty="0" smtClean="0"/>
              <a:t>ПРИМЕРНЫЕ РАБОЧИЕ ПРОГРАММЫ. 2, 3 КЛАССЫ</a:t>
            </a:r>
            <a:endParaRPr dirty="0"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53427" y="1124744"/>
            <a:ext cx="5238517" cy="3975308"/>
          </a:xfrm>
          <a:prstGeom prst="roundRect">
            <a:avLst>
              <a:gd name="adj" fmla="val 0"/>
            </a:avLst>
          </a:prstGeom>
          <a:solidFill>
            <a:srgbClr val="008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indent="0">
              <a:buNone/>
              <a:defRPr/>
            </a:pPr>
            <a:endParaRPr lang="ru-RU" sz="1600" b="1" dirty="0">
              <a:solidFill>
                <a:srgbClr val="FFFFFF"/>
              </a:solidFill>
            </a:endParaRPr>
          </a:p>
          <a:p>
            <a:pPr marL="271463" indent="0">
              <a:buNone/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Проект</a:t>
            </a:r>
            <a:r>
              <a:rPr lang="ru-RU" sz="1600" b="1" dirty="0">
                <a:solidFill>
                  <a:srgbClr val="FFFFFF"/>
                </a:solidFill>
              </a:rPr>
              <a:t> </a:t>
            </a:r>
            <a:r>
              <a:rPr lang="ru-RU" sz="1600" b="1" dirty="0" smtClean="0">
                <a:solidFill>
                  <a:srgbClr val="FFFFFF"/>
                </a:solidFill>
              </a:rPr>
              <a:t>Министерства просвещения «</a:t>
            </a:r>
            <a:r>
              <a:rPr lang="ru-RU" sz="1600" b="1" dirty="0">
                <a:solidFill>
                  <a:srgbClr val="FFFFFF"/>
                </a:solidFill>
              </a:rPr>
              <a:t>Разработка программно-методического и учебно-дидактического обеспечения реализации требований Федерального государственного образовательного стандарта начального общего образования обучающихся с ограниченными возможностями здоровья и Федерального государственного образовательного стандарта образования обучающихся с умственной отсталостью (интеллектуальными нарушениями) (2, 3 классы</a:t>
            </a:r>
            <a:r>
              <a:rPr lang="ru-RU" sz="1600" b="1" dirty="0" smtClean="0">
                <a:solidFill>
                  <a:srgbClr val="FFFFFF"/>
                </a:solidFill>
              </a:rPr>
              <a:t>)» </a:t>
            </a:r>
            <a:endParaRPr lang="ru-RU" sz="1600" b="1" dirty="0">
              <a:solidFill>
                <a:srgbClr val="FFFFFF"/>
              </a:solidFill>
            </a:endParaRPr>
          </a:p>
          <a:p>
            <a:pPr marL="271463" indent="0">
              <a:buNone/>
              <a:defRPr/>
            </a:pPr>
            <a:endParaRPr lang="ru-RU" sz="1600" b="1" dirty="0">
              <a:solidFill>
                <a:srgbClr val="FFFFFF"/>
              </a:solidFill>
            </a:endParaRPr>
          </a:p>
          <a:p>
            <a:pPr marL="271463" indent="0">
              <a:buNone/>
              <a:defRPr/>
            </a:pPr>
            <a:r>
              <a:rPr lang="ru-RU" b="1" u="sng" dirty="0" smtClean="0">
                <a:solidFill>
                  <a:srgbClr val="FFFFFF"/>
                </a:solidFill>
              </a:rPr>
              <a:t>Примерные рабочие программы по учебным предметам и коррекционным курсам для 2, 3 классов </a:t>
            </a:r>
            <a:r>
              <a:rPr lang="ru-RU" b="1" u="sng" dirty="0" smtClean="0">
                <a:solidFill>
                  <a:srgbClr val="FFFF00"/>
                </a:solidFill>
              </a:rPr>
              <a:t>для всех категорий обучающихся с ОВЗ</a:t>
            </a:r>
            <a:endParaRPr u="sng" dirty="0">
              <a:solidFill>
                <a:srgbClr val="FFFF00"/>
              </a:solidFill>
            </a:endParaRPr>
          </a:p>
          <a:p>
            <a:pPr>
              <a:defRPr/>
            </a:pP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1329878"/>
            <a:ext cx="5014894" cy="221483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4149080"/>
            <a:ext cx="5014894" cy="222099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Прямоугольник 15"/>
          <p:cNvSpPr/>
          <p:nvPr/>
        </p:nvSpPr>
        <p:spPr bwMode="auto">
          <a:xfrm>
            <a:off x="353427" y="5301208"/>
            <a:ext cx="4230405" cy="792088"/>
          </a:xfrm>
          <a:prstGeom prst="rect">
            <a:avLst/>
          </a:prstGeom>
          <a:solidFill>
            <a:srgbClr val="5A4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2 класс – 225 примерных рабочих программ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FFFFFF"/>
                </a:solidFill>
              </a:rPr>
              <a:t>3 класс – 215 примерных рабочих программ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6" y="1307808"/>
            <a:ext cx="1608825" cy="223866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25248" y="3650972"/>
            <a:ext cx="11549035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дана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характеристика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разнородности состава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каждой конкретной группы детей с ОВЗ;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описаны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психофизиологические особенности и особые образовательные потребности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обучающихся с учетом их дифференциации в составе определенной группы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ОВЗ;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описаны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возможные образовательные маршруты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обучающихся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(обучение совместно со сверстниками без ограничения здоровья, обучение в отдельных классах и образовательных организациях совместно со сверстниками со сходными нарушениями в развитии, дистанционное обучение, временное пребывание и др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.);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представлены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методические рекомендации по обеспечению специальных условий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реализации Примерных АООП с учетом разных образовательных маршрутов получения образования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детьми;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дан рекомендуемый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перечень нормативно-правовой документации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отражающей современную ситуацию в образовании детей с ОВЗ с указанием ссылок на электронные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ресурсы;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представлена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рекомендуемая к использованию учебно-методическая 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литература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925" y="1307806"/>
            <a:ext cx="1608825" cy="223866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60" y="1307807"/>
            <a:ext cx="1608825" cy="223866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39" y="1307805"/>
            <a:ext cx="1608825" cy="223866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48" y="1307806"/>
            <a:ext cx="1608825" cy="223866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627" y="1307804"/>
            <a:ext cx="1608825" cy="223866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06" y="1307806"/>
            <a:ext cx="1608825" cy="223866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1" name="Shape 455"/>
          <p:cNvSpPr txBox="1">
            <a:spLocks/>
          </p:cNvSpPr>
          <p:nvPr/>
        </p:nvSpPr>
        <p:spPr>
          <a:xfrm>
            <a:off x="701040" y="836712"/>
            <a:ext cx="10927080" cy="349135"/>
          </a:xfrm>
          <a:prstGeom prst="rect">
            <a:avLst/>
          </a:prstGeom>
          <a:ln w="12700">
            <a:miter lim="400000"/>
          </a:ln>
        </p:spPr>
        <p:txBody>
          <a:bodyPr wrap="square" lIns="35719" tIns="35719" rIns="35719" bIns="35719" anchor="ctr">
            <a:spAutoFit/>
          </a:bodyPr>
          <a:lstStyle>
            <a:lvl1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-Light"/>
              </a:defRPr>
            </a:lvl9pPr>
          </a:lstStyle>
          <a:p>
            <a:pPr marL="0" marR="0" lvl="0" indent="0" algn="ctr" defTabSz="41076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ook"/>
                <a:ea typeface="Avenir Book"/>
                <a:cs typeface="Avenir Book"/>
                <a:sym typeface="Helvetica Light"/>
              </a:rPr>
              <a:t>Серия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ook"/>
                <a:ea typeface="Avenir Book"/>
                <a:cs typeface="Avenir Book"/>
                <a:sym typeface="Helvetica Light"/>
              </a:rPr>
              <a:t>«Учителю о детях с ограниченными возможностями здоровья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Book"/>
                <a:ea typeface="Avenir Book"/>
                <a:cs typeface="Avenir Book"/>
                <a:sym typeface="Helvetica Light"/>
              </a:rPr>
              <a:t>»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Book"/>
              <a:ea typeface="Avenir Book"/>
              <a:cs typeface="Avenir Book"/>
              <a:sym typeface="Helvetica Ligh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ПОСОБИЯ ДЛЯ ПЕДАГОГОВ ОБЩЕОБРАЗОВАТЕЛЬНОЙ ШКОЛЫ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8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70" y="675252"/>
            <a:ext cx="4589513" cy="609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995">
            <a:off x="4085075" y="2952699"/>
            <a:ext cx="2753846" cy="365987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Documents and Settings\mromanova\Desktop\Малофеев\Европа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9149" y="4685470"/>
            <a:ext cx="1794178" cy="201447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00" y="81618"/>
            <a:ext cx="9982200" cy="449619"/>
          </a:xfrm>
        </p:spPr>
        <p:txBody>
          <a:bodyPr/>
          <a:lstStyle/>
          <a:p>
            <a:r>
              <a:rPr lang="ru-RU" dirty="0" smtClean="0"/>
              <a:t>МАЛОФЕЕВ Н. Н.</a:t>
            </a:r>
            <a:br>
              <a:rPr lang="ru-RU" dirty="0" smtClean="0"/>
            </a:br>
            <a:r>
              <a:rPr lang="ru-RU" dirty="0" smtClean="0"/>
              <a:t>СПЕЦИАЛЬНОЕ ОБРАЗОВАНИЕ В МЕНЯЮЩЕМСЯ МИРЕ. ЕВРОПА. 2-Е ИЗДАНИЕ, 2018 Г.</a:t>
            </a:r>
            <a:endParaRPr lang="ru-RU" dirty="0"/>
          </a:p>
        </p:txBody>
      </p:sp>
      <p:pic>
        <p:nvPicPr>
          <p:cNvPr id="3" name="Picture 9" descr="http://catalog.prosv.ru/images/big/fce19b0f-469a-11e7-9bb6-0050569c7d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75252"/>
            <a:ext cx="4675435" cy="61324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9342" y="764704"/>
            <a:ext cx="5866658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tx2"/>
                </a:solidFill>
              </a:rPr>
              <a:t>Малофеев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</a:rPr>
              <a:t>Николай Николаевич</a:t>
            </a:r>
            <a:endParaRPr lang="ru-RU" sz="16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Вице-президент Российской академии образования, академик РАО, доктор </a:t>
            </a:r>
            <a:r>
              <a:rPr lang="ru-RU" sz="1600" dirty="0">
                <a:solidFill>
                  <a:schemeClr val="tx2"/>
                </a:solidFill>
              </a:rPr>
              <a:t>педагогических наук</a:t>
            </a:r>
            <a:r>
              <a:rPr lang="ru-RU" sz="1600" dirty="0" smtClean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профессор, </a:t>
            </a:r>
            <a:endParaRPr lang="ru-RU" sz="1600" dirty="0" smtClean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ru-RU" sz="1600" dirty="0" smtClean="0">
                <a:solidFill>
                  <a:schemeClr val="tx2"/>
                </a:solidFill>
              </a:rPr>
              <a:t>директор </a:t>
            </a:r>
            <a:r>
              <a:rPr lang="ru-RU" sz="1600" dirty="0">
                <a:solidFill>
                  <a:schemeClr val="tx2"/>
                </a:solidFill>
              </a:rPr>
              <a:t>ФГБНУ «</a:t>
            </a:r>
            <a:r>
              <a:rPr lang="ru-RU" sz="1600" dirty="0" smtClean="0">
                <a:solidFill>
                  <a:schemeClr val="tx2"/>
                </a:solidFill>
              </a:rPr>
              <a:t>Институт коррекционной педагогики </a:t>
            </a:r>
            <a:r>
              <a:rPr lang="ru-RU" sz="1600" dirty="0">
                <a:solidFill>
                  <a:schemeClr val="tx2"/>
                </a:solidFill>
              </a:rPr>
              <a:t>РАО</a:t>
            </a:r>
            <a:r>
              <a:rPr lang="ru-RU" sz="1600" dirty="0" smtClean="0">
                <a:solidFill>
                  <a:schemeClr val="tx2"/>
                </a:solidFill>
              </a:rPr>
              <a:t>» 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6" name="Picture 2" descr="http://www.kids-marketing.ru/netcat_files/1/20/team_member_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132855"/>
            <a:ext cx="3334477" cy="45470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91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ПИСЬМО МИНПРОСВЕЩЕНИЯ РОССИИ «ОБ ОБЕСПЕЧЕНИИ УЧЕБНЫМИ ИЗДАНИЯМИ (УЧЕБНИКАМИ И УЧЕБНЫМИ ПОСОБИЯМИ) ОБУЧАЮЩИХСЯ С ОВЗ»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2852936"/>
            <a:ext cx="4878702" cy="3960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464" y="775792"/>
            <a:ext cx="4824536" cy="3841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24680" y="692696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345DAE"/>
                </a:solidFill>
                <a:ea typeface="+mj-ea"/>
                <a:cs typeface="+mj-cs"/>
              </a:rPr>
              <a:t>№ ОВ-473/07 от 10 июня 2019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40" y="1916832"/>
            <a:ext cx="4627927" cy="37555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2751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СПЕЦИАЛЬНЫХ </a:t>
            </a:r>
            <a:r>
              <a:rPr lang="ru-RU" dirty="0" smtClean="0"/>
              <a:t>УЧЕБНИКОВ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26" y="3134351"/>
            <a:ext cx="5404253" cy="365814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58196" y="703027"/>
            <a:ext cx="4129542" cy="1631052"/>
          </a:xfrm>
          <a:prstGeom prst="rect">
            <a:avLst/>
          </a:prstGeom>
          <a:noFill/>
        </p:spPr>
        <p:txBody>
          <a:bodyPr wrap="square" lIns="91279" tIns="45639" rIns="91279" bIns="45639" rtlCol="0">
            <a:spAutoFit/>
          </a:bodyPr>
          <a:lstStyle/>
          <a:p>
            <a:pPr marL="175885" indent="-175885" defTabSz="910604">
              <a:lnSpc>
                <a:spcPts val="1400"/>
              </a:lnSpc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venir Book"/>
                <a:cs typeface="Arial" panose="020B0604020202020204" pitchFamily="34" charset="0"/>
              </a:rPr>
              <a:t>Разноуровневые</a:t>
            </a: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/>
                <a:cs typeface="Arial" panose="020B0604020202020204" pitchFamily="34" charset="0"/>
              </a:rPr>
              <a:t> задания для обеспечения дифференцированного подхода</a:t>
            </a:r>
          </a:p>
          <a:p>
            <a:pPr marL="175885" indent="-175885" defTabSz="910604">
              <a:lnSpc>
                <a:spcPts val="1400"/>
              </a:lnSpc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/>
                <a:cs typeface="Arial" panose="020B0604020202020204" pitchFamily="34" charset="0"/>
              </a:rPr>
              <a:t>Ярко выраженная направленность на социализацию детей</a:t>
            </a:r>
          </a:p>
          <a:p>
            <a:pPr marL="175885" indent="-175885" defTabSz="910604">
              <a:lnSpc>
                <a:spcPts val="1400"/>
              </a:lnSpc>
              <a:spcAft>
                <a:spcPts val="240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/>
                <a:cs typeface="Arial" panose="020B0604020202020204" pitchFamily="34" charset="0"/>
              </a:rPr>
              <a:t>Специальная система заданий, направленная на общее и речевое развитие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5323" y="716930"/>
            <a:ext cx="4778492" cy="1041147"/>
          </a:xfrm>
          <a:prstGeom prst="rect">
            <a:avLst/>
          </a:prstGeom>
          <a:noFill/>
        </p:spPr>
        <p:txBody>
          <a:bodyPr wrap="square" lIns="91279" tIns="45639" rIns="91279" bIns="45639" rtlCol="0">
            <a:spAutoFit/>
          </a:bodyPr>
          <a:lstStyle/>
          <a:p>
            <a:pPr marL="175885" indent="-175885" defTabSz="910604">
              <a:lnSpc>
                <a:spcPts val="1400"/>
              </a:lnSpc>
              <a:spcAft>
                <a:spcPts val="421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/>
                <a:cs typeface="Arial" panose="020B0604020202020204" pitchFamily="34" charset="0"/>
              </a:rPr>
              <a:t>Разнообразный характер организации доступной учебной деятельности: </a:t>
            </a:r>
          </a:p>
          <a:p>
            <a:pPr marL="437397" indent="-244370" defTabSz="910604">
              <a:lnSpc>
                <a:spcPts val="1400"/>
              </a:lnSpc>
              <a:buFont typeface="Courier New" panose="02070309020205020404" pitchFamily="49" charset="0"/>
              <a:buChar char="o"/>
              <a:defRPr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/>
                <a:cs typeface="Arial" panose="020B0604020202020204" pitchFamily="34" charset="0"/>
              </a:rPr>
              <a:t>игры, </a:t>
            </a:r>
          </a:p>
          <a:p>
            <a:pPr marL="437397" indent="-244370" defTabSz="910604">
              <a:lnSpc>
                <a:spcPts val="1400"/>
              </a:lnSpc>
              <a:buFont typeface="Courier New" panose="02070309020205020404" pitchFamily="49" charset="0"/>
              <a:buChar char="o"/>
              <a:defRPr/>
            </a:pPr>
            <a:r>
              <a:rPr lang="ru-RU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venir Book"/>
                <a:cs typeface="Arial" panose="020B0604020202020204" pitchFamily="34" charset="0"/>
              </a:rPr>
              <a:t>занимательные задания для фиксации наблюдений за окружающим миром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08459" y="2372349"/>
            <a:ext cx="5044878" cy="3595932"/>
            <a:chOff x="4732197" y="1645909"/>
            <a:chExt cx="4389824" cy="2955407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6" t="1378" r="3556" b="1443"/>
            <a:stretch/>
          </p:blipFill>
          <p:spPr bwMode="auto">
            <a:xfrm>
              <a:off x="4732197" y="1645912"/>
              <a:ext cx="2206072" cy="29554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9" t="1600" r="2869" b="1404"/>
            <a:stretch/>
          </p:blipFill>
          <p:spPr bwMode="auto">
            <a:xfrm>
              <a:off x="6938269" y="1645909"/>
              <a:ext cx="2183752" cy="29554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4" name="Скругленный прямоугольник 13"/>
          <p:cNvSpPr/>
          <p:nvPr/>
        </p:nvSpPr>
        <p:spPr>
          <a:xfrm>
            <a:off x="78664" y="5693760"/>
            <a:ext cx="4569997" cy="109873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defTabSz="1300480" hangingPunct="0">
              <a:defRPr/>
            </a:pPr>
            <a:r>
              <a:rPr lang="ru-RU" sz="1400" dirty="0">
                <a:solidFill>
                  <a:srgbClr val="000000"/>
                </a:solidFill>
                <a:latin typeface="Avenir Book"/>
                <a:cs typeface="Times New Roman" panose="02020603050405020304" pitchFamily="18" charset="0"/>
                <a:sym typeface="Helvetica"/>
              </a:rPr>
              <a:t>Знакомство школьников с окружающим миром и расширение представлений о нём в условиях активной жизнедеятельности с привлечением практического опыта детей</a:t>
            </a:r>
          </a:p>
        </p:txBody>
      </p:sp>
      <p:cxnSp>
        <p:nvCxnSpPr>
          <p:cNvPr id="15" name="Скругленная соединительная линия 14"/>
          <p:cNvCxnSpPr/>
          <p:nvPr/>
        </p:nvCxnSpPr>
        <p:spPr>
          <a:xfrm flipV="1">
            <a:off x="4013200" y="4308766"/>
            <a:ext cx="1702941" cy="138499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Скругленная соединительная линия 15"/>
          <p:cNvCxnSpPr>
            <a:stCxn id="14" idx="3"/>
          </p:cNvCxnSpPr>
          <p:nvPr/>
        </p:nvCxnSpPr>
        <p:spPr>
          <a:xfrm flipV="1">
            <a:off x="4648661" y="4991373"/>
            <a:ext cx="3356488" cy="134280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7742228" y="2160080"/>
            <a:ext cx="4182480" cy="8603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defTabSz="1300480" hangingPunct="0">
              <a:defRPr/>
            </a:pPr>
            <a:r>
              <a:rPr lang="ru-RU" sz="1400" dirty="0">
                <a:solidFill>
                  <a:srgbClr val="000000"/>
                </a:solidFill>
                <a:latin typeface="Avenir Book"/>
                <a:cs typeface="Times New Roman" panose="02020603050405020304" pitchFamily="18" charset="0"/>
                <a:sym typeface="Helvetica"/>
              </a:rPr>
              <a:t>Дифференцированный подход к ученикам за счёт </a:t>
            </a:r>
            <a:r>
              <a:rPr lang="ru-RU" sz="1400" dirty="0" err="1">
                <a:solidFill>
                  <a:srgbClr val="000000"/>
                </a:solidFill>
                <a:latin typeface="Avenir Book"/>
                <a:cs typeface="Times New Roman" panose="02020603050405020304" pitchFamily="18" charset="0"/>
                <a:sym typeface="Helvetica"/>
              </a:rPr>
              <a:t>разноуровневых</a:t>
            </a:r>
            <a:r>
              <a:rPr lang="ru-RU" sz="1400" dirty="0">
                <a:solidFill>
                  <a:srgbClr val="000000"/>
                </a:solidFill>
                <a:latin typeface="Avenir Book"/>
                <a:cs typeface="Times New Roman" panose="02020603050405020304" pitchFamily="18" charset="0"/>
                <a:sym typeface="Helvetica"/>
              </a:rPr>
              <a:t> заданий в зависимости от общего и речевого развития школьников</a:t>
            </a:r>
          </a:p>
        </p:txBody>
      </p:sp>
      <p:cxnSp>
        <p:nvCxnSpPr>
          <p:cNvPr id="19" name="Скругленная соединительная линия 18"/>
          <p:cNvCxnSpPr>
            <a:stCxn id="18" idx="1"/>
          </p:cNvCxnSpPr>
          <p:nvPr/>
        </p:nvCxnSpPr>
        <p:spPr>
          <a:xfrm rot="10800000" flipV="1">
            <a:off x="5751160" y="2590266"/>
            <a:ext cx="1991068" cy="2743734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Скругленная соединительная линия 21"/>
          <p:cNvCxnSpPr/>
          <p:nvPr/>
        </p:nvCxnSpPr>
        <p:spPr>
          <a:xfrm rot="16200000" flipH="1">
            <a:off x="6949280" y="4106696"/>
            <a:ext cx="2533682" cy="36119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48654" y="800927"/>
            <a:ext cx="24456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ПРИМЕРЫ СТРАНИЦ ИЗ УЧЕБНИКОВ ЛИНИИ </a:t>
            </a:r>
            <a:r>
              <a:rPr lang="ru-RU" dirty="0" smtClean="0"/>
              <a:t>«ОЗНАКОМЛЕНИЕ С ОКРУЖАЮЩИМ МИРОМ»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6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4"/>
          <p:cNvSpPr/>
          <p:nvPr/>
        </p:nvSpPr>
        <p:spPr bwMode="auto">
          <a:xfrm>
            <a:off x="191344" y="1196752"/>
            <a:ext cx="11583562" cy="4536503"/>
          </a:xfrm>
          <a:prstGeom prst="rect">
            <a:avLst/>
          </a:prstGeom>
          <a:solidFill>
            <a:srgbClr val="4472C4">
              <a:lumMod val="20000"/>
              <a:lumOff val="80000"/>
              <a:alpha val="20000"/>
            </a:srgbClr>
          </a:solidFill>
          <a:ln w="12700" cap="flat" cmpd="sng" algn="ctr">
            <a:solidFill>
              <a:srgbClr val="294891"/>
            </a:solidFill>
            <a:prstDash val="dash"/>
            <a:miter lim="800000"/>
          </a:ln>
        </p:spPr>
        <p:txBody>
          <a:bodyPr rtlCol="0" anchor="ctr"/>
          <a:lstStyle/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Приказом Министерства просвещения Российской Федерации от 28 декабря 2018 г. № 345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«О федеральном перечне учебников,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 утвержден новый Федеральный перечень учебников.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Приказ </a:t>
            </a:r>
            <a:r>
              <a:rPr kumimoji="0" lang="ru-RU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Минобрнауки</a:t>
            </a: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 РФ от 31 марта 2014 г. № 253 с последующими изменениями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признан утратившим силу с момента публикации нового перечня ФПУ, то есть с 29.12.2018 г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Организации, осуществляющие образовательную деятельность по основным общеобразовательным программам, вправе в течение 3 (трёх) лет использовать в образовательной деятельности приобретённые до вступления в силу настоящего Приказа учебники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ФЕДЕРАЛЬНЫЙ ПЕРЕЧЕНЬ — НОРМАТИВНО-ПРАВОВЫЕ </a:t>
            </a:r>
            <a:r>
              <a:rPr lang="ru-RU" dirty="0" smtClean="0"/>
              <a:t>АКТЫ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7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ФПУ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360" y="780818"/>
            <a:ext cx="11737304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Федеральный перечень учебников состоит из 3-х частей: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«Учебники, рекомендованные для реализации обязательной части образовательной программы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»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1.1 Начальное общее образование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1.2. Основное общее образование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1.3. Среднее общее образование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2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2.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«Учебники, рекомендованные для реализации части образовательной программы, формируемой участниками образовательных отношений, учебники для предметов по выбору, </a:t>
            </a:r>
            <a:r>
              <a:rPr kumimoji="0" lang="ru-RU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специальные учебники для реализации адаптированных программ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»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1.1 Начальное общее образование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1.2. Основное общее образование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4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1.3. Среднее общее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образование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rial"/>
            </a:endParaRP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3.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«Учебники, обеспечивающие учёт региональных и этнокультурных особенностей субъектов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РФ»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1.1 Начальное общее образование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1.2. Основное общее образование</a:t>
            </a:r>
          </a:p>
          <a:p>
            <a:pPr marL="0" marR="0" lvl="0" indent="0" algn="just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1.3. Среднее общее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образование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rial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455134" y="1485146"/>
            <a:ext cx="0" cy="1116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55840" y="1649560"/>
            <a:ext cx="565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Book"/>
                <a:cs typeface="Arial"/>
              </a:rPr>
              <a:t>Разделы состоят из подразделов по наименованию предметных областей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venir Book"/>
              <a:cs typeface="Arial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79198" y="3513680"/>
            <a:ext cx="0" cy="1692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21952" y="3581580"/>
            <a:ext cx="75507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Book"/>
                <a:cs typeface="Arial"/>
              </a:rPr>
              <a:t>Разделы состоят из подразделов по наименованию предметных областей; в которых выделены: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Book"/>
                <a:cs typeface="Arial"/>
              </a:rPr>
              <a:t>Специальные учебники для реализации основных адаптированных программ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Book"/>
                <a:cs typeface="Arial"/>
              </a:rPr>
              <a:t>Учебные курсы, обеспечивающие образовательные потребности обучающихся, курсы по выбору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venir Book"/>
              <a:cs typeface="Arial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487218" y="5645930"/>
            <a:ext cx="0" cy="1008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55840" y="5789946"/>
            <a:ext cx="565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venir Book"/>
                <a:cs typeface="Arial"/>
              </a:rPr>
              <a:t>Разделы состоят из подразделов по наименованию предметных областей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venir Boo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9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ПОРЯДОК ФОРМИРОВАНИЯ ФПУ</a:t>
            </a:r>
            <a:endParaRPr lang="ru-RU" dirty="0"/>
          </a:p>
        </p:txBody>
      </p:sp>
      <p:sp>
        <p:nvSpPr>
          <p:cNvPr id="5" name="Прямоугольник 24"/>
          <p:cNvSpPr/>
          <p:nvPr/>
        </p:nvSpPr>
        <p:spPr bwMode="auto">
          <a:xfrm>
            <a:off x="119338" y="980728"/>
            <a:ext cx="6552728" cy="1872208"/>
          </a:xfrm>
          <a:prstGeom prst="rect">
            <a:avLst/>
          </a:prstGeom>
          <a:solidFill>
            <a:srgbClr val="4472C4">
              <a:lumMod val="20000"/>
              <a:lumOff val="80000"/>
              <a:alpha val="20000"/>
            </a:srgbClr>
          </a:solidFill>
          <a:ln w="12700" cap="flat" cmpd="sng" algn="ctr">
            <a:solidFill>
              <a:srgbClr val="294891"/>
            </a:solidFill>
            <a:prstDash val="dash"/>
            <a:miter lim="800000"/>
          </a:ln>
        </p:spPr>
        <p:txBody>
          <a:bodyPr rtlCol="0" anchor="ctr"/>
          <a:lstStyle/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Приказ </a:t>
            </a: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Минобрнауки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 России от 18 июля 2016 г. № 870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«Об утверждении Порядка формирования федерального перечня учебников, рекомендуемых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rPr>
              <a:t>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352" y="2996952"/>
            <a:ext cx="6408713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В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федеральный перечень учебников включаются учебники, в том числе специальные учебники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(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далее вместе - учебники), рекомендованные Научно-методическим советом по учебникам, создаваемым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Министерством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образования и науки Российской Федерации (далее - Совет), на основании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положительных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экспертных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заключений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по результатам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научной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 (научной историко-культурной - для учебников истории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России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),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педагогической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,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общественной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, этнокультурной и региональной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rial"/>
              </a:rPr>
              <a:t>экспертиз.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5026"/>
          <a:stretch/>
        </p:blipFill>
        <p:spPr>
          <a:xfrm>
            <a:off x="6813275" y="81618"/>
            <a:ext cx="5331397" cy="680376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9" name="Стрелка вправо 8"/>
          <p:cNvSpPr/>
          <p:nvPr/>
        </p:nvSpPr>
        <p:spPr>
          <a:xfrm rot="1713062">
            <a:off x="6525107" y="2741157"/>
            <a:ext cx="756000" cy="25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Левая круглая скобка 10"/>
          <p:cNvSpPr/>
          <p:nvPr/>
        </p:nvSpPr>
        <p:spPr>
          <a:xfrm>
            <a:off x="7216044" y="3157372"/>
            <a:ext cx="288032" cy="2664000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СПЕЦИАЛЬНЫЕ УЧЕБНИКИ В ФПУ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79" y="643689"/>
            <a:ext cx="7675529" cy="6169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609600"/>
            <a:ext cx="3749365" cy="40419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00255" y="5181193"/>
            <a:ext cx="3375733" cy="12721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1600" b="1" dirty="0" smtClean="0">
                <a:latin typeface="Avenir Book"/>
              </a:rPr>
              <a:t>Издательство «Просвещение» в ФПУ:</a:t>
            </a:r>
          </a:p>
          <a:p>
            <a:pPr>
              <a:lnSpc>
                <a:spcPts val="2300"/>
              </a:lnSpc>
            </a:pPr>
            <a:r>
              <a:rPr lang="ru-RU" sz="1600" dirty="0">
                <a:latin typeface="Avenir Book"/>
              </a:rPr>
              <a:t>121 специальный учебник;</a:t>
            </a:r>
          </a:p>
          <a:p>
            <a:pPr>
              <a:lnSpc>
                <a:spcPts val="2300"/>
              </a:lnSpc>
            </a:pPr>
            <a:r>
              <a:rPr lang="ru-RU" sz="1600" dirty="0" smtClean="0">
                <a:latin typeface="Avenir Book"/>
              </a:rPr>
              <a:t>26 предметных линий учебников.</a:t>
            </a:r>
          </a:p>
        </p:txBody>
      </p:sp>
    </p:spTree>
    <p:extLst>
      <p:ext uri="{BB962C8B-B14F-4D97-AF65-F5344CB8AC3E}">
        <p14:creationId xmlns:p14="http://schemas.microsoft.com/office/powerpoint/2010/main" val="5024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СПЕЦИАЛЬНЫЕ УЧЕБНИКИ В ФПУ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6" y="681419"/>
            <a:ext cx="12137206" cy="60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3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</TotalTime>
  <Words>3476</Words>
  <Application>Microsoft Office PowerPoint</Application>
  <PresentationFormat>Широкоэкранный</PresentationFormat>
  <Paragraphs>338</Paragraphs>
  <Slides>33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</vt:lpstr>
      <vt:lpstr>Arial Narrow</vt:lpstr>
      <vt:lpstr>Avenir Book</vt:lpstr>
      <vt:lpstr>Calibri</vt:lpstr>
      <vt:lpstr>Courier New</vt:lpstr>
      <vt:lpstr>Helvetica</vt:lpstr>
      <vt:lpstr>Helvetica Light</vt:lpstr>
      <vt:lpstr>Tahoma</vt:lpstr>
      <vt:lpstr>Times New Roman</vt:lpstr>
      <vt:lpstr>Wingdings</vt:lpstr>
      <vt:lpstr>Тема Office</vt:lpstr>
      <vt:lpstr>2_Тема Office</vt:lpstr>
      <vt:lpstr>Актуальная учебная и учебно-методическая литература для реализации вариантов адаптированных основных образовательных программ в условиях специального и инклюзивного обучения</vt:lpstr>
      <vt:lpstr>ПРЕДМЕТНЫЕ ЛИНИИ УЧЕБНИКОВ ДЛЯ ОБУЧАЮЩИХСЯ С ОВЗ ОБЕСПЕЧИВАЮТ РЕАЛИЗАЦИЮ ТРЕБОВАНИЙ ФГОС ОВЗ</vt:lpstr>
      <vt:lpstr>ОСОБЕННОСТИ СПЕЦИАЛЬНЫХ УЧЕБНИКОВ</vt:lpstr>
      <vt:lpstr>ОСОБЕННОСТИ СПЕЦИАЛЬНЫХ УЧЕБНИКОВ</vt:lpstr>
      <vt:lpstr>ФЕДЕРАЛЬНЫЙ ПЕРЕЧЕНЬ — НОРМАТИВНО-ПРАВОВЫЕ АКТЫ</vt:lpstr>
      <vt:lpstr>СТРУКТУРА ФПУ</vt:lpstr>
      <vt:lpstr>ПОРЯДОК ФОРМИРОВАНИЯ ФПУ</vt:lpstr>
      <vt:lpstr>СПЕЦИАЛЬНЫЕ УЧЕБНИКИ В ФПУ</vt:lpstr>
      <vt:lpstr>СПЕЦИАЛЬНЫЕ УЧЕБНИКИ В ФПУ</vt:lpstr>
      <vt:lpstr>ИЗМЕНЕНИЯ НА ТИТУЛЕ УЧЕБНИКА</vt:lpstr>
      <vt:lpstr>СОСТАВ НОВЫХ УЧЕБНО-МЕТОДИЧЕСКИХ КОМПЛЕКТОВ</vt:lpstr>
      <vt:lpstr>МЕТОДИЧЕСКИЕ РЕКОМЕНДАЦИИ</vt:lpstr>
      <vt:lpstr>ЭЛЕКТРОННЫЕ ФОРМЫ УЧЕБНИКОВ (ЭФУ)</vt:lpstr>
      <vt:lpstr>НАЧАЛЬНОЕ ОБЩЕЕ ОБРАЗОВАНИЕ. Специальные учебники для реализации адаптированных основных общеобразовательных программ. Нарушения слуха</vt:lpstr>
      <vt:lpstr>ПИСЬМО МОИН РФ  «ОБ УЧЕБНИКАХ  ДЛЯ ОБУЧАЮЩИХСЯ С ОГРАНИЧЕННЫМИ ВОЗМОЖНОСТЯМИ ЗДОРОВЬЯ»</vt:lpstr>
      <vt:lpstr>1 – 4 КЛАССЫ (I ЭТАП ОБУЧЕНИЯ). Специальные учебники для реализации адаптированных основных общеобразовательных программ. Интеллектуальные нарушения</vt:lpstr>
      <vt:lpstr>5 – 9 КЛАССЫ (II ЭТАП ОБУЧЕНИЯ). Специальные учебники для реализации адаптированных основных общеобразовательных программ. Интеллектуальные нарушения</vt:lpstr>
      <vt:lpstr>5 – 9 КЛАССЫ (II ЭТАП ОБУЧЕНИЯ). Специальные учебники для реализации адаптированных основных общеобразовательных программ. Интеллектуальные нарушения</vt:lpstr>
      <vt:lpstr>ОБ ОБРАЗОВАНИИ ОБУЧАЮЩИХСЯ С УМСТВЕННОЙ ОТСТАЛОСТЬ (ИНТЕЛЛЕКТУАЛЬНЫМИ НАРУШЕНИЯМИ)</vt:lpstr>
      <vt:lpstr>Презентация PowerPoint</vt:lpstr>
      <vt:lpstr>ЛОГОПЕДИЧЕСКОЕ СОПРОВОЖДЕНИЕ УЧАЩИХСЯ НАЧАЛЬНЫХ КЛАССОВ</vt:lpstr>
      <vt:lpstr>ТЕХНОЛОГИЯ ПРЕОДОЛЕНИЯ ТРУДНОСТЕЙ ОБУЧЕНИЯ МЛАДШИХ ШКОЛЬНИКОВ</vt:lpstr>
      <vt:lpstr>УЧЕБНЫЕ ПОСОБИЯ ДЛЯ ОБУЧАЮЩИХСЯ С ЗПР</vt:lpstr>
      <vt:lpstr>ИЗОБРАЗИТЕЛЬНОЕ ИСКУССТВО. 2 КЛАСС (ДЛЯ ГЛУХИХ И СЛАБОСЛЫШАЩИХ ОБУЧАЮЩИХСЯ)</vt:lpstr>
      <vt:lpstr>МУЗЫКА (ДЛЯ ОБУЧАЮЩИХСЯ С ИНТЕЛЛЕКТУАЛЬНЫМИ НАРУШЕНИЯМИ)</vt:lpstr>
      <vt:lpstr>ИЗОБРАЗИТЕЛЬНОЕ ИСКУССТВО. 5 КЛАСС (ДЛЯ ОБУЧАЮЩИХСЯ С ИНТЕЛЛЕКТУАЛЬНЫМИ НАРУШЕНИЯМИ)</vt:lpstr>
      <vt:lpstr>ТЕХНОЛОГИЯ. ЦВЕТОВОДСТВО И ДЕКОРАТИВНОЕ САДОВОДСТВО. 5 КЛАСС (ДЛЯ ОБУЧАЮЩИХСЯ С ИНТЕЛЛЕКТУАЛЬНЫМИ НАРУШЕНИЯМИ)</vt:lpstr>
      <vt:lpstr>ПРИМЕРНЫЕ РАБОЧИЕ ПРОГРАММЫ</vt:lpstr>
      <vt:lpstr>РАБОЧИЕ ПРОГРАММЫ ДЛЯ ОБУЧАЮЩИХСЯ С ИНТЕЛЛЕКТУАЛЬНЫМИ НАРУШЕНИЯМИ</vt:lpstr>
      <vt:lpstr>ПРИМЕРНЫЕ РАБОЧИЕ ПРОГРАММЫ. 2, 3 КЛАССЫ</vt:lpstr>
      <vt:lpstr>ПОСОБИЯ ДЛЯ ПЕДАГОГОВ ОБЩЕОБРАЗОВАТЕЛЬНОЙ ШКОЛЫ</vt:lpstr>
      <vt:lpstr>МАЛОФЕЕВ Н. Н. СПЕЦИАЛЬНОЕ ОБРАЗОВАНИЕ В МЕНЯЮЩЕМСЯ МИРЕ. ЕВРОПА. 2-Е ИЗДАНИЕ, 2018 Г.</vt:lpstr>
      <vt:lpstr>ПИСЬМО МИНПРОСВЕЩЕНИЯ РОССИИ «ОБ ОБЕСПЕЧЕНИИ УЧЕБНЫМИ ИЗДАНИЯМИ (УЧЕБНИКАМИ И УЧЕБНЫМИ ПОСОБИЯМИ) ОБУЧАЮЩИХСЯ С ОВЗ»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ФЕДЕРАЛЬНЫЙ ПЕРЕЧЕНЬ УЧЕБНИКОВ</dc:title>
  <dc:creator>Яскевич Тереза Алефтиновна</dc:creator>
  <cp:lastModifiedBy>Яскевич Тереза Алефтиновна</cp:lastModifiedBy>
  <cp:revision>442</cp:revision>
  <dcterms:modified xsi:type="dcterms:W3CDTF">2019-06-24T14:38:39Z</dcterms:modified>
</cp:coreProperties>
</file>