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69" r:id="rId4"/>
    <p:sldId id="260" r:id="rId5"/>
    <p:sldId id="259" r:id="rId6"/>
    <p:sldId id="261" r:id="rId7"/>
    <p:sldId id="265" r:id="rId8"/>
    <p:sldId id="263" r:id="rId9"/>
    <p:sldId id="264" r:id="rId10"/>
    <p:sldId id="270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68" y="10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AF7C6-BD99-46FD-B27E-2D5B6185D091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37A86-881E-487E-8F7F-9A5AFE76F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504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AF7C6-BD99-46FD-B27E-2D5B6185D091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37A86-881E-487E-8F7F-9A5AFE76F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587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AF7C6-BD99-46FD-B27E-2D5B6185D091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37A86-881E-487E-8F7F-9A5AFE76FC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6417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AF7C6-BD99-46FD-B27E-2D5B6185D091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37A86-881E-487E-8F7F-9A5AFE76F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589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AF7C6-BD99-46FD-B27E-2D5B6185D091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37A86-881E-487E-8F7F-9A5AFE76FC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750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AF7C6-BD99-46FD-B27E-2D5B6185D091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37A86-881E-487E-8F7F-9A5AFE76F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584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AF7C6-BD99-46FD-B27E-2D5B6185D091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37A86-881E-487E-8F7F-9A5AFE76F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222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AF7C6-BD99-46FD-B27E-2D5B6185D091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37A86-881E-487E-8F7F-9A5AFE76F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759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AF7C6-BD99-46FD-B27E-2D5B6185D091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37A86-881E-487E-8F7F-9A5AFE76F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467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AF7C6-BD99-46FD-B27E-2D5B6185D091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37A86-881E-487E-8F7F-9A5AFE76F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39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AF7C6-BD99-46FD-B27E-2D5B6185D091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37A86-881E-487E-8F7F-9A5AFE76F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090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AF7C6-BD99-46FD-B27E-2D5B6185D091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37A86-881E-487E-8F7F-9A5AFE76F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253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AF7C6-BD99-46FD-B27E-2D5B6185D091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37A86-881E-487E-8F7F-9A5AFE76F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240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AF7C6-BD99-46FD-B27E-2D5B6185D091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37A86-881E-487E-8F7F-9A5AFE76F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873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AF7C6-BD99-46FD-B27E-2D5B6185D091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37A86-881E-487E-8F7F-9A5AFE76F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780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37A86-881E-487E-8F7F-9A5AFE76FC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AF7C6-BD99-46FD-B27E-2D5B6185D091}" type="datetimeFigureOut">
              <a:rPr lang="ru-RU" smtClean="0"/>
              <a:pPr/>
              <a:t>25.06.2019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096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AF7C6-BD99-46FD-B27E-2D5B6185D091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A737A86-881E-487E-8F7F-9A5AFE76F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655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828" y="342899"/>
            <a:ext cx="7767175" cy="3417731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проектная деятельность Университета управления «ТИСБИ и общеобразовательных школ для детей с ОВЗ в контексте непрерывного образования»</a:t>
            </a:r>
            <a:b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47991" y="4690235"/>
            <a:ext cx="7766936" cy="1155700"/>
          </a:xfrm>
        </p:spPr>
        <p:txBody>
          <a:bodyPr/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Ректор Университета управления «ТИСБИ»</a:t>
            </a:r>
          </a:p>
          <a:p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Нэлла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Матвеевна Прусс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7081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100" y="254000"/>
            <a:ext cx="8321502" cy="850900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rgbClr val="0070C0"/>
                </a:solidFill>
              </a:rPr>
              <a:t>Обучение и работа волонтеров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03" y="921918"/>
            <a:ext cx="3523793" cy="23471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3626" y="2305049"/>
            <a:ext cx="2017951" cy="35847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10" y="3700295"/>
            <a:ext cx="1969179" cy="3042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386" y="921918"/>
            <a:ext cx="3371380" cy="25239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6359" y="3553979"/>
            <a:ext cx="3200677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32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27000"/>
            <a:ext cx="8596668" cy="137160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«Адаптивная физическая культура»</a:t>
            </a:r>
          </a:p>
        </p:txBody>
      </p:sp>
      <p:pic>
        <p:nvPicPr>
          <p:cNvPr id="3" name="Picture 5" descr="C:\Users\oumc\Desktop\адапт\NwWszGVld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86976"/>
            <a:ext cx="3456384" cy="2592288"/>
          </a:xfrm>
          <a:prstGeom prst="rect">
            <a:avLst/>
          </a:prstGeom>
          <a:noFill/>
        </p:spPr>
      </p:pic>
      <p:pic>
        <p:nvPicPr>
          <p:cNvPr id="4" name="Picture 8" descr="C:\Users\oumc\Desktop\адапт\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8478" y="748341"/>
            <a:ext cx="2495600" cy="1871700"/>
          </a:xfrm>
          <a:prstGeom prst="rect">
            <a:avLst/>
          </a:prstGeom>
          <a:noFill/>
        </p:spPr>
      </p:pic>
      <p:pic>
        <p:nvPicPr>
          <p:cNvPr id="5" name="Picture 7" descr="C:\Users\oumc\Desktop\адапт\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2873" y="2736458"/>
            <a:ext cx="2495600" cy="1871700"/>
          </a:xfrm>
          <a:prstGeom prst="rect">
            <a:avLst/>
          </a:prstGeom>
          <a:noFill/>
        </p:spPr>
      </p:pic>
      <p:pic>
        <p:nvPicPr>
          <p:cNvPr id="6" name="Picture 3" descr="C:\Users\oumc\Desktop\адапт\ereHPVa6eL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023066"/>
            <a:ext cx="3528392" cy="2646294"/>
          </a:xfrm>
          <a:prstGeom prst="rect">
            <a:avLst/>
          </a:prstGeom>
          <a:noFill/>
        </p:spPr>
      </p:pic>
      <p:pic>
        <p:nvPicPr>
          <p:cNvPr id="7" name="Picture 4" descr="C:\Users\oumc\Desktop\адапт\JZ2G6HektL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47476" y="877128"/>
            <a:ext cx="3456385" cy="2592288"/>
          </a:xfrm>
          <a:prstGeom prst="rect">
            <a:avLst/>
          </a:prstGeom>
          <a:noFill/>
        </p:spPr>
      </p:pic>
      <p:pic>
        <p:nvPicPr>
          <p:cNvPr id="8" name="Picture 2" descr="C:\Users\oumc\Desktop\адапт\0xShf19yB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70203" y="4028189"/>
            <a:ext cx="3504390" cy="2628292"/>
          </a:xfrm>
          <a:prstGeom prst="rect">
            <a:avLst/>
          </a:prstGeom>
          <a:noFill/>
        </p:spPr>
      </p:pic>
      <p:pic>
        <p:nvPicPr>
          <p:cNvPr id="9" name="Picture 6" descr="C:\Users\oumc\Desktop\адапт\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4388" y="4758515"/>
            <a:ext cx="2495600" cy="1871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4233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458" y="347730"/>
            <a:ext cx="9878097" cy="79527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Этно-семья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Татарстана» 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oumc\Desktop\DB0KC7DWAAAnG0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716" y="1001734"/>
            <a:ext cx="4207701" cy="2805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oumc\Desktop\Праздник настроения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560" y="3801441"/>
            <a:ext cx="4107046" cy="2874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oumc\Desktop\2-90e8db295febec9ff3190fd05ba9dba0.jpg"/>
          <p:cNvPicPr>
            <a:picLocks noChangeAspect="1" noChangeArrowheads="1"/>
          </p:cNvPicPr>
          <p:nvPr/>
        </p:nvPicPr>
        <p:blipFill>
          <a:blip r:embed="rId4" cstate="print"/>
          <a:srcRect l="32474" r="16956"/>
          <a:stretch>
            <a:fillRect/>
          </a:stretch>
        </p:blipFill>
        <p:spPr bwMode="auto">
          <a:xfrm>
            <a:off x="5536504" y="1499840"/>
            <a:ext cx="3682652" cy="4848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4616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4318000"/>
          </a:xfrm>
        </p:spPr>
        <p:txBody>
          <a:bodyPr>
            <a:normAutofit/>
          </a:bodyPr>
          <a:lstStyle/>
          <a:p>
            <a:pPr lvl="0" algn="ctr"/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Спасибо </a:t>
            </a:r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внимание!</a:t>
            </a:r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5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817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634" y="152400"/>
            <a:ext cx="8596668" cy="635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университета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652" y="1532347"/>
            <a:ext cx="2845156" cy="505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25377" y="1850266"/>
            <a:ext cx="2682830" cy="4769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user\Desktop\Лена\Ждана\РАБОТА\Выпуск 2018\IMG_04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2532" y="267237"/>
            <a:ext cx="2338588" cy="3507882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1980" y="3302675"/>
            <a:ext cx="2550584" cy="340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Users\user\Desktop\Лена\Ждана\РАБОТА\БФ МС\DSSU84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22749" y="837126"/>
            <a:ext cx="3065172" cy="2228045"/>
          </a:xfrm>
          <a:prstGeom prst="rect">
            <a:avLst/>
          </a:prstGeom>
          <a:noFill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62163" y="3834180"/>
            <a:ext cx="2099257" cy="279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9806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31098"/>
            <a:ext cx="8596668" cy="64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27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1216" y="101599"/>
            <a:ext cx="8552785" cy="9158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содействия выпускникам с инвалидностью в трудоустройстве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user\Desktop\Лена\Ждана\РАБОТА\трудоустройство-проект\VBGA93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78750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user\Desktop\Лена\Ждана\РАБОТА\трудоустройство-проект\BUZM30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3370" y="1039857"/>
            <a:ext cx="2664296" cy="387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C:\Users\user\Desktop\Лена\Ждана\РАБОТА\трудоустройство-проект\XDOR54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5009" y="4136201"/>
            <a:ext cx="3919758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Users\user\Desktop\Лена\Ждана\РАБОТА\трудоустройство-проект\QJLK13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23881" y="2704563"/>
            <a:ext cx="3663730" cy="3074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94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5915" y="283334"/>
            <a:ext cx="9749308" cy="1081827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 для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тьюторов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работодателей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user\Desktop\Лена\Ждана\РАБОТА\трудоустройство-проект\PESA1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5049" y="1412776"/>
            <a:ext cx="4752528" cy="2673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user\Desktop\Лена\Ждана\РАБОТА\трудоустройство-проект\NOMQ66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940" y="1518155"/>
            <a:ext cx="2848055" cy="5063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Users\user\Desktop\Лена\Ждана\РАБОТА\трудоустройство-проект\WIDH73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9066" y="4123322"/>
            <a:ext cx="4536504" cy="2551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84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47395" y="101600"/>
            <a:ext cx="12192000" cy="67564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 и спортивное развитие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51145" y="938391"/>
            <a:ext cx="3933626" cy="2625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 descr="C:\Users\user\Desktop\Лена\Ждана\РАБОТА\IMG_39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2605" y="3685150"/>
            <a:ext cx="4572000" cy="3051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oumc\Desktop\zp1l8Mit8G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8310" y="740431"/>
            <a:ext cx="3845489" cy="2884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4605" y="3766276"/>
            <a:ext cx="3896552" cy="25999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961" y="3911600"/>
            <a:ext cx="4247810" cy="28251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3310" y="706613"/>
            <a:ext cx="1904889" cy="285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0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808" y="1835088"/>
            <a:ext cx="3816425" cy="28623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01600"/>
            <a:ext cx="8003027" cy="10574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заданий по Олимпиаде и нормативно-правовая база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768" y="1023955"/>
            <a:ext cx="2113503" cy="42270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250" y="2901681"/>
            <a:ext cx="2787774" cy="3717032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3977" y="3614338"/>
            <a:ext cx="3397949" cy="25484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14153" y="648572"/>
            <a:ext cx="3902529" cy="292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2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3944" y="167425"/>
            <a:ext cx="7031864" cy="332274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 гуманитарная олимпиада для детей с нарушением зрения 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- Популяризация гуманитарных наук среди школьников с ОВЗ, развития познавательного интереса среди старших школьников с ОВЗ, расширение знаний и развитие мышления, создание условий для интеллектуального роста учащихся с ОВЗ, повышения их образовательного уровня. Выявление профессиональной направленности, поощрения обучающихся, проявивших высокий уровень знаний, установление сотрудничества между школьниками и студентами вуза. </a:t>
            </a:r>
            <a:r>
              <a:rPr lang="en-US" sz="2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913535"/>
            <a:ext cx="3456384" cy="2592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89" y="3876542"/>
            <a:ext cx="3248704" cy="24365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226" y="3801360"/>
            <a:ext cx="3240360" cy="24302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159" y="568754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0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784" y="4247923"/>
            <a:ext cx="3851920" cy="21667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127" y="-373487"/>
            <a:ext cx="7366716" cy="441745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 323 ученика</a:t>
            </a:r>
            <a:br>
              <a:rPr lang="ru-RU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второй тур прошли 165 учащихся</a:t>
            </a:r>
            <a:br>
              <a:rPr lang="ru-RU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Дипломов победителей 91 </a:t>
            </a:r>
            <a:r>
              <a:rPr lang="ru-RU" sz="2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шт.2</a:t>
            </a:r>
            <a:br>
              <a:rPr lang="ru-RU" sz="2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абсолютных победителя</a:t>
            </a:r>
            <a:br>
              <a:rPr lang="ru-RU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напечатанного адаптированного материала 480 шт.</a:t>
            </a:r>
            <a:br>
              <a:rPr lang="ru-RU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волонтеров из двух городов (Казань, Набережные Челны)</a:t>
            </a:r>
            <a:br>
              <a:rPr lang="ru-RU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</a:t>
            </a:r>
            <a:br>
              <a:rPr lang="ru-RU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в журнале (в разработке) </a:t>
            </a:r>
            <a:br>
              <a:rPr lang="ru-RU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72148"/>
            <a:ext cx="3851920" cy="2888940"/>
          </a:xfrm>
          <a:prstGeom prst="rect">
            <a:avLst/>
          </a:prstGeom>
        </p:spPr>
      </p:pic>
      <p:pic>
        <p:nvPicPr>
          <p:cNvPr id="21506" name="Picture 2" descr="C:\Users\user\Desktop\Лена\Ждана\РАБОТА\Человек большое сердце\IMG_09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617" y="3797072"/>
            <a:ext cx="4114442" cy="273842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017" y="837127"/>
            <a:ext cx="3499379" cy="262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15411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262</TotalTime>
  <Words>51</Words>
  <Application>Microsoft Office PowerPoint</Application>
  <PresentationFormat>Широкоэкранный</PresentationFormat>
  <Paragraphs>14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Times New Roman</vt:lpstr>
      <vt:lpstr>Trebuchet MS</vt:lpstr>
      <vt:lpstr>Wingdings 3</vt:lpstr>
      <vt:lpstr>Грань</vt:lpstr>
      <vt:lpstr>  «Совместная проектная деятельность Университета управления «ТИСБИ и общеобразовательных школ для детей с ОВЗ в контексте непрерывного образования» </vt:lpstr>
      <vt:lpstr>Студенты университета   </vt:lpstr>
      <vt:lpstr>Презентация PowerPoint</vt:lpstr>
      <vt:lpstr>Оказание содействия выпускникам с инвалидностью в трудоустройстве </vt:lpstr>
      <vt:lpstr> Семинары для тьюторов и работодателей</vt:lpstr>
      <vt:lpstr>Творческое и спортивное развитие  </vt:lpstr>
      <vt:lpstr>Адаптация заданий по Олимпиаде и нормативно-правовая база  </vt:lpstr>
      <vt:lpstr>Региональная  гуманитарная олимпиада для детей с нарушением зрения  Цель - Популяризация гуманитарных наук среди школьников с ОВЗ, развития познавательного интереса среди старших школьников с ОВЗ, расширение знаний и развитие мышления, создание условий для интеллектуального роста учащихся с ОВЗ, повышения их образовательного уровня. Выявление профессиональной направленности, поощрения обучающихся, проявивших высокий уровень знаний, установление сотрудничества между школьниками и студентами вуза.   </vt:lpstr>
      <vt:lpstr> Приняли участие 323 ученика На второй тур прошли 165 учащихся Дипломов победителей 91 шт.2 2 абсолютных победителя Количество напечатанного адаптированного материала 480 шт. 16 волонтеров из двух городов (Казань, Набережные Челны) Методические рекомендации  Публикации в журнале (в разработке)  </vt:lpstr>
      <vt:lpstr>Обучение и работа волонтеров</vt:lpstr>
      <vt:lpstr>Проект «Адаптивная физическая культура»</vt:lpstr>
      <vt:lpstr>«Этно-семья Татарстана» </vt:lpstr>
      <vt:lpstr>   Спасибо за внимание! </vt:lpstr>
    </vt:vector>
  </TitlesOfParts>
  <Company>TISBI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«Совместная проектная деятельность Университета управления «ТИСБИ и общеобразовательных школ для детей с ОВЗ в контексте непрерывного образования»</dc:title>
  <dc:creator>ОУМЦ</dc:creator>
  <cp:lastModifiedBy>Храмушина Ольга Васильевна</cp:lastModifiedBy>
  <cp:revision>33</cp:revision>
  <dcterms:created xsi:type="dcterms:W3CDTF">2019-06-24T08:33:24Z</dcterms:created>
  <dcterms:modified xsi:type="dcterms:W3CDTF">2019-06-25T08:00:37Z</dcterms:modified>
</cp:coreProperties>
</file>