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2" r:id="rId1"/>
  </p:sldMasterIdLst>
  <p:notesMasterIdLst>
    <p:notesMasterId r:id="rId20"/>
  </p:notesMasterIdLst>
  <p:sldIdLst>
    <p:sldId id="256" r:id="rId2"/>
    <p:sldId id="257" r:id="rId3"/>
    <p:sldId id="279" r:id="rId4"/>
    <p:sldId id="281" r:id="rId5"/>
    <p:sldId id="269" r:id="rId6"/>
    <p:sldId id="270" r:id="rId7"/>
    <p:sldId id="271" r:id="rId8"/>
    <p:sldId id="272" r:id="rId9"/>
    <p:sldId id="280" r:id="rId10"/>
    <p:sldId id="273" r:id="rId11"/>
    <p:sldId id="274" r:id="rId12"/>
    <p:sldId id="275" r:id="rId13"/>
    <p:sldId id="282" r:id="rId14"/>
    <p:sldId id="276" r:id="rId15"/>
    <p:sldId id="267" r:id="rId16"/>
    <p:sldId id="277" r:id="rId17"/>
    <p:sldId id="278" r:id="rId18"/>
    <p:sldId id="268" r:id="rId1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0000CC"/>
    <a:srgbClr val="000066"/>
    <a:srgbClr val="3333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35" autoAdjust="0"/>
    <p:restoredTop sz="90929"/>
  </p:normalViewPr>
  <p:slideViewPr>
    <p:cSldViewPr showGuides="1">
      <p:cViewPr varScale="1">
        <p:scale>
          <a:sx n="99" d="100"/>
          <a:sy n="99" d="100"/>
        </p:scale>
        <p:origin x="2172" y="78"/>
      </p:cViewPr>
      <p:guideLst>
        <p:guide orient="horz" pos="211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80485-EDF3-4729-95B5-A7E1C4911607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DE871-5E73-4626-984E-E41B195109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622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DE871-5E73-4626-984E-E41B195109B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48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Воспитание и обучение детей с нарушениями развития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D663FF-320E-42CD-9402-7CDBA90D8B76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4469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Воспитание и обучение детей с нарушениями развития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6F949-5446-4B1D-A015-F90231C42E3F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88647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Воспитание и обучение детей с нарушениями развития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A87AD3-83F1-4198-9CE2-A4D20A45F913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4399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Воспитание и обучение детей с нарушениями развития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088812-F8E2-4CDB-9945-47853F81F86E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02662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Воспитание и обучение детей с нарушениями развития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C509D8-EB1A-4ED1-80BE-05628D45C407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3982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Воспитание и обучение детей с нарушениями развития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B641FE-2978-41C4-9D3A-0EDD6C9C796C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19966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Воспитание и обучение детей с нарушениями развития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CE71B1-E3AF-42A5-9658-C21FCACBDF32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73325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Воспитание и обучение детей с нарушениями развития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5B379C-AAC1-4739-B01D-F1BE7492B580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54738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ru-RU" smtClean="0"/>
              <a:t>Воспитание и обучение детей с нарушениями развития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1B54D1-F671-4159-9955-4DFD1ED2717B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26504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 smtClean="0"/>
              <a:t>Воспитание и обучение детей с нарушениями развития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CED9F4C-990B-42DE-8F66-2049CA821A9E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64973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Воспитание и обучение детей с нарушениями развития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F8CAC0-FD2B-4AA6-87A2-B3E8B3AE07F3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57864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ru-RU" smtClean="0"/>
              <a:t>Воспитание и обучение детей с нарушениями развития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87D99B0-7466-421B-9E62-B5C521D9CFDB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271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827088" y="260648"/>
            <a:ext cx="7772400" cy="3881981"/>
          </a:xfrm>
        </p:spPr>
        <p:txBody>
          <a:bodyPr>
            <a:noAutofit/>
          </a:bodyPr>
          <a:lstStyle/>
          <a:p>
            <a:pPr algn="ctr"/>
            <a:r>
              <a:rPr lang="ru-RU" alt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Журнал  «Воспитание  и  обучение  детей  с  нарушениями  развития» </a:t>
            </a:r>
            <a:r>
              <a:rPr lang="ru-RU" alt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как лаборатория </a:t>
            </a:r>
            <a:r>
              <a:rPr lang="ru-RU" alt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по работе с начинающими </a:t>
            </a:r>
            <a:r>
              <a:rPr lang="ru-RU" alt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авторами</a:t>
            </a:r>
            <a:endParaRPr lang="ru-RU" altLang="ru-RU" sz="4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76228" y="4653136"/>
            <a:ext cx="5000228" cy="1296144"/>
          </a:xfrm>
        </p:spPr>
        <p:txBody>
          <a:bodyPr>
            <a:noAutofit/>
          </a:bodyPr>
          <a:lstStyle/>
          <a:p>
            <a:pPr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ru-RU" sz="1600" b="1" i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Меньков А.Б</a:t>
            </a:r>
            <a:r>
              <a:rPr lang="ru-RU" altLang="ru-RU" sz="1600" i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  <a:br>
              <a:rPr lang="ru-RU" altLang="ru-RU" sz="1600" i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i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зав. редакцией журнала «Воспитание и обучение детей с нарушениями развития»,</a:t>
            </a:r>
            <a:br>
              <a:rPr lang="ru-RU" altLang="ru-RU" sz="1600" i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i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канд. искусствоведения, доц</a:t>
            </a:r>
            <a:r>
              <a:rPr lang="ru-RU" altLang="ru-RU" sz="1600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2411760" y="6459786"/>
            <a:ext cx="4320479" cy="365125"/>
          </a:xfrm>
        </p:spPr>
        <p:txBody>
          <a:bodyPr/>
          <a:lstStyle/>
          <a:p>
            <a:pPr>
              <a:defRPr/>
            </a:pPr>
            <a:r>
              <a:rPr lang="ru-RU" b="1" dirty="0" smtClean="0"/>
              <a:t>Воспитание и обучение детей с нарушениями развития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Воспитание и обучение детей с нарушениями развития</a:t>
            </a:r>
            <a:endParaRPr lang="en-US" dirty="0"/>
          </a:p>
        </p:txBody>
      </p:sp>
      <p:sp>
        <p:nvSpPr>
          <p:cNvPr id="307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00200" y="74613"/>
            <a:ext cx="7543800" cy="6477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alt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публикации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08720"/>
            <a:ext cx="4320480" cy="2617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Начинаем с составления плана публикации.</a:t>
            </a:r>
          </a:p>
          <a:p>
            <a:pPr marL="342900" indent="-342900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Уточняем ее объем.</a:t>
            </a:r>
          </a:p>
          <a:p>
            <a:pPr marL="342900" indent="-342900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Намечаем приблизительный размер каждого раздела статьи.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2636912"/>
            <a:ext cx="4032448" cy="3391814"/>
          </a:xfrm>
          <a:prstGeom prst="rect">
            <a:avLst/>
          </a:prstGeom>
          <a:ln w="22225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189241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Воспитание и обучение детей с нарушениями развития</a:t>
            </a:r>
            <a:endParaRPr lang="en-US" dirty="0"/>
          </a:p>
        </p:txBody>
      </p:sp>
      <p:sp>
        <p:nvSpPr>
          <p:cNvPr id="307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44624" y="74364"/>
            <a:ext cx="7543800" cy="6477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alt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Выделяем главное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836712"/>
            <a:ext cx="3851920" cy="3802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Выделяем одну-две главные мысли статьи.</a:t>
            </a: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Подвергаем их внутреннему анализу с точки зрения будущих читателей.</a:t>
            </a: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Объективно оцениваем, насколько они будут интересны для них.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143" y="2822014"/>
            <a:ext cx="4966893" cy="3309193"/>
          </a:xfrm>
          <a:prstGeom prst="rect">
            <a:avLst/>
          </a:prstGeom>
          <a:ln w="22225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133503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039609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Воспитание и обучение детей с нарушениями развития</a:t>
            </a:r>
            <a:endParaRPr lang="en-US" dirty="0"/>
          </a:p>
        </p:txBody>
      </p:sp>
      <p:sp>
        <p:nvSpPr>
          <p:cNvPr id="307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44624" y="74364"/>
            <a:ext cx="7543800" cy="6477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alt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Иллюстрирование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980728"/>
            <a:ext cx="2592288" cy="3148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Фотографии,</a:t>
            </a:r>
          </a:p>
          <a:p>
            <a:pPr marL="342900" indent="-342900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рисунки,</a:t>
            </a: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графики,</a:t>
            </a:r>
          </a:p>
          <a:p>
            <a:pPr marL="342900" indent="-342900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диаграммы,</a:t>
            </a:r>
          </a:p>
          <a:p>
            <a:pPr marL="342900" indent="-342900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криншоты компьютерных программ и т.д.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874" y="1181973"/>
            <a:ext cx="2901524" cy="3020416"/>
          </a:xfrm>
          <a:prstGeom prst="rect">
            <a:avLst/>
          </a:prstGeom>
          <a:ln w="22225">
            <a:solidFill>
              <a:srgbClr val="0000FF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4210428"/>
            <a:ext cx="2626596" cy="1962252"/>
          </a:xfrm>
          <a:prstGeom prst="rect">
            <a:avLst/>
          </a:prstGeom>
          <a:ln w="22225">
            <a:solidFill>
              <a:srgbClr val="0000FF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289" y="835221"/>
            <a:ext cx="2958207" cy="1945707"/>
          </a:xfrm>
          <a:prstGeom prst="rect">
            <a:avLst/>
          </a:prstGeom>
          <a:ln w="22225">
            <a:solidFill>
              <a:srgbClr val="0000FF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104" y="3536078"/>
            <a:ext cx="3458726" cy="2557218"/>
          </a:xfrm>
          <a:prstGeom prst="rect">
            <a:avLst/>
          </a:prstGeom>
          <a:ln w="22225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36874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039609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Воспитание и обучение детей с нарушениями развития</a:t>
            </a:r>
            <a:endParaRPr lang="en-US" dirty="0"/>
          </a:p>
        </p:txBody>
      </p:sp>
      <p:sp>
        <p:nvSpPr>
          <p:cNvPr id="307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44624" y="74364"/>
            <a:ext cx="7543800" cy="6477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alt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Иллюстрирование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23728" y="851228"/>
            <a:ext cx="59766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Иллюстрации надо готовить заранее, фотографировать по заранее намеченным планам, выявлять систематизировать и сохранять ценные материалы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1" y="3245744"/>
            <a:ext cx="4032448" cy="2816009"/>
          </a:xfrm>
          <a:prstGeom prst="rect">
            <a:avLst/>
          </a:prstGeom>
          <a:ln w="22225">
            <a:solidFill>
              <a:srgbClr val="0000FF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629217"/>
            <a:ext cx="3291586" cy="3585893"/>
          </a:xfrm>
          <a:prstGeom prst="rect">
            <a:avLst/>
          </a:prstGeom>
          <a:ln w="22225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48553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2915816" y="6492875"/>
            <a:ext cx="3888432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Воспитание и обучение детей с нарушениями развития</a:t>
            </a:r>
            <a:endParaRPr lang="en-US" dirty="0"/>
          </a:p>
        </p:txBody>
      </p:sp>
      <p:sp>
        <p:nvSpPr>
          <p:cNvPr id="307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44624" y="74364"/>
            <a:ext cx="7543800" cy="109669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altLang="ru-RU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Завершающие этапы работы</a:t>
            </a:r>
            <a:br>
              <a:rPr lang="ru-RU" altLang="ru-RU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Саморедактирование</a:t>
            </a:r>
            <a:endParaRPr lang="ru-RU" altLang="ru-RU" sz="4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64088" y="3153556"/>
            <a:ext cx="3240360" cy="2990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1800"/>
              </a:spcAft>
              <a:buFont typeface="Wingdings" panose="05000000000000000000" pitchFamily="2" charset="2"/>
              <a:buChar char="q"/>
            </a:pPr>
            <a:r>
              <a:rPr lang="ru-RU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уточняем факты, проверяем цитаты, ссылки на источники;</a:t>
            </a:r>
          </a:p>
          <a:p>
            <a:pPr marL="342900" indent="-342900">
              <a:lnSpc>
                <a:spcPct val="107000"/>
              </a:lnSpc>
              <a:spcAft>
                <a:spcPts val="1800"/>
              </a:spcAft>
              <a:buFont typeface="Wingdings" panose="05000000000000000000" pitchFamily="2" charset="2"/>
              <a:buChar char="q"/>
            </a:pPr>
            <a:r>
              <a:rPr lang="ru-RU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правильно (</a:t>
            </a:r>
            <a:r>
              <a:rPr lang="ru-RU" sz="1800" dirty="0" smtClean="0">
                <a:solidFill>
                  <a:srgbClr val="0000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ГОСТам, а не по образцам из других статей</a:t>
            </a:r>
            <a:r>
              <a:rPr lang="ru-RU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опис</a:t>
            </a:r>
            <a: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ываем</a:t>
            </a:r>
            <a:r>
              <a:rPr lang="ru-RU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цитируемые или рекомендуемые источники</a:t>
            </a:r>
            <a: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ru-RU" sz="1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913790"/>
            <a:ext cx="4770521" cy="3271930"/>
          </a:xfrm>
          <a:prstGeom prst="rect">
            <a:avLst/>
          </a:prstGeom>
          <a:ln w="22225">
            <a:solidFill>
              <a:srgbClr val="0000FF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257006" y="1352649"/>
            <a:ext cx="7051298" cy="1212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1800"/>
              </a:spcAft>
              <a:buFont typeface="Wingdings" panose="05000000000000000000" pitchFamily="2" charset="2"/>
              <a:buChar char="q"/>
            </a:pPr>
            <a:r>
              <a:rPr lang="ru-RU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Правильно форматируем текст, используем шрифт </a:t>
            </a:r>
            <a:r>
              <a:rPr lang="en-US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Times New Roman 14, </a:t>
            </a:r>
            <a:r>
              <a:rPr lang="ru-RU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через 1,5 интервала;</a:t>
            </a:r>
          </a:p>
          <a:p>
            <a:pPr marL="342900" indent="-342900">
              <a:lnSpc>
                <a:spcPct val="107000"/>
              </a:lnSpc>
              <a:spcAft>
                <a:spcPts val="1800"/>
              </a:spcAft>
              <a:buFont typeface="Wingdings" panose="05000000000000000000" pitchFamily="2" charset="2"/>
              <a:buChar char="q"/>
            </a:pPr>
            <a: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</a:t>
            </a:r>
            <a:r>
              <a:rPr lang="ru-RU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итаем свой текст медленно, ничего не пропуская; </a:t>
            </a:r>
          </a:p>
        </p:txBody>
      </p:sp>
    </p:spTree>
    <p:extLst>
      <p:ext uri="{BB962C8B-B14F-4D97-AF65-F5344CB8AC3E}">
        <p14:creationId xmlns:p14="http://schemas.microsoft.com/office/powerpoint/2010/main" val="302064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1063688"/>
            <a:ext cx="439248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charset="0"/>
              </a:rPr>
              <a:t>Лучший метод правки текста –</a:t>
            </a:r>
            <a:b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charset="0"/>
              </a:rPr>
            </a:b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charset="0"/>
              </a:rPr>
              <a:t>его сокращение…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895593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Воспитание и обучение детей с нарушениями развития</a:t>
            </a:r>
            <a:endParaRPr lang="en-US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44624" y="74364"/>
            <a:ext cx="7543800" cy="109669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</a:pPr>
            <a:r>
              <a:rPr lang="ru-RU" altLang="ru-RU" sz="27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Завершающие этапы работы</a:t>
            </a:r>
            <a:br>
              <a:rPr lang="ru-RU" altLang="ru-RU" sz="27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Саморедактирование</a:t>
            </a:r>
            <a:endParaRPr lang="ru-RU" altLang="ru-RU" sz="4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937" y="1171054"/>
            <a:ext cx="3498495" cy="5107149"/>
          </a:xfrm>
          <a:prstGeom prst="rect">
            <a:avLst/>
          </a:prstGeom>
          <a:ln w="22225">
            <a:solidFill>
              <a:srgbClr val="0000FF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468" y="2931644"/>
            <a:ext cx="2115624" cy="2758345"/>
          </a:xfrm>
          <a:prstGeom prst="rect">
            <a:avLst/>
          </a:prstGeom>
          <a:ln w="22225">
            <a:solidFill>
              <a:srgbClr val="0000FF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39552" y="580526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Максим </a:t>
            </a:r>
            <a:r>
              <a:rPr lang="ru-RU" sz="1800" dirty="0" err="1" smtClean="0"/>
              <a:t>Ильяхов</a:t>
            </a:r>
            <a:r>
              <a:rPr lang="ru-RU" sz="1800" dirty="0" smtClean="0"/>
              <a:t>, Людмила Сарычева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039609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Воспитание и обучение детей с нарушениями развития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55776" y="1171054"/>
            <a:ext cx="4572000" cy="261725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Нумерация фотографий,</a:t>
            </a:r>
          </a:p>
          <a:p>
            <a:pPr marL="342900" indent="-342900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вставка в нужные места текста их названий и описаний.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b="1" u="sng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Вставлять в текст сами иллюстрации категорически запрещено!</a:t>
            </a:r>
            <a:endParaRPr lang="ru-RU" b="1" u="sng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44624" y="74364"/>
            <a:ext cx="7543800" cy="109669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</a:pPr>
            <a:r>
              <a:rPr lang="ru-RU" altLang="ru-RU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Завершающие этапы работы</a:t>
            </a:r>
            <a:br>
              <a:rPr lang="ru-RU" altLang="ru-RU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Саморедактирование</a:t>
            </a:r>
            <a:endParaRPr lang="ru-RU" altLang="ru-RU" sz="4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3851020"/>
            <a:ext cx="3690739" cy="2386292"/>
          </a:xfrm>
          <a:prstGeom prst="rect">
            <a:avLst/>
          </a:prstGeom>
          <a:ln w="22225">
            <a:solidFill>
              <a:srgbClr val="0000FF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3561488"/>
            <a:ext cx="2667372" cy="2695951"/>
          </a:xfrm>
          <a:prstGeom prst="rect">
            <a:avLst/>
          </a:prstGeom>
          <a:ln w="22225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32768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895593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Воспитание и обучение детей с нарушениями развития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219407"/>
            <a:ext cx="8640960" cy="4900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Заполнение необходимых документов (лицензионный договор, сопроводительное письмо, разрешение на публикацию фотографий детей от их родителей (законных представителей);</a:t>
            </a:r>
          </a:p>
          <a:p>
            <a:pPr marL="342900" indent="-342900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правильные названия файлов со статьей, фотографиями, документами. Рекомендуемые формы: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ru-RU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Автор. Два-три слова названия и дата завершения.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  <a:tabLst>
                <a:tab pos="2243138" algn="l"/>
                <a:tab pos="2328863" algn="l"/>
              </a:tabLst>
            </a:pPr>
            <a:r>
              <a:rPr lang="ru-RU" b="1" dirty="0" smtClean="0">
                <a:solidFill>
                  <a:srgbClr val="008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Правильно</a:t>
            </a: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	Тимофеева. Воспитание музыкой 181217.docx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  <a:tabLst>
                <a:tab pos="2243138" algn="l"/>
                <a:tab pos="2328863" algn="l"/>
              </a:tabLst>
            </a:pPr>
            <a:r>
              <a:rPr lang="ru-RU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Недопустимо</a:t>
            </a: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	Статья в журнал.docx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  <a:tabLst>
                <a:tab pos="2243138" algn="l"/>
                <a:tab pos="2328863" algn="l"/>
              </a:tabLs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про музыку.docx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  <a:tabLst>
                <a:tab pos="2243138" algn="l"/>
                <a:tab pos="2328863" algn="l"/>
              </a:tabLst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Маша для журнала.doc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44624" y="74364"/>
            <a:ext cx="7543800" cy="109669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</a:pPr>
            <a:r>
              <a:rPr lang="ru-RU" altLang="ru-RU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Завершающие этапы работы</a:t>
            </a:r>
            <a:br>
              <a:rPr lang="ru-RU" altLang="ru-RU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Оформление статьи</a:t>
            </a:r>
          </a:p>
        </p:txBody>
      </p:sp>
    </p:spTree>
    <p:extLst>
      <p:ext uri="{BB962C8B-B14F-4D97-AF65-F5344CB8AC3E}">
        <p14:creationId xmlns:p14="http://schemas.microsoft.com/office/powerpoint/2010/main" val="95191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99592" y="2204864"/>
            <a:ext cx="7319761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charset="0"/>
              </a:rPr>
              <a:t>Творческих</a:t>
            </a:r>
            <a:r>
              <a:rPr lang="ru-RU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ru-RU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charset="0"/>
              </a:rPr>
              <a:t>успехов!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83625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Воспитание и обучение детей с нарушениями развития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620688"/>
            <a:ext cx="854946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/>
              <a:t>Меньков Алексей Борисович</a:t>
            </a:r>
            <a:r>
              <a:rPr lang="ru-RU" dirty="0" smtClean="0"/>
              <a:t>,</a:t>
            </a:r>
          </a:p>
          <a:p>
            <a:pPr algn="ctr"/>
            <a:r>
              <a:rPr lang="ru-RU" dirty="0" smtClean="0"/>
              <a:t>заведующий редакцией</a:t>
            </a:r>
          </a:p>
          <a:p>
            <a:pPr algn="ctr"/>
            <a:r>
              <a:rPr lang="ru-RU" dirty="0" smtClean="0"/>
              <a:t>E-</a:t>
            </a:r>
            <a:r>
              <a:rPr lang="ru-RU" dirty="0" err="1" smtClean="0"/>
              <a:t>mail</a:t>
            </a:r>
            <a:r>
              <a:rPr lang="ru-RU" dirty="0" smtClean="0"/>
              <a:t>: logoped1@gmail.com</a:t>
            </a:r>
          </a:p>
          <a:p>
            <a:pPr algn="ctr"/>
            <a:r>
              <a:rPr lang="ru-RU" dirty="0" err="1" smtClean="0"/>
              <a:t>Skype</a:t>
            </a:r>
            <a:r>
              <a:rPr lang="ru-RU" dirty="0" smtClean="0"/>
              <a:t>: </a:t>
            </a:r>
            <a:r>
              <a:rPr lang="ru-RU" dirty="0" err="1" smtClean="0"/>
              <a:t>alexey.menkov</a:t>
            </a:r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 </a:t>
            </a:r>
          </a:p>
          <a:p>
            <a:pPr algn="ctr"/>
            <a:endParaRPr lang="ru-RU" dirty="0"/>
          </a:p>
          <a:p>
            <a:pPr algn="ctr"/>
            <a:r>
              <a:rPr lang="ru-RU" b="1" dirty="0" smtClean="0"/>
              <a:t>Воспитание и обучение детей с нарушениями развития,</a:t>
            </a:r>
          </a:p>
          <a:p>
            <a:pPr algn="ctr"/>
            <a:r>
              <a:rPr lang="ru-RU" dirty="0" smtClean="0"/>
              <a:t>редакция журнала</a:t>
            </a:r>
          </a:p>
          <a:p>
            <a:pPr algn="ctr"/>
            <a:r>
              <a:rPr lang="ru-RU" dirty="0" smtClean="0"/>
              <a:t>E-</a:t>
            </a:r>
            <a:r>
              <a:rPr lang="ru-RU" dirty="0" err="1" smtClean="0"/>
              <a:t>mail</a:t>
            </a:r>
            <a:r>
              <a:rPr lang="ru-RU" dirty="0" smtClean="0"/>
              <a:t>: voiavtor@gmail.com</a:t>
            </a:r>
          </a:p>
          <a:p>
            <a:pPr algn="ctr"/>
            <a:r>
              <a:rPr lang="ru-RU" dirty="0" smtClean="0"/>
              <a:t>Телефон: +7 (910) 089-2963</a:t>
            </a:r>
          </a:p>
          <a:p>
            <a:pPr algn="ctr"/>
            <a:r>
              <a:rPr lang="ru-RU" dirty="0" smtClean="0"/>
              <a:t>Интернет: http://www.schoolpress.ru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83625" cy="365125"/>
          </a:xfrm>
        </p:spPr>
        <p:txBody>
          <a:bodyPr/>
          <a:lstStyle/>
          <a:p>
            <a:pPr>
              <a:defRPr/>
            </a:pPr>
            <a:r>
              <a:rPr lang="ru-RU" b="1" dirty="0" smtClean="0"/>
              <a:t>Воспитание и обучение детей с нарушениями развития</a:t>
            </a:r>
            <a:endParaRPr lang="en-US" b="1" dirty="0"/>
          </a:p>
        </p:txBody>
      </p:sp>
      <p:sp>
        <p:nvSpPr>
          <p:cNvPr id="307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44624" y="74364"/>
            <a:ext cx="7543800" cy="6477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alt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Основная проблема</a:t>
            </a:r>
            <a:endParaRPr lang="ru-RU" altLang="ru-RU" sz="3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952998"/>
            <a:ext cx="8352928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Написание статей и материалов для профессионального журнала — особый вид деятельности научного работника, преподавателя, учителя, воспитателя и др.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3357563"/>
            <a:ext cx="3744416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ru-RU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редким исключением, в учебных планах вузов</a:t>
            </a:r>
            <a:br>
              <a:rPr lang="ru-RU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нет такого предмета</a:t>
            </a:r>
            <a:endParaRPr lang="ru-RU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376" y="2714610"/>
            <a:ext cx="4190662" cy="3208476"/>
          </a:xfrm>
          <a:prstGeom prst="rect">
            <a:avLst/>
          </a:prstGeom>
          <a:ln w="22225"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83625" cy="365125"/>
          </a:xfrm>
        </p:spPr>
        <p:txBody>
          <a:bodyPr/>
          <a:lstStyle/>
          <a:p>
            <a:pPr>
              <a:defRPr/>
            </a:pPr>
            <a:r>
              <a:rPr lang="ru-RU" b="1" dirty="0" smtClean="0"/>
              <a:t>Воспитание и обучение детей с нарушениями развития</a:t>
            </a:r>
            <a:endParaRPr lang="en-US" b="1" dirty="0"/>
          </a:p>
        </p:txBody>
      </p:sp>
      <p:sp>
        <p:nvSpPr>
          <p:cNvPr id="307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44624" y="74364"/>
            <a:ext cx="7543800" cy="6477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alt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начале пути</a:t>
            </a:r>
            <a:endParaRPr lang="ru-RU" altLang="ru-RU" sz="3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829713"/>
            <a:ext cx="8352928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Состоялось успешное выступление на конференции, прошел удачный </a:t>
            </a: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отчет о проделанной работе.</a:t>
            </a:r>
            <a:b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дальше?..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32856"/>
            <a:ext cx="3664389" cy="2748293"/>
          </a:xfrm>
          <a:prstGeom prst="rect">
            <a:avLst/>
          </a:prstGeom>
          <a:ln w="22225">
            <a:solidFill>
              <a:srgbClr val="0000FF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488" y="2708920"/>
            <a:ext cx="4427984" cy="3320988"/>
          </a:xfrm>
          <a:prstGeom prst="rect">
            <a:avLst/>
          </a:prstGeom>
          <a:ln w="22225">
            <a:solidFill>
              <a:srgbClr val="0000FF"/>
            </a:solidFill>
          </a:ln>
        </p:spPr>
      </p:pic>
      <p:pic>
        <p:nvPicPr>
          <p:cNvPr id="7" name="От душ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66946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8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83625" cy="365125"/>
          </a:xfrm>
        </p:spPr>
        <p:txBody>
          <a:bodyPr/>
          <a:lstStyle/>
          <a:p>
            <a:pPr>
              <a:defRPr/>
            </a:pPr>
            <a:r>
              <a:rPr lang="ru-RU" b="1" dirty="0" smtClean="0"/>
              <a:t>Воспитание и обучение детей с нарушениями развития</a:t>
            </a:r>
            <a:endParaRPr lang="en-US" b="1" dirty="0"/>
          </a:p>
        </p:txBody>
      </p:sp>
      <p:sp>
        <p:nvSpPr>
          <p:cNvPr id="307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44624" y="74364"/>
            <a:ext cx="7543800" cy="6477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alt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начале пути</a:t>
            </a:r>
            <a:endParaRPr lang="ru-RU" altLang="ru-RU" sz="3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962146"/>
            <a:ext cx="8352928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Текст написан, одобрен научным руководителем.</a:t>
            </a:r>
            <a:b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дальше?..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27" y="2276872"/>
            <a:ext cx="4817223" cy="3211482"/>
          </a:xfrm>
          <a:prstGeom prst="rect">
            <a:avLst/>
          </a:prstGeom>
          <a:ln w="22225">
            <a:solidFill>
              <a:srgbClr val="0000FF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3086650"/>
            <a:ext cx="3609975" cy="3057525"/>
          </a:xfrm>
          <a:prstGeom prst="rect">
            <a:avLst/>
          </a:prstGeom>
          <a:ln w="22225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42294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83625" cy="365125"/>
          </a:xfrm>
        </p:spPr>
        <p:txBody>
          <a:bodyPr vert="horz" lIns="91440" tIns="45720" rIns="91440" bIns="45720" rtlCol="0" anchor="ctr"/>
          <a:lstStyle/>
          <a:p>
            <a:r>
              <a:rPr lang="ru-RU" b="1" dirty="0"/>
              <a:t>Воспитание и обучение детей с нарушениями развития</a:t>
            </a:r>
            <a:endParaRPr lang="en-US" b="1" dirty="0"/>
          </a:p>
        </p:txBody>
      </p:sp>
      <p:sp>
        <p:nvSpPr>
          <p:cNvPr id="307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44624" y="74364"/>
            <a:ext cx="7543800" cy="6477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alt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Выбираем журнал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836712"/>
            <a:ext cx="8424936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Выбираем журнал, изучаем его общую направленность, читательскую аудиторию, тематику статей, опубликованных за последнее время. </a:t>
            </a:r>
            <a:r>
              <a:rPr lang="ru-RU" dirty="0" smtClean="0">
                <a:solidFill>
                  <a:srgbClr val="0000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Уточняем тему своей будущей публикации именно в расчете на конкретный журнал</a:t>
            </a: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92896"/>
            <a:ext cx="1810512" cy="2691384"/>
          </a:xfrm>
          <a:prstGeom prst="rect">
            <a:avLst/>
          </a:prstGeom>
          <a:ln w="22225">
            <a:solidFill>
              <a:srgbClr val="0000FF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573016"/>
            <a:ext cx="1786128" cy="2700528"/>
          </a:xfrm>
          <a:prstGeom prst="rect">
            <a:avLst/>
          </a:prstGeom>
          <a:ln w="22225">
            <a:solidFill>
              <a:srgbClr val="0000FF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992" y="2492896"/>
            <a:ext cx="2167128" cy="2691384"/>
          </a:xfrm>
          <a:prstGeom prst="rect">
            <a:avLst/>
          </a:prstGeom>
          <a:ln w="22225">
            <a:solidFill>
              <a:srgbClr val="0000FF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48" y="3573016"/>
            <a:ext cx="2185416" cy="2673096"/>
          </a:xfrm>
          <a:prstGeom prst="rect">
            <a:avLst/>
          </a:prstGeom>
          <a:ln w="22225">
            <a:solidFill>
              <a:srgbClr val="0000FF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240" y="2141220"/>
            <a:ext cx="1725168" cy="2575560"/>
          </a:xfrm>
          <a:prstGeom prst="rect">
            <a:avLst/>
          </a:prstGeom>
          <a:ln w="22225">
            <a:solidFill>
              <a:srgbClr val="0000FF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504" y="3588256"/>
            <a:ext cx="1749552" cy="2685288"/>
          </a:xfrm>
          <a:prstGeom prst="rect">
            <a:avLst/>
          </a:prstGeom>
          <a:ln w="22225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68279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Воспитание и обучение детей с нарушениями развития</a:t>
            </a:r>
            <a:endParaRPr lang="en-US"/>
          </a:p>
        </p:txBody>
      </p:sp>
      <p:sp>
        <p:nvSpPr>
          <p:cNvPr id="307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528" y="74364"/>
            <a:ext cx="8640960" cy="6477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alt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Молодым — помощь </a:t>
            </a:r>
            <a:r>
              <a:rPr lang="ru-RU" alt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научного руководителя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764704"/>
            <a:ext cx="8712968" cy="2068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Советуемся </a:t>
            </a: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научным руководителем. Как правило, он является автором многих публикаций в серьезных журналах, может быть и членом редколлегии какого-то из них. Не надо отказываться от соавторства с ним в своих первых публикациях; его проход по тексту «рукой мастера» принесет только пользу.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068960"/>
            <a:ext cx="4392488" cy="2926495"/>
          </a:xfrm>
          <a:prstGeom prst="rect">
            <a:avLst/>
          </a:prstGeom>
          <a:ln w="22225">
            <a:solidFill>
              <a:srgbClr val="0000FF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3629944"/>
            <a:ext cx="3546534" cy="2365511"/>
          </a:xfrm>
          <a:prstGeom prst="rect">
            <a:avLst/>
          </a:prstGeom>
          <a:ln w="22225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135886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039609" cy="365125"/>
          </a:xfrm>
        </p:spPr>
        <p:txBody>
          <a:bodyPr/>
          <a:lstStyle/>
          <a:p>
            <a:pPr>
              <a:defRPr/>
            </a:pPr>
            <a:r>
              <a:rPr lang="ru-RU" smtClean="0"/>
              <a:t>Воспитание и обучение детей с нарушениями развития</a:t>
            </a:r>
            <a:endParaRPr lang="en-US"/>
          </a:p>
        </p:txBody>
      </p:sp>
      <p:sp>
        <p:nvSpPr>
          <p:cNvPr id="307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44624" y="74364"/>
            <a:ext cx="7543800" cy="6477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alt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Избегаем традиционных ошибок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10637" y="1851361"/>
            <a:ext cx="45365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Большая ошибка: пытаться обойтись выделением фрагмента диплома или </a:t>
            </a:r>
            <a:r>
              <a:rPr lang="ru-RU" dirty="0" smtClean="0"/>
              <a:t>диссертации.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36712"/>
            <a:ext cx="2841204" cy="2448272"/>
          </a:xfrm>
          <a:prstGeom prst="rect">
            <a:avLst/>
          </a:prstGeom>
          <a:ln w="22225">
            <a:solidFill>
              <a:srgbClr val="0000FF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3964212"/>
            <a:ext cx="2718957" cy="2204770"/>
          </a:xfrm>
          <a:prstGeom prst="rect">
            <a:avLst/>
          </a:prstGeom>
          <a:ln w="22225">
            <a:solidFill>
              <a:srgbClr val="0000FF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3463889"/>
            <a:ext cx="3180201" cy="2816991"/>
          </a:xfrm>
          <a:prstGeom prst="rect">
            <a:avLst/>
          </a:prstGeom>
          <a:ln w="22225">
            <a:solidFill>
              <a:srgbClr val="0000FF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3419872" y="93585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За редким исключением, придется заново писать текст.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23928" y="3098107"/>
            <a:ext cx="46396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Статья и научная работа – разные жанры, у них разная читательская аудитория.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53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895593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Воспитание и обучение детей с нарушениями развития</a:t>
            </a:r>
            <a:endParaRPr lang="en-US" dirty="0"/>
          </a:p>
        </p:txBody>
      </p:sp>
      <p:sp>
        <p:nvSpPr>
          <p:cNvPr id="307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44624" y="74364"/>
            <a:ext cx="7543800" cy="6477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alt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Получаем опыт работы в СМИ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814213"/>
            <a:ext cx="4608512" cy="2825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Полезно перед написанием научной статьи получить опыт работы в иных жанрах:</a:t>
            </a: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новости научной жизни,</a:t>
            </a: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рецензии на вышедшие книги,</a:t>
            </a: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обзоры фильмов, радио-, телепередач и др.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99992" y="2182212"/>
            <a:ext cx="44644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Изучаем особенности работы в СМИ;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равильно определяем объем публикаций;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не тратим время на текст, который явно не поместится в плановый объем;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оттачиваем стиль и пр.</a:t>
            </a: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3768" y="5436513"/>
            <a:ext cx="4176464" cy="584775"/>
          </a:xfrm>
          <a:prstGeom prst="rect">
            <a:avLst/>
          </a:prstGeom>
          <a:ln w="2222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</a:rPr>
              <a:t>1 а. л. = 40 000 знаков</a:t>
            </a:r>
          </a:p>
        </p:txBody>
      </p:sp>
    </p:spTree>
    <p:extLst>
      <p:ext uri="{BB962C8B-B14F-4D97-AF65-F5344CB8AC3E}">
        <p14:creationId xmlns:p14="http://schemas.microsoft.com/office/powerpoint/2010/main" val="402655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895593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Воспитание и обучение детей с нарушениями развития</a:t>
            </a:r>
            <a:endParaRPr lang="en-US" dirty="0"/>
          </a:p>
        </p:txBody>
      </p:sp>
      <p:sp>
        <p:nvSpPr>
          <p:cNvPr id="307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44624" y="74364"/>
            <a:ext cx="7543800" cy="6477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alt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Получаем опыт работы в СМИ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67744" y="755993"/>
            <a:ext cx="4176464" cy="584775"/>
          </a:xfrm>
          <a:prstGeom prst="rect">
            <a:avLst/>
          </a:prstGeom>
          <a:ln w="2222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</a:rPr>
              <a:t>1 а. л. = 40 000 знаков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738810"/>
            <a:ext cx="3600400" cy="4502712"/>
          </a:xfrm>
          <a:prstGeom prst="rect">
            <a:avLst/>
          </a:prstGeom>
          <a:ln w="22225">
            <a:solidFill>
              <a:srgbClr val="0000FF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4904198" cy="4612722"/>
          </a:xfrm>
          <a:prstGeom prst="rect">
            <a:avLst/>
          </a:prstGeom>
          <a:ln w="22225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83281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Ретро">
    <a:dk1>
      <a:srgbClr val="000000"/>
    </a:dk1>
    <a:lt1>
      <a:sysClr val="window" lastClr="FFFFFF"/>
    </a:lt1>
    <a:dk2>
      <a:srgbClr val="637052"/>
    </a:dk2>
    <a:lt2>
      <a:srgbClr val="CCDDEA"/>
    </a:lt2>
    <a:accent1>
      <a:srgbClr val="E48312"/>
    </a:accent1>
    <a:accent2>
      <a:srgbClr val="BD582C"/>
    </a:accent2>
    <a:accent3>
      <a:srgbClr val="865640"/>
    </a:accent3>
    <a:accent4>
      <a:srgbClr val="9B8357"/>
    </a:accent4>
    <a:accent5>
      <a:srgbClr val="C2BC80"/>
    </a:accent5>
    <a:accent6>
      <a:srgbClr val="94A088"/>
    </a:accent6>
    <a:hlink>
      <a:srgbClr val="2998E3"/>
    </a:hlink>
    <a:folHlink>
      <a:srgbClr val="8C8C8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449</TotalTime>
  <Words>682</Words>
  <Application>Microsoft Office PowerPoint</Application>
  <PresentationFormat>Экран (4:3)</PresentationFormat>
  <Paragraphs>98</Paragraphs>
  <Slides>18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Wingdings</vt:lpstr>
      <vt:lpstr>Ретро</vt:lpstr>
      <vt:lpstr>Журнал  «Воспитание  и  обучение  детей  с  нарушениями  развития» как лаборатория по работе с начинающими авторами</vt:lpstr>
      <vt:lpstr>Основная проблема</vt:lpstr>
      <vt:lpstr>В начале пути</vt:lpstr>
      <vt:lpstr>В начале пути</vt:lpstr>
      <vt:lpstr>Выбираем журнал</vt:lpstr>
      <vt:lpstr>Молодым — помощь научного руководителя</vt:lpstr>
      <vt:lpstr>Избегаем традиционных ошибок</vt:lpstr>
      <vt:lpstr>Получаем опыт работы в СМИ</vt:lpstr>
      <vt:lpstr>Получаем опыт работы в СМИ</vt:lpstr>
      <vt:lpstr>План публикации</vt:lpstr>
      <vt:lpstr>Выделяем главное</vt:lpstr>
      <vt:lpstr>Иллюстрирование</vt:lpstr>
      <vt:lpstr>Иллюстрирование</vt:lpstr>
      <vt:lpstr>Завершающие этапы работы Саморедактирование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>$$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$</dc:creator>
  <cp:keywords>exciting online presentation communicate impactful exchange information broadcast collaborate on-screen projector white</cp:keywords>
  <dc:description>Use this template for creative presentations on any internet related topics.</dc:description>
  <cp:lastModifiedBy>Nik B.</cp:lastModifiedBy>
  <cp:revision>68</cp:revision>
  <dcterms:created xsi:type="dcterms:W3CDTF">2013-06-12T19:22:40Z</dcterms:created>
  <dcterms:modified xsi:type="dcterms:W3CDTF">2019-06-24T11:25:48Z</dcterms:modified>
  <cp:category>Internet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">
    <vt:lpwstr>Universal WWW</vt:lpwstr>
  </property>
  <property fmtid="{D5CDD505-2E9C-101B-9397-08002B2CF9AE}" pid="3" name="Style">
    <vt:lpwstr>P</vt:lpwstr>
  </property>
  <property fmtid="{D5CDD505-2E9C-101B-9397-08002B2CF9AE}" pid="4" name="Folder">
    <vt:lpwstr>Internet</vt:lpwstr>
  </property>
  <property fmtid="{D5CDD505-2E9C-101B-9397-08002B2CF9AE}" pid="5" name="Attribution">
    <vt:lpwstr>Copyright © 2003 KMT Software, Inc.</vt:lpwstr>
  </property>
</Properties>
</file>