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4" r:id="rId2"/>
    <p:sldId id="409" r:id="rId3"/>
    <p:sldId id="385" r:id="rId4"/>
    <p:sldId id="410" r:id="rId5"/>
    <p:sldId id="400" r:id="rId6"/>
    <p:sldId id="412" r:id="rId7"/>
    <p:sldId id="391" r:id="rId8"/>
    <p:sldId id="388" r:id="rId9"/>
    <p:sldId id="406" r:id="rId10"/>
    <p:sldId id="411" r:id="rId11"/>
    <p:sldId id="413" r:id="rId12"/>
    <p:sldId id="403" r:id="rId13"/>
    <p:sldId id="415" r:id="rId14"/>
    <p:sldId id="414" r:id="rId15"/>
    <p:sldId id="416" r:id="rId16"/>
    <p:sldId id="374" r:id="rId17"/>
  </p:sldIdLst>
  <p:sldSz cx="9144000" cy="5143500" type="screen16x9"/>
  <p:notesSz cx="7102475" cy="89916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9626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79252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6887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58503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48129" algn="l" defTabSz="77925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337755" algn="l" defTabSz="77925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727381" algn="l" defTabSz="77925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117007" algn="l" defTabSz="77925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FCC66"/>
    <a:srgbClr val="9999FF"/>
    <a:srgbClr val="E5E5FF"/>
    <a:srgbClr val="FFCCFF"/>
    <a:srgbClr val="00FFCC"/>
    <a:srgbClr val="CDF600"/>
    <a:srgbClr val="666633"/>
    <a:srgbClr val="99CCFF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4660" autoAdjust="0"/>
  </p:normalViewPr>
  <p:slideViewPr>
    <p:cSldViewPr>
      <p:cViewPr varScale="1">
        <p:scale>
          <a:sx n="92" d="100"/>
          <a:sy n="92" d="100"/>
        </p:scale>
        <p:origin x="-88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8E3B66-0A3C-4A6A-AE49-A4D707E2E5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0734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FF05C-2917-41E1-822A-EDDEE9F511E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674688"/>
            <a:ext cx="59944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1F01A-60E4-41C1-9F38-41B6B694C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24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1" name="Group 29"/>
          <p:cNvGrpSpPr>
            <a:grpSpLocks/>
          </p:cNvGrpSpPr>
          <p:nvPr/>
        </p:nvGrpSpPr>
        <p:grpSpPr bwMode="auto">
          <a:xfrm>
            <a:off x="1143001" y="471487"/>
            <a:ext cx="8012113" cy="1928813"/>
            <a:chOff x="720" y="396"/>
            <a:chExt cx="5047" cy="1620"/>
          </a:xfrm>
        </p:grpSpPr>
        <p:sp>
          <p:nvSpPr>
            <p:cNvPr id="3090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1130300" y="2356249"/>
            <a:ext cx="8013700" cy="4310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573088" y="1890712"/>
            <a:ext cx="576262" cy="481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/>
          <a:p>
            <a:endParaRPr lang="ru-RU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1716089" y="471488"/>
            <a:ext cx="566737" cy="477441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/>
          <a:p>
            <a:endParaRPr lang="ru-RU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gray">
          <a:xfrm>
            <a:off x="2278064" y="0"/>
            <a:ext cx="585787" cy="4762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/>
          <a:p>
            <a:endParaRPr lang="ru-RU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gray">
          <a:xfrm>
            <a:off x="2281239" y="471489"/>
            <a:ext cx="585787" cy="47386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/>
          <a:p>
            <a:endParaRPr lang="ru-RU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gray">
          <a:xfrm>
            <a:off x="1141414" y="946549"/>
            <a:ext cx="574675" cy="469106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/>
          <a:p>
            <a:endParaRPr lang="ru-RU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gray">
          <a:xfrm>
            <a:off x="1716089" y="947738"/>
            <a:ext cx="566737" cy="4667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/>
          <a:p>
            <a:endParaRPr lang="ru-RU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gray">
          <a:xfrm>
            <a:off x="573088" y="1414464"/>
            <a:ext cx="576262" cy="48339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/>
          <a:p>
            <a:endParaRPr lang="ru-RU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1141413" y="1414464"/>
            <a:ext cx="576262" cy="483394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/>
          <a:p>
            <a:endParaRPr lang="ru-RU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gray">
          <a:xfrm>
            <a:off x="1" y="1896666"/>
            <a:ext cx="574675" cy="475059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350170"/>
            <a:ext cx="6629400" cy="759619"/>
          </a:xfrm>
        </p:spPr>
        <p:txBody>
          <a:bodyPr/>
          <a:lstStyle>
            <a:lvl1pPr algn="ctr">
              <a:defRPr sz="3100" i="1">
                <a:latin typeface="Verdana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2457450"/>
            <a:ext cx="6324600" cy="2857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191000" y="4057650"/>
            <a:ext cx="1295400" cy="594122"/>
            <a:chOff x="2680" y="3678"/>
            <a:chExt cx="680" cy="499"/>
          </a:xfrm>
        </p:grpSpPr>
        <p:sp>
          <p:nvSpPr>
            <p:cNvPr id="3086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2400" b="1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5A5508-C92E-41CD-A5B6-B449D9D29B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66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42900"/>
            <a:ext cx="2057400" cy="4514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42900"/>
            <a:ext cx="6019800" cy="4514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C34668-4F57-4971-B365-306005D638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68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42901"/>
            <a:ext cx="7391400" cy="3655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21545"/>
            <a:ext cx="8229600" cy="3936206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943600" y="4902995"/>
            <a:ext cx="2895600" cy="24050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2971800" y="4902995"/>
            <a:ext cx="2133600" cy="240506"/>
          </a:xfrm>
        </p:spPr>
        <p:txBody>
          <a:bodyPr/>
          <a:lstStyle>
            <a:lvl1pPr>
              <a:defRPr/>
            </a:lvl1pPr>
          </a:lstStyle>
          <a:p>
            <a:fld id="{68191480-A711-4E15-808D-94B4890B08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5943600" y="51198"/>
            <a:ext cx="2590800" cy="17740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85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DB80A8-79F9-4BE7-8B29-C6304C3856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272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94F1D2-EB3E-49A3-B00D-4EA01B57A8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36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21545"/>
            <a:ext cx="4038600" cy="39362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21545"/>
            <a:ext cx="4038600" cy="39362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120FFF-0DEB-446A-AB44-834625AA39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24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A0522F-3C08-4E52-8E28-704F340146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49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0D6DEA-3297-491F-870C-FFB01EFAE6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10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7BB2DC-9DFB-42A3-A612-826D499472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61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4E0580-4208-4065-852F-3647978E4E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50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FD130-73A5-4A76-997D-66FBA82372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9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655638" y="270273"/>
            <a:ext cx="8497887" cy="53935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21545"/>
            <a:ext cx="8229600" cy="393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4902995"/>
            <a:ext cx="2895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1800" y="4902995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348691-0095-4CC7-ACBC-6750DE62EA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42901"/>
            <a:ext cx="7391400" cy="36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gray">
          <a:xfrm>
            <a:off x="1" y="539353"/>
            <a:ext cx="328613" cy="2714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ru-RU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gray">
          <a:xfrm>
            <a:off x="328613" y="267891"/>
            <a:ext cx="328612" cy="2714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657226" y="0"/>
            <a:ext cx="328613" cy="2714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657226" y="271462"/>
            <a:ext cx="328613" cy="2714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328613" y="539353"/>
            <a:ext cx="328612" cy="2714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ru-RU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0" y="51198"/>
            <a:ext cx="2590800" cy="17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38962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779252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168878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558503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92219" indent="-292219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974065" indent="-194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j-lt"/>
        </a:defRPr>
      </a:lvl3pPr>
      <a:lvl4pPr marL="1363690" indent="-194813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j-lt"/>
        </a:defRPr>
      </a:lvl4pPr>
      <a:lvl5pPr marL="1753316" indent="-194813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j-lt"/>
        </a:defRPr>
      </a:lvl5pPr>
      <a:lvl6pPr marL="2142942" indent="-194813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j-lt"/>
        </a:defRPr>
      </a:lvl6pPr>
      <a:lvl7pPr marL="2532568" indent="-194813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j-lt"/>
        </a:defRPr>
      </a:lvl7pPr>
      <a:lvl8pPr marL="2922194" indent="-194813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j-lt"/>
        </a:defRPr>
      </a:lvl8pPr>
      <a:lvl9pPr marL="3311820" indent="-194813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vtpfond.ru/static/images/programs/content/inclusive-education/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47" t="19272" r="5603" b="2591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395537" y="1551569"/>
            <a:ext cx="8352928" cy="234026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31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ttps://soldatru.ru/game_sbor/pages/23/commands_list.files/image02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906" y="195486"/>
            <a:ext cx="1112117" cy="115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7528" y="4465356"/>
            <a:ext cx="6206473" cy="6781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r">
              <a:buClr>
                <a:srgbClr val="F9F9F9"/>
              </a:buClr>
              <a:defRPr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Хидиятов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Ильнар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Рузалович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>
              <a:buClr>
                <a:srgbClr val="F9F9F9"/>
              </a:buClr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образования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г.Казани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68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 bwMode="auto">
          <a:xfrm>
            <a:off x="1376919" y="1469353"/>
            <a:ext cx="6840760" cy="331236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l" defTabSz="779252" eaLnBrk="0" hangingPunct="0"/>
            <a:endParaRPr lang="ru-RU" sz="1500"/>
          </a:p>
        </p:txBody>
      </p:sp>
      <p:pic>
        <p:nvPicPr>
          <p:cNvPr id="3074" name="Picture 2" descr="http://www.tvoystart.ru/upload/iblock/e1f/e1f2f6a6e888aa5fb0911ef48f5a1b9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1" r="3051" b="15795"/>
          <a:stretch/>
        </p:blipFill>
        <p:spPr bwMode="auto">
          <a:xfrm>
            <a:off x="3790228" y="881574"/>
            <a:ext cx="1496492" cy="813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://gdevdonetske.com/img/establishments/500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129" b="8947"/>
          <a:stretch/>
        </p:blipFill>
        <p:spPr bwMode="auto">
          <a:xfrm>
            <a:off x="7161444" y="2153362"/>
            <a:ext cx="1259367" cy="575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3411439" y="1665587"/>
            <a:ext cx="2252242" cy="694240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sz="1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муниципальные</a:t>
            </a:r>
          </a:p>
          <a:p>
            <a:pPr lvl="0" algn="ctr"/>
            <a:r>
              <a:rPr lang="ru-RU" sz="1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общеобразовательные </a:t>
            </a:r>
            <a:r>
              <a:rPr lang="ru-RU" sz="1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</a:p>
        </p:txBody>
      </p:sp>
      <p:sp>
        <p:nvSpPr>
          <p:cNvPr id="12" name="Пятиугольник 4"/>
          <p:cNvSpPr/>
          <p:nvPr/>
        </p:nvSpPr>
        <p:spPr>
          <a:xfrm>
            <a:off x="5870033" y="1568447"/>
            <a:ext cx="2077586" cy="5675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310" tIns="64938" rIns="121217" bIns="64938" numCol="1" spcCol="1082" anchor="ctr" anchorCtr="0">
            <a:noAutofit/>
          </a:bodyPr>
          <a:lstStyle/>
          <a:p>
            <a:pPr defTabSz="757606">
              <a:spcAft>
                <a:spcPct val="35000"/>
              </a:spcAft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ru-RU" sz="1400" b="1" dirty="0">
                <a:solidFill>
                  <a:srgbClr val="FF0000"/>
                </a:solidFill>
              </a:rPr>
              <a:t>                    </a:t>
            </a:r>
            <a:r>
              <a:rPr lang="ru-RU" sz="1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негосударственных школ</a:t>
            </a:r>
          </a:p>
        </p:txBody>
      </p:sp>
      <p:pic>
        <p:nvPicPr>
          <p:cNvPr id="3078" name="Picture 6" descr="http://sch182.minsk.edu.by/sm_full.aspx?guid=197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0713" y="1148073"/>
            <a:ext cx="822868" cy="726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6786968" y="2728800"/>
            <a:ext cx="2008635" cy="694240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/>
              <a:t> </a:t>
            </a:r>
          </a:p>
          <a:p>
            <a:pPr lvl="0" algn="ctr"/>
            <a:r>
              <a:rPr lang="ru-RU" sz="1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школы в составе К(П)ФУ, КНИТУ (КАИ)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2940753" y="2303385"/>
            <a:ext cx="3528392" cy="1924552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l" defTabSz="779252" eaLnBrk="0" hangingPunct="0"/>
            <a:endParaRPr lang="ru-RU" sz="15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9204" y="2403311"/>
            <a:ext cx="1315022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Кадры</a:t>
            </a:r>
          </a:p>
        </p:txBody>
      </p:sp>
      <p:pic>
        <p:nvPicPr>
          <p:cNvPr id="3080" name="Picture 8" descr="http://classbakesale.com/_cbs/wp-content/uploads/2012/05/teacher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3608" y="2533475"/>
            <a:ext cx="473240" cy="59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34879" y="2630223"/>
            <a:ext cx="1423671" cy="3556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16 324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0033" y="2925007"/>
            <a:ext cx="1152128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Учащиеся</a:t>
            </a:r>
          </a:p>
        </p:txBody>
      </p:sp>
      <p:pic>
        <p:nvPicPr>
          <p:cNvPr id="3086" name="Picture 14" descr="https://im0-tub-ru.yandex.net/i?id=9e086e467085ef3e631ec8d22d93a182&amp;n=33&amp;h=215&amp;w=28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25" r="12830"/>
          <a:stretch/>
        </p:blipFill>
        <p:spPr bwMode="auto">
          <a:xfrm>
            <a:off x="5870033" y="3041982"/>
            <a:ext cx="570286" cy="5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608396" y="3168812"/>
            <a:ext cx="1329107" cy="3556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132 852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2" name="Рисунок 21" descr="C:\Users\kalinnikova\Desktop\Бэлэкечя\Дс 127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22572" y="1194587"/>
            <a:ext cx="1366484" cy="769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142220" y="2010896"/>
            <a:ext cx="1127189" cy="694240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sz="1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</a:p>
          <a:p>
            <a:pPr lvl="0" algn="ctr"/>
            <a:r>
              <a:rPr lang="ru-RU" sz="1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</a:p>
        </p:txBody>
      </p:sp>
      <p:pic>
        <p:nvPicPr>
          <p:cNvPr id="1026" name="Picture 2" descr="https://im0-tub-ru.yandex.net/i?id=1e3ffe1c841fb858cf5771adcbea8890&amp;n=33&amp;h=215&amp;w=2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3998" y="4404468"/>
            <a:ext cx="799218" cy="599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4" name="Прямоугольник 23"/>
          <p:cNvSpPr/>
          <p:nvPr/>
        </p:nvSpPr>
        <p:spPr>
          <a:xfrm>
            <a:off x="4014571" y="4470096"/>
            <a:ext cx="1156043" cy="694240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48</a:t>
            </a:r>
          </a:p>
          <a:p>
            <a:pPr lvl="0" algn="ctr"/>
            <a:r>
              <a:rPr lang="ru-RU" sz="1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учреждений доп. </a:t>
            </a:r>
          </a:p>
          <a:p>
            <a:pPr lvl="0" algn="ctr"/>
            <a:r>
              <a:rPr lang="ru-RU" sz="1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</p:txBody>
      </p:sp>
      <p:pic>
        <p:nvPicPr>
          <p:cNvPr id="5" name="Picture 2" descr="http://tapenik.ru/dizain/boy_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5369" y="3352048"/>
            <a:ext cx="668877" cy="6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014246" y="3484682"/>
            <a:ext cx="1381404" cy="4480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Воспитанники ДОУ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96223" y="3892521"/>
            <a:ext cx="1329107" cy="3556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74 855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 descr="https://st.depositphotos.com/1526816/2792/v/950/depositphotos_27920301-stock-illustration-children-playing-in-front-o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5393" y="3669619"/>
            <a:ext cx="737038" cy="593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://www.s.go64.ru/s/141/section/newsInText/upload/images/news/intext/56f/39b02702e0/9c83126b68b1bd6230db8e84fd60d74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412" y="4336120"/>
            <a:ext cx="599558" cy="444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https://previews.123rf.com/images/olgacov/olgacov1302/olgacov130200011/17806784-Vector-cartoon-red-and-blue-modern-school-building-Stock-Vecto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8169" y="3402827"/>
            <a:ext cx="628194" cy="628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4" name="Picture 8" descr="https://im0-tub-ru.yandex.net/i?id=85097076295e08ae0a2428bebfd8cf73&amp;n=33&amp;h=215&amp;w=2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705" y="2287303"/>
            <a:ext cx="668428" cy="668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6" name="Прямоугольник 35"/>
          <p:cNvSpPr/>
          <p:nvPr/>
        </p:nvSpPr>
        <p:spPr>
          <a:xfrm>
            <a:off x="7025299" y="3966521"/>
            <a:ext cx="1191309" cy="694240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</a:p>
          <a:p>
            <a:pPr lvl="0" algn="ctr"/>
            <a:r>
              <a:rPr lang="ru-RU" sz="1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государственных</a:t>
            </a:r>
          </a:p>
          <a:p>
            <a:pPr lvl="0" algn="ctr"/>
            <a:r>
              <a:rPr lang="ru-RU" sz="1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школ-интернатов</a:t>
            </a:r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726760" y="294535"/>
            <a:ext cx="7956377" cy="555091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57"/>
              </a:lnSpc>
            </a:pPr>
            <a:r>
              <a:rPr lang="ru-RU" sz="2200" b="1" i="1" dirty="0">
                <a:solidFill>
                  <a:schemeClr val="bg1"/>
                </a:solidFill>
                <a:latin typeface="Verdana" pitchFamily="34" charset="0"/>
              </a:rPr>
              <a:t>Сеть образовательных организаций</a:t>
            </a:r>
            <a:endParaRPr lang="fr-CA" sz="22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5466" y="4803126"/>
            <a:ext cx="2133600" cy="342900"/>
          </a:xfrm>
        </p:spPr>
        <p:txBody>
          <a:bodyPr anchor="ctr"/>
          <a:lstStyle/>
          <a:p>
            <a:pPr>
              <a:defRPr/>
            </a:pPr>
            <a:fld id="{AA38DE17-B53E-4355-9633-9281DD4D1C4A}" type="slidenum">
              <a:rPr lang="fr-CA" smtClean="0"/>
              <a:pPr>
                <a:defRPr/>
              </a:pPr>
              <a:t>10</a:t>
            </a:fld>
            <a:endParaRPr lang="fr-CA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38261" y="3021953"/>
            <a:ext cx="1289092" cy="694240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sz="1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негосударственных</a:t>
            </a:r>
          </a:p>
          <a:p>
            <a:pPr lvl="0" algn="ctr"/>
            <a:r>
              <a:rPr lang="ru-RU" sz="1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детских сада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626779" y="4271637"/>
            <a:ext cx="1239399" cy="694240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97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sz="1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детских садов</a:t>
            </a:r>
          </a:p>
          <a:p>
            <a:pPr lvl="0" algn="ctr"/>
            <a:r>
              <a:rPr lang="ru-RU" sz="1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присмотра и ухода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919691" y="4583260"/>
            <a:ext cx="1486261" cy="540352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ru-RU" sz="1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школа закрытого типа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82"/>
            <a:ext cx="683568" cy="6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410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oplus.jp/wp-content/uploads/2017/08/BB_146-1024x768-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16" t="4946" b="29213"/>
          <a:stretch/>
        </p:blipFill>
        <p:spPr bwMode="auto">
          <a:xfrm>
            <a:off x="1" y="803575"/>
            <a:ext cx="9143999" cy="43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1786" y="346397"/>
            <a:ext cx="8407715" cy="4480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Инклюзивное образование</a:t>
            </a:r>
          </a:p>
        </p:txBody>
      </p:sp>
      <p:sp>
        <p:nvSpPr>
          <p:cNvPr id="24" name="Номер слайда 5"/>
          <p:cNvSpPr txBox="1">
            <a:spLocks/>
          </p:cNvSpPr>
          <p:nvPr/>
        </p:nvSpPr>
        <p:spPr bwMode="auto">
          <a:xfrm>
            <a:off x="4696116" y="4844935"/>
            <a:ext cx="562904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/>
              <a:pPr algn="ctr">
                <a:defRPr/>
              </a:pPr>
              <a:t>11</a:t>
            </a:fld>
            <a:endParaRPr lang="fr-CA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894757"/>
            <a:ext cx="4424579" cy="6019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дошкольных образовательных учреждениях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воспитываются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865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детей-инвалидов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495" y="3981418"/>
            <a:ext cx="5767510" cy="86351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 rtlCol="0">
            <a:spAutoFit/>
          </a:bodyPr>
          <a:lstStyle/>
          <a:p>
            <a:pPr algn="l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базовых общеобразовательных учреждениях города обучаются:</a:t>
            </a:r>
          </a:p>
          <a:p>
            <a:pPr marL="243516" indent="-243516" algn="l">
              <a:buFontTx/>
              <a:buChar char="-"/>
            </a:pP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255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детей с ОВЗ</a:t>
            </a:r>
          </a:p>
          <a:p>
            <a:pPr marL="243516" indent="-243516" algn="l">
              <a:buFontTx/>
              <a:buChar char="-"/>
            </a:pP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830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инвалидов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82"/>
            <a:ext cx="683568" cy="6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983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c.pics.livejournal.com/everlandy/20492781/81646/81646_orig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56" b="18668"/>
          <a:stretch/>
        </p:blipFill>
        <p:spPr bwMode="auto">
          <a:xfrm>
            <a:off x="-5649" y="794416"/>
            <a:ext cx="9158356" cy="438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1786" y="346397"/>
            <a:ext cx="8407715" cy="4480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Доступность – качество - результат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52446" y="3290513"/>
            <a:ext cx="3190508" cy="2941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 rtlCol="0">
            <a:spAutoFit/>
          </a:bodyPr>
          <a:lstStyle/>
          <a:p>
            <a:pPr algn="l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групп для детей с нарушением зрения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577" y="3273828"/>
            <a:ext cx="3190507" cy="2941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pPr algn="l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группы для детей с ЗПР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16160" y="4823938"/>
            <a:ext cx="3190508" cy="2941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pPr algn="l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 для детей с нарушениями ОДА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02565" y="4061983"/>
            <a:ext cx="3190508" cy="2941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pPr algn="l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для детей с синдромом Дауна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16160" y="4453423"/>
            <a:ext cx="3176913" cy="2941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pPr algn="l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 для детей с РАС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02566" y="3663778"/>
            <a:ext cx="3169965" cy="2941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pPr algn="l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для детей сахарным диабетом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7383" y="4061983"/>
            <a:ext cx="3165618" cy="2941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pPr algn="l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 с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тубинтоксикацией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9348" y="3663778"/>
            <a:ext cx="3163652" cy="2941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pPr algn="l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532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логопедические группы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92776" y="4451169"/>
            <a:ext cx="3176913" cy="2941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pPr algn="l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групп для часто болеющих детей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08852" y="4823938"/>
            <a:ext cx="3214884" cy="2941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pPr algn="l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групп с аллергическими заболеваниями</a:t>
            </a:r>
          </a:p>
        </p:txBody>
      </p:sp>
      <p:sp>
        <p:nvSpPr>
          <p:cNvPr id="24" name="Номер слайда 5"/>
          <p:cNvSpPr txBox="1">
            <a:spLocks/>
          </p:cNvSpPr>
          <p:nvPr/>
        </p:nvSpPr>
        <p:spPr bwMode="auto">
          <a:xfrm>
            <a:off x="4696116" y="4844935"/>
            <a:ext cx="562904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/>
              <a:pPr algn="ctr">
                <a:defRPr/>
              </a:pPr>
              <a:t>12</a:t>
            </a:fld>
            <a:endParaRPr lang="fr-CA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82"/>
            <a:ext cx="683568" cy="6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942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bs.twimg.com/media/DsIY2HMWwAA9-G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59" b="18252"/>
          <a:stretch/>
        </p:blipFill>
        <p:spPr bwMode="auto">
          <a:xfrm>
            <a:off x="-14499" y="794416"/>
            <a:ext cx="9158499" cy="43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1786" y="346397"/>
            <a:ext cx="8407715" cy="4480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Ресурсные центры</a:t>
            </a:r>
          </a:p>
        </p:txBody>
      </p:sp>
      <p:sp>
        <p:nvSpPr>
          <p:cNvPr id="24" name="Номер слайда 5"/>
          <p:cNvSpPr txBox="1">
            <a:spLocks/>
          </p:cNvSpPr>
          <p:nvPr/>
        </p:nvSpPr>
        <p:spPr bwMode="auto">
          <a:xfrm>
            <a:off x="4696116" y="4844935"/>
            <a:ext cx="562904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/>
              <a:pPr algn="ctr">
                <a:defRPr/>
              </a:pPr>
              <a:t>13</a:t>
            </a:fld>
            <a:endParaRPr lang="fr-CA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291830"/>
            <a:ext cx="3082791" cy="150984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 rtlCol="0">
            <a:spAutoFit/>
          </a:bodyPr>
          <a:lstStyle/>
          <a:p>
            <a:pPr marL="243516" indent="-243516" algn="l">
              <a:buFont typeface="Wingdings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Ресурсные центры –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243516" indent="-243516" algn="l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3516" indent="-243516" algn="l">
              <a:buFont typeface="Wingdings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Городской центр «Ресурс»</a:t>
            </a:r>
          </a:p>
          <a:p>
            <a:pPr marL="243516" indent="-243516" algn="l">
              <a:buFont typeface="Wingdings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 с ресурсными классами:</a:t>
            </a:r>
          </a:p>
          <a:p>
            <a:pPr marL="243516" indent="-243516" algn="l"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с РАС –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</a:p>
          <a:p>
            <a:pPr marL="243516" indent="-243516" algn="l"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с синдромом Дауна -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052" name="Picture 4" descr="https://nablagoe.ru/wp-content/uploads/logo-v-tvoju-polz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452" y="1005576"/>
            <a:ext cx="1169852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82"/>
            <a:ext cx="683568" cy="6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841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1786" y="346397"/>
            <a:ext cx="8407715" cy="4480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«На урок - вместе»</a:t>
            </a:r>
          </a:p>
        </p:txBody>
      </p:sp>
      <p:sp>
        <p:nvSpPr>
          <p:cNvPr id="24" name="Номер слайда 5"/>
          <p:cNvSpPr txBox="1">
            <a:spLocks/>
          </p:cNvSpPr>
          <p:nvPr/>
        </p:nvSpPr>
        <p:spPr bwMode="auto">
          <a:xfrm>
            <a:off x="4696116" y="4844935"/>
            <a:ext cx="562904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/>
              <a:pPr algn="ctr">
                <a:defRPr/>
              </a:pPr>
              <a:t>14</a:t>
            </a:fld>
            <a:endParaRPr lang="fr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73" b="21738"/>
          <a:stretch/>
        </p:blipFill>
        <p:spPr bwMode="auto">
          <a:xfrm>
            <a:off x="0" y="794416"/>
            <a:ext cx="9144000" cy="434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 descr="https://p0.zoon.ru/preview/7kg8MlLfygxk70_ff4vBEw/1120x700x85/1/f/5/original_5c067f2da24fd94710304d05_5cdbb5483a5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56" t="9540" r="26866" b="8467"/>
          <a:stretch/>
        </p:blipFill>
        <p:spPr bwMode="auto">
          <a:xfrm>
            <a:off x="7598619" y="3273828"/>
            <a:ext cx="1130618" cy="102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43808" y="4379950"/>
            <a:ext cx="6205980" cy="6019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 rtlCol="0">
            <a:spAutoFit/>
          </a:bodyPr>
          <a:lstStyle/>
          <a:p>
            <a:pPr marL="243516" indent="-243516" algn="l">
              <a:buFont typeface="Wingdings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 –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(№1, 42, 57, 78, 111, 121, 156, 161)</a:t>
            </a:r>
          </a:p>
          <a:p>
            <a:pPr marL="243516" indent="-243516" algn="l">
              <a:buFont typeface="Wingdings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Детские сады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(№ 63, 123, 282, 332,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дошк.группа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при школе №168)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82"/>
            <a:ext cx="683568" cy="6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89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7BB2DC-9DFB-42A3-A612-826D4994725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82"/>
            <a:ext cx="683568" cy="6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9" y="265410"/>
            <a:ext cx="6768752" cy="4480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Создание инклюзивной среды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8065" y="792703"/>
            <a:ext cx="3384376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89"/>
          <a:stretch/>
        </p:blipFill>
        <p:spPr bwMode="auto">
          <a:xfrm>
            <a:off x="5522441" y="778752"/>
            <a:ext cx="3621559" cy="215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0758"/>
            <a:ext cx="2195736" cy="292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2" t="23883" b="23137"/>
          <a:stretch/>
        </p:blipFill>
        <p:spPr bwMode="auto">
          <a:xfrm>
            <a:off x="3621559" y="2888706"/>
            <a:ext cx="5522441" cy="227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95" r="7416" b="12879"/>
          <a:stretch/>
        </p:blipFill>
        <p:spPr bwMode="auto">
          <a:xfrm>
            <a:off x="0" y="2868170"/>
            <a:ext cx="4209143" cy="227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63289" y="4508679"/>
            <a:ext cx="5040560" cy="38646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Проведено более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мероприятий для взрослых и детей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https://p0.zoon.ru/preview/7kg8MlLfygxk70_ff4vBEw/1120x700x85/1/f/5/original_5c067f2da24fd94710304d05_5cdbb5483a55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56" t="9540" r="26866" b="8467"/>
          <a:stretch/>
        </p:blipFill>
        <p:spPr bwMode="auto">
          <a:xfrm>
            <a:off x="6996213" y="58782"/>
            <a:ext cx="744970" cy="67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nablagoe.ru/wp-content/uploads/logo-v-tvoju-polzu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274" y="82880"/>
            <a:ext cx="644575" cy="654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658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25" b="10965"/>
          <a:stretch/>
        </p:blipFill>
        <p:spPr bwMode="auto">
          <a:xfrm>
            <a:off x="1" y="784535"/>
            <a:ext cx="9144000" cy="437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 bwMode="white">
          <a:xfrm>
            <a:off x="899592" y="275047"/>
            <a:ext cx="8001024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ru-RU" sz="2200" i="1" dirty="0">
                <a:latin typeface="Verdana" pitchFamily="34" charset="0"/>
              </a:rPr>
              <a:t>Будущее Казани – счастливые дети!</a:t>
            </a: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581096" y="4859731"/>
            <a:ext cx="562904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/>
              <a:pPr algn="ctr">
                <a:defRPr/>
              </a:pPr>
              <a:t>16</a:t>
            </a:fld>
            <a:endParaRPr lang="fr-C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56544" y="3579862"/>
            <a:ext cx="5459977" cy="1494459"/>
          </a:xfrm>
          <a:prstGeom prst="rect">
            <a:avLst/>
          </a:prstGeom>
          <a:noFill/>
        </p:spPr>
        <p:txBody>
          <a:bodyPr wrap="none" lIns="77925" tIns="38963" rIns="77925" bIns="38963">
            <a:spAutoFit/>
          </a:bodyPr>
          <a:lstStyle/>
          <a:p>
            <a:pPr algn="ctr"/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Добро пожаловать </a:t>
            </a:r>
          </a:p>
          <a:p>
            <a:pPr algn="ctr"/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Казань!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82"/>
            <a:ext cx="683568" cy="6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537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71" y="249492"/>
            <a:ext cx="8229600" cy="540060"/>
          </a:xfrm>
        </p:spPr>
        <p:txBody>
          <a:bodyPr>
            <a:normAutofit/>
          </a:bodyPr>
          <a:lstStyle/>
          <a:p>
            <a:pPr algn="ctr"/>
            <a:r>
              <a:rPr lang="ru-RU" sz="2000" i="1" kern="1200" dirty="0">
                <a:latin typeface="Verdana" pitchFamily="34" charset="0"/>
              </a:rPr>
              <a:t>Международные чемпионаты в Казани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82"/>
            <a:ext cx="683568" cy="6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i12.kanobu.ru/r/1379876a25adf5fef02f6613da1d7adc/1040x-/u.kanobu.ru/longreads/2013/7/9/5daa085a-9153-4354-9b57-cf079a8a42f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80" t="4385" r="14586" b="7855"/>
          <a:stretch/>
        </p:blipFill>
        <p:spPr bwMode="auto">
          <a:xfrm>
            <a:off x="0" y="813612"/>
            <a:ext cx="3461505" cy="435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borvedomosti.ru/images/wss/articles/2019/04/1429-worldskills-russia-ob-yavlyaet-otbor-liderov-dlya-uchastiya-v-chempionate-mira-v-kaza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1505" y="813612"/>
            <a:ext cx="5682495" cy="301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АК2018.043.jpeg" descr="АК2018.043.jpeg"/>
          <p:cNvPicPr>
            <a:picLocks noChangeAspect="1"/>
          </p:cNvPicPr>
          <p:nvPr/>
        </p:nvPicPr>
        <p:blipFill rotWithShape="1">
          <a:blip r:embed="rId5" cstate="print">
            <a:extLst/>
          </a:blip>
          <a:srcRect l="21952" t="3905" r="18331" b="45306"/>
          <a:stretch/>
        </p:blipFill>
        <p:spPr>
          <a:xfrm>
            <a:off x="3461505" y="2830493"/>
            <a:ext cx="5682495" cy="23297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67887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ФОТО\jpeg\СЂРµР·СѓР»СЊС‚Р°С‚РёРІРЅРѕСЃС‚СЊ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86"/>
          <a:stretch/>
        </p:blipFill>
        <p:spPr bwMode="auto">
          <a:xfrm>
            <a:off x="3532540" y="2949792"/>
            <a:ext cx="5608612" cy="218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ФОТО\jpeg\РіРѕСЂРѕРґР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66" t="10343" r="6551" b="18889"/>
          <a:stretch/>
        </p:blipFill>
        <p:spPr bwMode="auto">
          <a:xfrm>
            <a:off x="576748" y="841721"/>
            <a:ext cx="824214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9"/>
          <p:cNvSpPr>
            <a:spLocks noGrp="1"/>
          </p:cNvSpPr>
          <p:nvPr>
            <p:ph type="title"/>
          </p:nvPr>
        </p:nvSpPr>
        <p:spPr>
          <a:xfrm>
            <a:off x="185052" y="351112"/>
            <a:ext cx="8958948" cy="383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328" algn="ctr">
              <a:lnSpc>
                <a:spcPct val="90000"/>
              </a:lnSpc>
              <a:defRPr/>
            </a:pPr>
            <a:r>
              <a:rPr lang="ru-RU" sz="2200" i="1" kern="1200" dirty="0">
                <a:latin typeface="Verdana" pitchFamily="34" charset="0"/>
              </a:rPr>
              <a:t>Всероссийская олимпиада школьников</a:t>
            </a:r>
            <a:endParaRPr lang="fr-CA" sz="2200" i="1" kern="1200" dirty="0">
              <a:latin typeface="Verdana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73899" y="3651870"/>
            <a:ext cx="3200475" cy="1152128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лет город Казань    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уступает третье место среди городов-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миллионников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 bwMode="auto">
          <a:xfrm>
            <a:off x="8581096" y="4859730"/>
            <a:ext cx="562904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/>
              <a:pPr algn="ctr">
                <a:defRPr/>
              </a:pPr>
              <a:t>3</a:t>
            </a:fld>
            <a:endParaRPr lang="fr-CA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82"/>
            <a:ext cx="683568" cy="6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49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bs.twimg.com/media/D7jk7qoXYAE9A5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6" t="2138" r="6267" b="9707"/>
          <a:stretch/>
        </p:blipFill>
        <p:spPr bwMode="auto">
          <a:xfrm>
            <a:off x="-22678" y="789552"/>
            <a:ext cx="9166678" cy="435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3000" y="249492"/>
            <a:ext cx="7391400" cy="540059"/>
          </a:xfrm>
        </p:spPr>
        <p:txBody>
          <a:bodyPr/>
          <a:lstStyle/>
          <a:p>
            <a:pPr algn="ctr"/>
            <a:r>
              <a:rPr lang="ru-RU" i="1" kern="1200" dirty="0" smtClean="0">
                <a:latin typeface="Verdana" pitchFamily="34" charset="0"/>
              </a:rPr>
              <a:t>Безопасное колесо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02103" y="4899421"/>
            <a:ext cx="2133600" cy="240506"/>
          </a:xfrm>
        </p:spPr>
        <p:txBody>
          <a:bodyPr/>
          <a:lstStyle/>
          <a:p>
            <a:fld id="{58DB80A8-79F9-4BE7-8B29-C6304C38564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82"/>
            <a:ext cx="683568" cy="6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918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81031" y="253647"/>
            <a:ext cx="8247980" cy="513387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200" i="1" kern="1200" dirty="0">
                <a:latin typeface="Verdana" pitchFamily="34" charset="0"/>
              </a:rPr>
              <a:t>Профессиональные конкурсы</a:t>
            </a:r>
          </a:p>
        </p:txBody>
      </p:sp>
      <p:pic>
        <p:nvPicPr>
          <p:cNvPr id="1033" name="Picture 9" descr="\\10.4.123.220\personal\__Фотографии мероприятий\_2012г\_март 2012г\23 марта 2012 Учитель года РТ\DSC04459.jpg"/>
          <p:cNvPicPr>
            <a:picLocks noChangeAspect="1" noChangeArrowheads="1"/>
          </p:cNvPicPr>
          <p:nvPr/>
        </p:nvPicPr>
        <p:blipFill rotWithShape="1">
          <a:blip r:embed="rId2" cstate="print"/>
          <a:srcRect l="14549" t="6742" r="46067" b="52809"/>
          <a:stretch/>
        </p:blipFill>
        <p:spPr bwMode="auto">
          <a:xfrm>
            <a:off x="6147046" y="1354904"/>
            <a:ext cx="1017242" cy="1327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5" name="Picture 11" descr="http://teacher.kazanobr.ru/fotolar/2013foto12/35.jpg"/>
          <p:cNvPicPr>
            <a:picLocks noChangeAspect="1" noChangeArrowheads="1"/>
          </p:cNvPicPr>
          <p:nvPr/>
        </p:nvPicPr>
        <p:blipFill rotWithShape="1">
          <a:blip r:embed="rId3" cstate="print"/>
          <a:srcRect l="13074" t="2402" r="13011" b="20546"/>
          <a:stretch/>
        </p:blipFill>
        <p:spPr bwMode="auto">
          <a:xfrm>
            <a:off x="7795069" y="1345206"/>
            <a:ext cx="1067480" cy="1327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9" name="Picture 15" descr="\\10.4.123.220\personal\Потанина М.А\К конкурсам\ПНПО_-_2009\Хусаенова Г.Д. Лпри КГУ\Хусаенова Г.Д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063" y="1336139"/>
            <a:ext cx="1086618" cy="1325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40" name="Picture 16" descr="\\10.4.123.220\personal\Потанина М.А\S-44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4861" y="1336139"/>
            <a:ext cx="1003103" cy="1318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5" name="TextBox 1024"/>
          <p:cNvSpPr txBox="1"/>
          <p:nvPr/>
        </p:nvSpPr>
        <p:spPr>
          <a:xfrm>
            <a:off x="4010868" y="4569388"/>
            <a:ext cx="1885554" cy="44801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 rtlCol="0">
            <a:spAutoFit/>
          </a:bodyPr>
          <a:lstStyle/>
          <a:p>
            <a:pPr marL="76843" marR="76843">
              <a:spcAft>
                <a:spcPts val="0"/>
              </a:spcAft>
            </a:pPr>
            <a:r>
              <a:rPr 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А.Н.Хамидуллин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843" marR="76843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лицей-интернат №2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52122" y="4574927"/>
            <a:ext cx="1512109" cy="44801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 rtlCol="0">
            <a:spAutoFit/>
          </a:bodyPr>
          <a:lstStyle/>
          <a:p>
            <a:pPr marL="76843" marR="76843">
              <a:spcAft>
                <a:spcPts val="0"/>
              </a:spcAft>
            </a:pPr>
            <a:r>
              <a:rPr 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И.А.Филатов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843" marR="76843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гимназия №90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4382" y="4574927"/>
            <a:ext cx="1591719" cy="44801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 rtlCol="0">
            <a:spAutoFit/>
          </a:bodyPr>
          <a:lstStyle/>
          <a:p>
            <a:pPr marL="76843" marR="76843">
              <a:spcAft>
                <a:spcPts val="0"/>
              </a:spcAft>
            </a:pPr>
            <a:r>
              <a:rPr 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Е.Б.Родионова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843" marR="76843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№151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49238" y="2677862"/>
            <a:ext cx="1386265" cy="44801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 rtlCol="0">
            <a:spAutoFit/>
          </a:bodyPr>
          <a:lstStyle/>
          <a:p>
            <a:pPr marL="76843" marR="76843">
              <a:spcAft>
                <a:spcPts val="0"/>
              </a:spcAft>
            </a:pPr>
            <a:r>
              <a:rPr 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С.С.Шадрин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843" marR="76843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№143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64630" y="2685175"/>
            <a:ext cx="1386265" cy="44801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 rtlCol="0">
            <a:spAutoFit/>
          </a:bodyPr>
          <a:lstStyle/>
          <a:p>
            <a:pPr marL="76843" marR="76843">
              <a:spcAft>
                <a:spcPts val="0"/>
              </a:spcAft>
            </a:pPr>
            <a:r>
              <a:rPr 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Н.В.Токранов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843" marR="76843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№111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31722" y="2693321"/>
            <a:ext cx="1740072" cy="44801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 rtlCol="0">
            <a:spAutoFit/>
          </a:bodyPr>
          <a:lstStyle/>
          <a:p>
            <a:pPr marL="76843" marR="76843">
              <a:spcAft>
                <a:spcPts val="0"/>
              </a:spcAft>
            </a:pPr>
            <a:r>
              <a:rPr 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Н.М.Гафиятуллин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843" marR="76843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гимназия №19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72436" y="2687657"/>
            <a:ext cx="1597971" cy="44801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 rtlCol="0">
            <a:spAutoFit/>
          </a:bodyPr>
          <a:lstStyle/>
          <a:p>
            <a:pPr marL="76843" marR="76843">
              <a:spcAft>
                <a:spcPts val="0"/>
              </a:spcAft>
            </a:pPr>
            <a:r>
              <a:rPr 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Е.А.Берговская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843" marR="76843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гимназия №36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153" y="2704863"/>
            <a:ext cx="2146879" cy="41724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 rtlCol="0">
            <a:spAutoFit/>
          </a:bodyPr>
          <a:lstStyle/>
          <a:p>
            <a:pPr marL="76843" marR="76843">
              <a:spcAft>
                <a:spcPts val="0"/>
              </a:spcAft>
            </a:pPr>
            <a:r>
              <a:rPr 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Г.Д.Хусаенова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843" marR="76843"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лицей </a:t>
            </a:r>
            <a:r>
              <a:rPr lang="ru-RU" sz="1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им.Лобачевского</a:t>
            </a: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КФУ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878659" y="1057227"/>
            <a:ext cx="655855" cy="220735"/>
          </a:xfrm>
          <a:custGeom>
            <a:avLst/>
            <a:gdLst>
              <a:gd name="connsiteX0" fmla="*/ 0 w 671520"/>
              <a:gd name="connsiteY0" fmla="*/ 0 h 588626"/>
              <a:gd name="connsiteX1" fmla="*/ 671520 w 671520"/>
              <a:gd name="connsiteY1" fmla="*/ 0 h 588626"/>
              <a:gd name="connsiteX2" fmla="*/ 671520 w 671520"/>
              <a:gd name="connsiteY2" fmla="*/ 588626 h 588626"/>
              <a:gd name="connsiteX3" fmla="*/ 0 w 671520"/>
              <a:gd name="connsiteY3" fmla="*/ 588626 h 588626"/>
              <a:gd name="connsiteX4" fmla="*/ 0 w 671520"/>
              <a:gd name="connsiteY4" fmla="*/ 0 h 58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20" h="588626">
                <a:moveTo>
                  <a:pt x="0" y="0"/>
                </a:moveTo>
                <a:lnTo>
                  <a:pt x="671520" y="0"/>
                </a:lnTo>
                <a:lnTo>
                  <a:pt x="671520" y="588626"/>
                </a:lnTo>
                <a:lnTo>
                  <a:pt x="0" y="5886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950" tIns="51950" rIns="51950" bIns="51950" numCol="1" spcCol="1082" anchor="t" anchorCtr="0">
            <a:noAutofit/>
          </a:bodyPr>
          <a:lstStyle/>
          <a:p>
            <a:pPr algn="l" defTabSz="606085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2009</a:t>
            </a:r>
          </a:p>
        </p:txBody>
      </p:sp>
      <p:sp>
        <p:nvSpPr>
          <p:cNvPr id="51" name="Полилиния 50"/>
          <p:cNvSpPr/>
          <p:nvPr/>
        </p:nvSpPr>
        <p:spPr>
          <a:xfrm>
            <a:off x="2642022" y="1057227"/>
            <a:ext cx="655855" cy="220735"/>
          </a:xfrm>
          <a:custGeom>
            <a:avLst/>
            <a:gdLst>
              <a:gd name="connsiteX0" fmla="*/ 0 w 671520"/>
              <a:gd name="connsiteY0" fmla="*/ 0 h 588626"/>
              <a:gd name="connsiteX1" fmla="*/ 671520 w 671520"/>
              <a:gd name="connsiteY1" fmla="*/ 0 h 588626"/>
              <a:gd name="connsiteX2" fmla="*/ 671520 w 671520"/>
              <a:gd name="connsiteY2" fmla="*/ 588626 h 588626"/>
              <a:gd name="connsiteX3" fmla="*/ 0 w 671520"/>
              <a:gd name="connsiteY3" fmla="*/ 588626 h 588626"/>
              <a:gd name="connsiteX4" fmla="*/ 0 w 671520"/>
              <a:gd name="connsiteY4" fmla="*/ 0 h 58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20" h="588626">
                <a:moveTo>
                  <a:pt x="0" y="0"/>
                </a:moveTo>
                <a:lnTo>
                  <a:pt x="671520" y="0"/>
                </a:lnTo>
                <a:lnTo>
                  <a:pt x="671520" y="588626"/>
                </a:lnTo>
                <a:lnTo>
                  <a:pt x="0" y="5886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950" tIns="51950" rIns="51950" bIns="51950" numCol="1" spcCol="1082" anchor="t" anchorCtr="0">
            <a:noAutofit/>
          </a:bodyPr>
          <a:lstStyle/>
          <a:p>
            <a:pPr algn="l" defTabSz="606085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2010</a:t>
            </a:r>
          </a:p>
        </p:txBody>
      </p:sp>
      <p:sp>
        <p:nvSpPr>
          <p:cNvPr id="52" name="Полилиния 51"/>
          <p:cNvSpPr/>
          <p:nvPr/>
        </p:nvSpPr>
        <p:spPr>
          <a:xfrm>
            <a:off x="4625718" y="1039207"/>
            <a:ext cx="655855" cy="220735"/>
          </a:xfrm>
          <a:custGeom>
            <a:avLst/>
            <a:gdLst>
              <a:gd name="connsiteX0" fmla="*/ 0 w 671520"/>
              <a:gd name="connsiteY0" fmla="*/ 0 h 588626"/>
              <a:gd name="connsiteX1" fmla="*/ 671520 w 671520"/>
              <a:gd name="connsiteY1" fmla="*/ 0 h 588626"/>
              <a:gd name="connsiteX2" fmla="*/ 671520 w 671520"/>
              <a:gd name="connsiteY2" fmla="*/ 588626 h 588626"/>
              <a:gd name="connsiteX3" fmla="*/ 0 w 671520"/>
              <a:gd name="connsiteY3" fmla="*/ 588626 h 588626"/>
              <a:gd name="connsiteX4" fmla="*/ 0 w 671520"/>
              <a:gd name="connsiteY4" fmla="*/ 0 h 58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20" h="588626">
                <a:moveTo>
                  <a:pt x="0" y="0"/>
                </a:moveTo>
                <a:lnTo>
                  <a:pt x="671520" y="0"/>
                </a:lnTo>
                <a:lnTo>
                  <a:pt x="671520" y="588626"/>
                </a:lnTo>
                <a:lnTo>
                  <a:pt x="0" y="5886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950" tIns="51950" rIns="51950" bIns="51950" numCol="1" spcCol="1082" anchor="t" anchorCtr="0">
            <a:noAutofit/>
          </a:bodyPr>
          <a:lstStyle/>
          <a:p>
            <a:pPr algn="l" defTabSz="606085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2011</a:t>
            </a:r>
          </a:p>
        </p:txBody>
      </p:sp>
      <p:sp>
        <p:nvSpPr>
          <p:cNvPr id="54" name="Полилиния 53"/>
          <p:cNvSpPr/>
          <p:nvPr/>
        </p:nvSpPr>
        <p:spPr>
          <a:xfrm>
            <a:off x="6344313" y="1057227"/>
            <a:ext cx="655855" cy="220735"/>
          </a:xfrm>
          <a:custGeom>
            <a:avLst/>
            <a:gdLst>
              <a:gd name="connsiteX0" fmla="*/ 0 w 671520"/>
              <a:gd name="connsiteY0" fmla="*/ 0 h 588626"/>
              <a:gd name="connsiteX1" fmla="*/ 671520 w 671520"/>
              <a:gd name="connsiteY1" fmla="*/ 0 h 588626"/>
              <a:gd name="connsiteX2" fmla="*/ 671520 w 671520"/>
              <a:gd name="connsiteY2" fmla="*/ 588626 h 588626"/>
              <a:gd name="connsiteX3" fmla="*/ 0 w 671520"/>
              <a:gd name="connsiteY3" fmla="*/ 588626 h 588626"/>
              <a:gd name="connsiteX4" fmla="*/ 0 w 671520"/>
              <a:gd name="connsiteY4" fmla="*/ 0 h 58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20" h="588626">
                <a:moveTo>
                  <a:pt x="0" y="0"/>
                </a:moveTo>
                <a:lnTo>
                  <a:pt x="671520" y="0"/>
                </a:lnTo>
                <a:lnTo>
                  <a:pt x="671520" y="588626"/>
                </a:lnTo>
                <a:lnTo>
                  <a:pt x="0" y="5886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950" tIns="51950" rIns="51950" bIns="51950" numCol="1" spcCol="1082" anchor="t" anchorCtr="0">
            <a:noAutofit/>
          </a:bodyPr>
          <a:lstStyle/>
          <a:p>
            <a:pPr algn="l" defTabSz="606085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2012</a:t>
            </a:r>
          </a:p>
        </p:txBody>
      </p:sp>
      <p:sp>
        <p:nvSpPr>
          <p:cNvPr id="55" name="Полилиния 54"/>
          <p:cNvSpPr/>
          <p:nvPr/>
        </p:nvSpPr>
        <p:spPr>
          <a:xfrm>
            <a:off x="8034112" y="1057227"/>
            <a:ext cx="655855" cy="220735"/>
          </a:xfrm>
          <a:custGeom>
            <a:avLst/>
            <a:gdLst>
              <a:gd name="connsiteX0" fmla="*/ 0 w 671520"/>
              <a:gd name="connsiteY0" fmla="*/ 0 h 588626"/>
              <a:gd name="connsiteX1" fmla="*/ 671520 w 671520"/>
              <a:gd name="connsiteY1" fmla="*/ 0 h 588626"/>
              <a:gd name="connsiteX2" fmla="*/ 671520 w 671520"/>
              <a:gd name="connsiteY2" fmla="*/ 588626 h 588626"/>
              <a:gd name="connsiteX3" fmla="*/ 0 w 671520"/>
              <a:gd name="connsiteY3" fmla="*/ 588626 h 588626"/>
              <a:gd name="connsiteX4" fmla="*/ 0 w 671520"/>
              <a:gd name="connsiteY4" fmla="*/ 0 h 58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20" h="588626">
                <a:moveTo>
                  <a:pt x="0" y="0"/>
                </a:moveTo>
                <a:lnTo>
                  <a:pt x="671520" y="0"/>
                </a:lnTo>
                <a:lnTo>
                  <a:pt x="671520" y="588626"/>
                </a:lnTo>
                <a:lnTo>
                  <a:pt x="0" y="5886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950" tIns="51950" rIns="51950" bIns="51950" numCol="1" spcCol="1082" anchor="t" anchorCtr="0">
            <a:noAutofit/>
          </a:bodyPr>
          <a:lstStyle/>
          <a:p>
            <a:pPr algn="l" defTabSz="606085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2013</a:t>
            </a:r>
          </a:p>
        </p:txBody>
      </p:sp>
      <p:pic>
        <p:nvPicPr>
          <p:cNvPr id="5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42" r="30904" b="40983"/>
          <a:stretch/>
        </p:blipFill>
        <p:spPr bwMode="auto">
          <a:xfrm>
            <a:off x="6147046" y="3365023"/>
            <a:ext cx="1017242" cy="1204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6027420" y="4553189"/>
            <a:ext cx="1386265" cy="44801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 rtlCol="0">
            <a:spAutoFit/>
          </a:bodyPr>
          <a:lstStyle/>
          <a:p>
            <a:pPr marL="76843" marR="76843">
              <a:spcAft>
                <a:spcPts val="0"/>
              </a:spcAft>
            </a:pPr>
            <a:r>
              <a:rPr 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Р.Р.Хабиров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843" marR="76843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гимназия №1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16602" y="3080072"/>
            <a:ext cx="670333" cy="272586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pPr algn="l" defTabSz="606085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2018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8007505" y="3075470"/>
            <a:ext cx="670333" cy="272586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pPr algn="l" defTabSz="606085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2019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572503" y="3098277"/>
            <a:ext cx="670333" cy="272586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pPr algn="l" defTabSz="606085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2017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737631" y="3087000"/>
            <a:ext cx="670333" cy="272586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pPr algn="l" defTabSz="606085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2016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857506" y="3098277"/>
            <a:ext cx="670333" cy="272586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pPr algn="l" defTabSz="606085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2015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96633" y="4576272"/>
            <a:ext cx="1568809" cy="41724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 rtlCol="0">
            <a:spAutoFit/>
          </a:bodyPr>
          <a:lstStyle/>
          <a:p>
            <a:pPr marL="76843" marR="76843">
              <a:spcAft>
                <a:spcPts val="0"/>
              </a:spcAft>
            </a:pPr>
            <a:r>
              <a:rPr 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Н.Г.Мирсаитов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843" marR="76843"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лицей-интернат №2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47" r="9712" b="42120"/>
          <a:stretch/>
        </p:blipFill>
        <p:spPr bwMode="auto">
          <a:xfrm>
            <a:off x="7805338" y="3356441"/>
            <a:ext cx="1057211" cy="1217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4" descr="\\10.4.123.220\personal\__Фотографии мероприятий\_2017г\Февраль 2017г\17 февраля 2017г\Фото 17 02 2017\IMG_0035ф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26" t="19920" r="26517" b="457"/>
          <a:stretch/>
        </p:blipFill>
        <p:spPr bwMode="auto">
          <a:xfrm>
            <a:off x="4284109" y="3356441"/>
            <a:ext cx="1079979" cy="1218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5" name="Рисунок 64" descr="Фото с сайта: tatar-inform.ru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89" t="8329" r="29770" b="45417"/>
          <a:stretch/>
        </p:blipFill>
        <p:spPr bwMode="auto">
          <a:xfrm>
            <a:off x="2472695" y="3356441"/>
            <a:ext cx="1019185" cy="1217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6" name="Picture 4" descr="http://teacher.kazanobr.ru/fotolar/2015foto16/2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04" t="3865" r="34935" b="58089"/>
          <a:stretch/>
        </p:blipFill>
        <p:spPr bwMode="auto">
          <a:xfrm>
            <a:off x="621978" y="3356442"/>
            <a:ext cx="1069703" cy="1218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1525887" y="803311"/>
            <a:ext cx="6447486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Победители конкурса «Учитель года Республики Татарстан»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92" r="10768" b="4804"/>
          <a:stretch/>
        </p:blipFill>
        <p:spPr bwMode="auto">
          <a:xfrm>
            <a:off x="4251284" y="1277251"/>
            <a:ext cx="1112804" cy="137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Номер слайда 5"/>
          <p:cNvSpPr txBox="1">
            <a:spLocks/>
          </p:cNvSpPr>
          <p:nvPr/>
        </p:nvSpPr>
        <p:spPr bwMode="auto">
          <a:xfrm>
            <a:off x="8581096" y="4869657"/>
            <a:ext cx="562904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/>
              <a:pPr algn="ctr">
                <a:defRPr/>
              </a:pPr>
              <a:t>5</a:t>
            </a:fld>
            <a:endParaRPr lang="fr-CA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82"/>
            <a:ext cx="683568" cy="6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943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newkaliningrad.ru/upload/iblock/eb0/eb07fb352dd2fd556fdf8078c093a8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4" t="6805" b="11335"/>
          <a:stretch/>
        </p:blipFill>
        <p:spPr bwMode="auto">
          <a:xfrm>
            <a:off x="4505531" y="2949792"/>
            <a:ext cx="4638469" cy="21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cf.ppt-online.org/files2/slide/c/CBjXkIuaOHW7QTsRN1D6UMg2ifnLpzt9xFVJAmblZ/slide-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55" b="10810"/>
          <a:stretch/>
        </p:blipFill>
        <p:spPr bwMode="auto">
          <a:xfrm>
            <a:off x="4505531" y="809776"/>
            <a:ext cx="4647882" cy="228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uture-rf.ru/images/news/Astana2012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303"/>
          <a:stretch/>
        </p:blipFill>
        <p:spPr bwMode="auto">
          <a:xfrm>
            <a:off x="1" y="2858619"/>
            <a:ext cx="4505530" cy="228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atic.tonkosti.ru/images/b/b4/%D0%A2%D0%B8%D0%BF%D0%B8%D1%87%D0%BD%D1%8B%D0%B5_%D0%B2%D0%B8%D0%B4%D1%8B_%D0%9B%D0%BE%D0%BD%D0%B4%D0%BE%D0%BD%D0%B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247"/>
          <a:stretch/>
        </p:blipFill>
        <p:spPr bwMode="auto">
          <a:xfrm>
            <a:off x="1" y="789552"/>
            <a:ext cx="4505530" cy="232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re 1"/>
          <p:cNvSpPr txBox="1">
            <a:spLocks/>
          </p:cNvSpPr>
          <p:nvPr/>
        </p:nvSpPr>
        <p:spPr>
          <a:xfrm>
            <a:off x="185051" y="200068"/>
            <a:ext cx="9091886" cy="62648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solidFill>
                  <a:schemeClr val="bg1"/>
                </a:solidFill>
                <a:latin typeface="Verdana" pitchFamily="34" charset="0"/>
              </a:rPr>
              <a:t>Межрегиональное и международное 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Verdana" pitchFamily="34" charset="0"/>
              </a:rPr>
              <a:t>сотрудничество</a:t>
            </a:r>
            <a:endParaRPr lang="fr-CA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5531" y="4677984"/>
            <a:ext cx="3389915" cy="56937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Диссеминация опыта г.Казани для </a:t>
            </a:r>
          </a:p>
          <a:p>
            <a:pPr algn="ctr"/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делегаций регионов РФ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2260" y="2747584"/>
            <a:ext cx="3230410" cy="116954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Руководители казанских образовательных организаций познакомились с лучшими управленческими практиками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городов РФ и зарубежья</a:t>
            </a:r>
          </a:p>
        </p:txBody>
      </p:sp>
      <p:sp>
        <p:nvSpPr>
          <p:cNvPr id="13" name="Номер слайда 5"/>
          <p:cNvSpPr txBox="1">
            <a:spLocks/>
          </p:cNvSpPr>
          <p:nvPr/>
        </p:nvSpPr>
        <p:spPr bwMode="auto">
          <a:xfrm>
            <a:off x="8581096" y="4866535"/>
            <a:ext cx="562904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/>
              <a:pPr algn="ctr">
                <a:defRPr/>
              </a:pPr>
              <a:t>6</a:t>
            </a:fld>
            <a:endParaRPr lang="fr-CA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82"/>
            <a:ext cx="683568" cy="6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301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74"/>
          <a:stretch/>
        </p:blipFill>
        <p:spPr bwMode="auto">
          <a:xfrm>
            <a:off x="4309509" y="789552"/>
            <a:ext cx="4860134" cy="223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7394" y="340627"/>
            <a:ext cx="8626605" cy="412112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ts val="2557"/>
              </a:lnSpc>
            </a:pPr>
            <a:r>
              <a:rPr lang="ru-RU" sz="2200" b="1" i="1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Городские конкурсы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4644" y="4897205"/>
            <a:ext cx="499356" cy="273844"/>
          </a:xfrm>
        </p:spPr>
        <p:txBody>
          <a:bodyPr/>
          <a:lstStyle/>
          <a:p>
            <a:pPr>
              <a:defRPr/>
            </a:pPr>
            <a:fld id="{AA38DE17-B53E-4355-9633-9281DD4D1C4A}" type="slidenum">
              <a:rPr lang="fr-CA" smtClean="0"/>
              <a:pPr>
                <a:defRPr/>
              </a:pPr>
              <a:t>7</a:t>
            </a:fld>
            <a:endParaRPr lang="fr-CA" dirty="0"/>
          </a:p>
        </p:txBody>
      </p:sp>
      <p:pic>
        <p:nvPicPr>
          <p:cNvPr id="30" name="Picture 20" descr="C:\Users\Администратор\Desktop\image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19" t="3441" r="5622" b="7229"/>
          <a:stretch/>
        </p:blipFill>
        <p:spPr bwMode="auto">
          <a:xfrm>
            <a:off x="1" y="789552"/>
            <a:ext cx="4592866" cy="300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tatpressa.ru/extrafiles/image/3(445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9" t="9202" r="7235" b="24878"/>
          <a:stretch/>
        </p:blipFill>
        <p:spPr bwMode="auto">
          <a:xfrm>
            <a:off x="-11898" y="2771736"/>
            <a:ext cx="4604764" cy="237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98" b="6206"/>
          <a:stretch/>
        </p:blipFill>
        <p:spPr bwMode="auto">
          <a:xfrm>
            <a:off x="4592866" y="2771735"/>
            <a:ext cx="4571134" cy="237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21806" y="2325754"/>
            <a:ext cx="1807685" cy="63268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«Татар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кызы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егете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009" y="4446570"/>
            <a:ext cx="1997556" cy="63268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lIns="77925" tIns="38963" rIns="77925" bIns="38963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«Красна девица и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Добрый молодец»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11079" y="2528011"/>
            <a:ext cx="2275131" cy="35568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lIns="77925" tIns="38963" rIns="77925" bIns="38963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«Большая перемена»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26547" y="4723569"/>
            <a:ext cx="2113029" cy="35568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«Ученик года» </a:t>
            </a:r>
          </a:p>
        </p:txBody>
      </p:sp>
      <p:sp>
        <p:nvSpPr>
          <p:cNvPr id="17" name="Номер слайда 5"/>
          <p:cNvSpPr txBox="1">
            <a:spLocks/>
          </p:cNvSpPr>
          <p:nvPr/>
        </p:nvSpPr>
        <p:spPr bwMode="auto">
          <a:xfrm>
            <a:off x="8581912" y="4869657"/>
            <a:ext cx="562904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/>
              <a:pPr algn="ctr">
                <a:defRPr/>
              </a:pPr>
              <a:t>7</a:t>
            </a:fld>
            <a:endParaRPr lang="fr-CA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82"/>
            <a:ext cx="683568" cy="6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025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assist-fund.ru/wp-content/uploads/2018/11/4_328-1024x5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3" t="865" r="12353" b="25603"/>
          <a:stretch/>
        </p:blipFill>
        <p:spPr bwMode="auto">
          <a:xfrm>
            <a:off x="0" y="790347"/>
            <a:ext cx="9143999" cy="43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043" y="272185"/>
            <a:ext cx="8456991" cy="517367"/>
          </a:xfrm>
        </p:spPr>
        <p:txBody>
          <a:bodyPr>
            <a:noAutofit/>
          </a:bodyPr>
          <a:lstStyle/>
          <a:p>
            <a:pPr algn="ctr">
              <a:lnSpc>
                <a:spcPts val="2557"/>
              </a:lnSpc>
            </a:pPr>
            <a:r>
              <a:rPr lang="ru-RU" sz="2200" i="1" kern="1200" dirty="0">
                <a:latin typeface="Verdana" pitchFamily="34" charset="0"/>
              </a:rPr>
              <a:t>Творим Добро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667" y="1823925"/>
            <a:ext cx="1938053" cy="267764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 lIns="91430" tIns="45715" rIns="91430" bIns="45715" rtlCol="0">
            <a:spAutoFit/>
          </a:bodyPr>
          <a:lstStyle/>
          <a:p>
            <a:pPr marL="150169" indent="-150169" algn="l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Ярмарка добра </a:t>
            </a:r>
          </a:p>
          <a:p>
            <a:pPr marL="150169" indent="-150169" algn="l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Дневник добрых дел</a:t>
            </a:r>
          </a:p>
          <a:p>
            <a:pPr marL="150169" indent="-150169" algn="l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Благотворительные  марафоны и акции</a:t>
            </a:r>
          </a:p>
          <a:p>
            <a:pPr marL="150169" indent="-150169" algn="l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Проекты: «Передай добро по кругу!», «Билет –ветерану», и другие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667" y="1316874"/>
            <a:ext cx="2060537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Недели Добра»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585130" y="4873369"/>
            <a:ext cx="562904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/>
              <a:pPr algn="ctr">
                <a:defRPr/>
              </a:pPr>
              <a:t>8</a:t>
            </a:fld>
            <a:endParaRPr lang="fr-C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82"/>
            <a:ext cx="683568" cy="6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95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лад экология\0_a3636_fe762e5b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9" t="17368" r="18348" b="19707"/>
          <a:stretch/>
        </p:blipFill>
        <p:spPr bwMode="auto">
          <a:xfrm>
            <a:off x="0" y="771551"/>
            <a:ext cx="9144000" cy="43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06124" y="4643301"/>
            <a:ext cx="4226316" cy="36932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 marL="180954" indent="-180954">
              <a:buFont typeface="Wingdings" pitchFamily="2" charset="2"/>
              <a:buChar char="§"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-моб «Разделяй с нами»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0278" y="4164285"/>
            <a:ext cx="4830074" cy="36932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 marL="180954" indent="-180954">
              <a:buFont typeface="Wingdings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«Сдай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батарейки-спаси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природу»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87287" y="3744860"/>
            <a:ext cx="4896543" cy="36932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 marL="180954" indent="-180954">
              <a:buFont typeface="Wingdings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Экологический субботник «Чистый город»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0278" y="2283718"/>
            <a:ext cx="4544474" cy="38471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 marL="180954" indent="-180954">
              <a:buFont typeface="Wingdings" pitchFamily="2" charset="2"/>
              <a:buChar char="§"/>
            </a:pPr>
            <a:r>
              <a:rPr lang="ru-RU" sz="1900" b="1" dirty="0">
                <a:solidFill>
                  <a:srgbClr val="002060"/>
                </a:solidFill>
                <a:latin typeface="Segoe Print" panose="02000600000000000000" pitchFamily="2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«Сбор макулатуры»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10277" y="3265800"/>
            <a:ext cx="4580206" cy="36932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 marL="180954" indent="-180954">
              <a:buFont typeface="Wingdings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Посадка деревьев «Я выбираю лес»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06124" y="2772865"/>
            <a:ext cx="4610021" cy="36932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 marL="180954" indent="-180954">
              <a:buFont typeface="Wingdings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«Вторая жизнь  упаковки»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691043" y="272185"/>
            <a:ext cx="8456991" cy="517367"/>
          </a:xfrm>
        </p:spPr>
        <p:txBody>
          <a:bodyPr>
            <a:noAutofit/>
          </a:bodyPr>
          <a:lstStyle/>
          <a:p>
            <a:pPr algn="ctr">
              <a:lnSpc>
                <a:spcPts val="2557"/>
              </a:lnSpc>
            </a:pPr>
            <a:r>
              <a:rPr lang="ru-RU" sz="2200" i="1" kern="1200" dirty="0">
                <a:latin typeface="Verdana" pitchFamily="34" charset="0"/>
              </a:rPr>
              <a:t>Экологические проекты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15269" y="1227898"/>
            <a:ext cx="4534492" cy="35568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pPr marL="180954" indent="-180954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Раздельный сбор отходов»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71672" y="1779662"/>
            <a:ext cx="4544473" cy="35568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pPr marL="243516" indent="-243516">
              <a:buFont typeface="Wingdings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«Крышечки добра»</a:t>
            </a:r>
          </a:p>
        </p:txBody>
      </p:sp>
      <p:sp>
        <p:nvSpPr>
          <p:cNvPr id="18" name="Номер слайда 5"/>
          <p:cNvSpPr txBox="1">
            <a:spLocks/>
          </p:cNvSpPr>
          <p:nvPr/>
        </p:nvSpPr>
        <p:spPr bwMode="auto">
          <a:xfrm>
            <a:off x="8581096" y="4875701"/>
            <a:ext cx="562904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/>
              <a:pPr algn="ctr">
                <a:defRPr/>
              </a:pPr>
              <a:t>9</a:t>
            </a:fld>
            <a:endParaRPr lang="fr-CA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82"/>
            <a:ext cx="683568" cy="6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629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17gl">
  <a:themeElements>
    <a:clrScheme name="sample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Исполком</Template>
  <TotalTime>8578</TotalTime>
  <Words>480</Words>
  <Application>Microsoft Office PowerPoint</Application>
  <PresentationFormat>Экран (16:9)</PresentationFormat>
  <Paragraphs>145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cdb2004117gl</vt:lpstr>
      <vt:lpstr>Слайд 1</vt:lpstr>
      <vt:lpstr>Международные чемпионаты в Казани</vt:lpstr>
      <vt:lpstr>Всероссийская олимпиада школьников</vt:lpstr>
      <vt:lpstr>Безопасное колесо </vt:lpstr>
      <vt:lpstr>Профессиональные конкурсы</vt:lpstr>
      <vt:lpstr>Слайд 6</vt:lpstr>
      <vt:lpstr>Слайд 7</vt:lpstr>
      <vt:lpstr>Творим Добро</vt:lpstr>
      <vt:lpstr>Экологические проекты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ПРОЕКТЫ  в Казанском образовании за 10 лет  2007 - 2017 г.г.</dc:title>
  <dc:creator>User1</dc:creator>
  <cp:lastModifiedBy>demo</cp:lastModifiedBy>
  <cp:revision>547</cp:revision>
  <cp:lastPrinted>2019-06-21T10:00:34Z</cp:lastPrinted>
  <dcterms:created xsi:type="dcterms:W3CDTF">2017-05-10T14:28:00Z</dcterms:created>
  <dcterms:modified xsi:type="dcterms:W3CDTF">2019-06-25T08:56:39Z</dcterms:modified>
</cp:coreProperties>
</file>