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7" r:id="rId3"/>
    <p:sldId id="268" r:id="rId4"/>
    <p:sldId id="269" r:id="rId5"/>
    <p:sldId id="307" r:id="rId6"/>
    <p:sldId id="272" r:id="rId7"/>
    <p:sldId id="305" r:id="rId8"/>
    <p:sldId id="275" r:id="rId9"/>
    <p:sldId id="276" r:id="rId10"/>
    <p:sldId id="316" r:id="rId11"/>
    <p:sldId id="317" r:id="rId12"/>
    <p:sldId id="318" r:id="rId13"/>
    <p:sldId id="303" r:id="rId14"/>
    <p:sldId id="280" r:id="rId15"/>
    <p:sldId id="281" r:id="rId16"/>
    <p:sldId id="282" r:id="rId17"/>
    <p:sldId id="306" r:id="rId18"/>
    <p:sldId id="283" r:id="rId19"/>
    <p:sldId id="311" r:id="rId20"/>
    <p:sldId id="284" r:id="rId21"/>
    <p:sldId id="285" r:id="rId22"/>
    <p:sldId id="288" r:id="rId23"/>
    <p:sldId id="289" r:id="rId24"/>
    <p:sldId id="291" r:id="rId25"/>
    <p:sldId id="292" r:id="rId26"/>
    <p:sldId id="294" r:id="rId27"/>
    <p:sldId id="295" r:id="rId28"/>
    <p:sldId id="313" r:id="rId29"/>
    <p:sldId id="296" r:id="rId30"/>
    <p:sldId id="297" r:id="rId31"/>
    <p:sldId id="315" r:id="rId32"/>
    <p:sldId id="298" r:id="rId33"/>
    <p:sldId id="299" r:id="rId34"/>
    <p:sldId id="300" r:id="rId35"/>
    <p:sldId id="301" r:id="rId3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09" autoAdjust="0"/>
    <p:restoredTop sz="99282" autoAdjust="0"/>
  </p:normalViewPr>
  <p:slideViewPr>
    <p:cSldViewPr snapToGrid="0">
      <p:cViewPr varScale="1">
        <p:scale>
          <a:sx n="53" d="100"/>
          <a:sy n="53" d="100"/>
        </p:scale>
        <p:origin x="-57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min\Desktop\&#1052;&#1054;&#1048;%20&#1044;&#1054;&#1050;&#1059;&#1052;&#1045;&#1053;&#1058;&#1067;\&#1057;&#1077;&#1084;&#1080;&#1085;&#1072;&#1088;&#1099;,%20&#1089;&#1086;&#1074;&#1077;&#1097;&#1072;&#1085;&#1080;&#1103;%20&#1056;&#1058;\&#1040;&#1074;&#1075;&#1091;&#1089;&#1090;\2019\&#1054;&#1042;&#1047;\&#1044;&#1054;&#1050;&#1051;&#1040;&#1044;\&#1082;%20&#1076;&#1086;&#1082;&#1083;&#1072;&#1076;&#1091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dmin\Desktop\&#1052;&#1054;&#1048;%20&#1044;&#1054;&#1050;&#1059;&#1052;&#1045;&#1053;&#1058;&#1067;\&#1057;&#1077;&#1084;&#1080;&#1085;&#1072;&#1088;&#1099;,%20&#1089;&#1086;&#1074;&#1077;&#1097;&#1072;&#1085;&#1080;&#1103;%20&#1056;&#1058;\&#1040;&#1074;&#1075;&#1091;&#1089;&#1090;\2019\&#1054;&#1042;&#1047;\&#1044;&#1054;&#1050;&#1051;&#1040;&#1044;\&#1082;%20&#1076;&#1086;&#1082;&#1083;&#1072;&#1076;&#1091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dmin\Desktop\&#1052;&#1054;&#1048;%20&#1044;&#1054;&#1050;&#1059;&#1052;&#1045;&#1053;&#1058;&#1067;\&#1057;&#1077;&#1084;&#1080;&#1085;&#1072;&#1088;&#1099;,%20&#1089;&#1086;&#1074;&#1077;&#1097;&#1072;&#1085;&#1080;&#1103;%20&#1056;&#1058;\&#1040;&#1074;&#1075;&#1091;&#1089;&#1090;\2019\&#1054;&#1042;&#1047;\&#1044;&#1054;&#1050;&#1051;&#1040;&#1044;\&#1082;%20&#1076;&#1086;&#1082;&#1083;&#1072;&#1076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en-US" sz="1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sz="1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r>
              <a:rPr lang="en-US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нозологий</a:t>
            </a:r>
            <a:endPara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278195392435013E-2"/>
          <c:y val="1.9930001212426149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049181316756067E-2"/>
          <c:y val="0.26159183673469383"/>
          <c:w val="0.95395081868324405"/>
          <c:h val="0.5342831431785312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1-4D00-BDBC-60F90E57E85B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1-4D00-BDBC-60F90E57E85B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91-4D00-BDBC-60F90E57E85B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91-4D00-BDBC-60F90E57E85B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91-4D00-BDBC-60F90E57E85B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991-4D00-BDBC-60F90E57E85B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991-4D00-BDBC-60F90E57E85B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991-4D00-BDBC-60F90E57E85B}"/>
              </c:ext>
            </c:extLst>
          </c:dPt>
          <c:dPt>
            <c:idx val="8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991-4D00-BDBC-60F90E57E85B}"/>
              </c:ext>
            </c:extLst>
          </c:dPt>
          <c:dLbls>
            <c:dLbl>
              <c:idx val="1"/>
              <c:layout>
                <c:manualLayout>
                  <c:x val="1.0106427338380398E-3"/>
                  <c:y val="-8.23737747067330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91-4D00-BDBC-60F90E57E85B}"/>
                </c:ext>
              </c:extLst>
            </c:dLbl>
            <c:dLbl>
              <c:idx val="4"/>
              <c:layout>
                <c:manualLayout>
                  <c:x val="5.8430873322558863E-3"/>
                  <c:y val="-1.20533504740478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91-4D00-BDBC-60F90E57E85B}"/>
                </c:ext>
              </c:extLst>
            </c:dLbl>
            <c:dLbl>
              <c:idx val="5"/>
              <c:layout>
                <c:manualLayout>
                  <c:x val="-2.1585594945863377E-2"/>
                  <c:y val="0.154209223847019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91-4D00-BDBC-60F90E57E85B}"/>
                </c:ext>
              </c:extLst>
            </c:dLbl>
            <c:dLbl>
              <c:idx val="6"/>
              <c:layout>
                <c:manualLayout>
                  <c:x val="2.2961272657446918E-2"/>
                  <c:y val="9.00051171133561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91-4D00-BDBC-60F90E57E85B}"/>
                </c:ext>
              </c:extLst>
            </c:dLbl>
            <c:dLbl>
              <c:idx val="7"/>
              <c:layout>
                <c:manualLayout>
                  <c:x val="-6.6217041625229539E-2"/>
                  <c:y val="-7.666527398360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91-4D00-BDBC-60F90E57E85B}"/>
                </c:ext>
              </c:extLst>
            </c:dLbl>
            <c:dLbl>
              <c:idx val="8"/>
              <c:layout>
                <c:manualLayout>
                  <c:x val="-3.7598892841873982E-2"/>
                  <c:y val="-4.95201671219669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91-4D00-BDBC-60F90E57E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Лист1!$B$4:$J$5</c:f>
              <c:multiLvlStrCache>
                <c:ptCount val="9"/>
                <c:lvl>
                  <c:pt idx="8">
                    <c:v>наруш.</c:v>
                  </c:pt>
                </c:lvl>
                <c:lvl>
                  <c:pt idx="0">
                    <c:v>слепые</c:v>
                  </c:pt>
                  <c:pt idx="1">
                    <c:v>слабовид</c:v>
                  </c:pt>
                  <c:pt idx="2">
                    <c:v>глухие</c:v>
                  </c:pt>
                  <c:pt idx="3">
                    <c:v>слабослыш</c:v>
                  </c:pt>
                  <c:pt idx="4">
                    <c:v>ТНР</c:v>
                  </c:pt>
                  <c:pt idx="5">
                    <c:v>НОДА</c:v>
                  </c:pt>
                  <c:pt idx="6">
                    <c:v>ЗПР</c:v>
                  </c:pt>
                  <c:pt idx="7">
                    <c:v>РАС</c:v>
                  </c:pt>
                  <c:pt idx="8">
                    <c:v>Интел.</c:v>
                  </c:pt>
                </c:lvl>
              </c:multiLvlStrCache>
            </c:multiLvlStrRef>
          </c:cat>
          <c:val>
            <c:numRef>
              <c:f>Лист1!$B$6:$J$6</c:f>
              <c:numCache>
                <c:formatCode>General</c:formatCode>
                <c:ptCount val="9"/>
                <c:pt idx="0">
                  <c:v>1</c:v>
                </c:pt>
                <c:pt idx="1">
                  <c:v>32</c:v>
                </c:pt>
                <c:pt idx="2">
                  <c:v>0</c:v>
                </c:pt>
                <c:pt idx="3">
                  <c:v>17</c:v>
                </c:pt>
                <c:pt idx="4">
                  <c:v>80</c:v>
                </c:pt>
                <c:pt idx="5">
                  <c:v>97</c:v>
                </c:pt>
                <c:pt idx="6">
                  <c:v>103</c:v>
                </c:pt>
                <c:pt idx="7">
                  <c:v>64</c:v>
                </c:pt>
                <c:pt idx="8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991-4D00-BDBC-60F90E57E85B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505980295433363"/>
          <c:y val="4.0772939096898657E-2"/>
          <c:w val="0.19294656416081554"/>
          <c:h val="0.934737264984734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классам</a:t>
            </a:r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2018-2019 </a:t>
            </a:r>
            <a:r>
              <a:rPr lang="en-US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</a:t>
            </a:r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Лист1!$M$4:$O$4</c:f>
              <c:strCache>
                <c:ptCount val="3"/>
                <c:pt idx="0">
                  <c:v>1 кл.</c:v>
                </c:pt>
                <c:pt idx="1">
                  <c:v>2 кл.</c:v>
                </c:pt>
                <c:pt idx="2">
                  <c:v>3 кл.</c:v>
                </c:pt>
              </c:strCache>
            </c:strRef>
          </c:cat>
          <c:val>
            <c:numRef>
              <c:f>Лист1!$M$5:$O$5</c:f>
              <c:numCache>
                <c:formatCode>General</c:formatCode>
                <c:ptCount val="3"/>
                <c:pt idx="0">
                  <c:v>211</c:v>
                </c:pt>
                <c:pt idx="1">
                  <c:v>158</c:v>
                </c:pt>
                <c:pt idx="2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AD-4E8D-9C6D-CB2B32358F2D}"/>
            </c:ext>
          </c:extLst>
        </c:ser>
        <c:dLbls/>
        <c:gapWidth val="219"/>
        <c:overlap val="-27"/>
        <c:axId val="59603584"/>
        <c:axId val="59605376"/>
      </c:barChart>
      <c:catAx>
        <c:axId val="59603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05376"/>
        <c:crosses val="autoZero"/>
        <c:auto val="1"/>
        <c:lblAlgn val="ctr"/>
        <c:lblOffset val="100"/>
      </c:catAx>
      <c:valAx>
        <c:axId val="59605376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0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2521449309825075E-2"/>
          <c:y val="4.4245253770135475E-2"/>
          <c:w val="0.91409813179100297"/>
          <c:h val="0.67366092016813361"/>
        </c:manualLayout>
      </c:layout>
      <c:barChart>
        <c:barDir val="col"/>
        <c:grouping val="clustered"/>
        <c:ser>
          <c:idx val="0"/>
          <c:order val="0"/>
          <c:tx>
            <c:strRef>
              <c:f>Лист2!$A$3</c:f>
              <c:strCache>
                <c:ptCount val="1"/>
                <c:pt idx="0">
                  <c:v>глухих и слабослышащих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389</c:v>
                </c:pt>
                <c:pt idx="1">
                  <c:v>398</c:v>
                </c:pt>
                <c:pt idx="2">
                  <c:v>403</c:v>
                </c:pt>
                <c:pt idx="3">
                  <c:v>472</c:v>
                </c:pt>
                <c:pt idx="4">
                  <c:v>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AE-4789-B673-94B8F649AAE5}"/>
            </c:ext>
          </c:extLst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слепых и слабовидящих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Лист2!$B$4:$F$4</c:f>
              <c:numCache>
                <c:formatCode>General</c:formatCode>
                <c:ptCount val="5"/>
                <c:pt idx="0">
                  <c:v>521</c:v>
                </c:pt>
                <c:pt idx="1">
                  <c:v>543</c:v>
                </c:pt>
                <c:pt idx="2">
                  <c:v>576</c:v>
                </c:pt>
                <c:pt idx="3">
                  <c:v>608</c:v>
                </c:pt>
                <c:pt idx="4">
                  <c:v>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AE-4789-B673-94B8F649AAE5}"/>
            </c:ext>
          </c:extLst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с нарушениями опорно-двигательного аппарата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Лист2!$B$5:$F$5</c:f>
              <c:numCache>
                <c:formatCode>General</c:formatCode>
                <c:ptCount val="5"/>
                <c:pt idx="0">
                  <c:v>391</c:v>
                </c:pt>
                <c:pt idx="1">
                  <c:v>404</c:v>
                </c:pt>
                <c:pt idx="2">
                  <c:v>412</c:v>
                </c:pt>
                <c:pt idx="3">
                  <c:v>365</c:v>
                </c:pt>
                <c:pt idx="4">
                  <c:v>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AE-4789-B673-94B8F649AAE5}"/>
            </c:ext>
          </c:extLst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с тяжелыми нарушениями речи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Лист2!$B$6:$F$6</c:f>
              <c:numCache>
                <c:formatCode>General</c:formatCode>
                <c:ptCount val="5"/>
                <c:pt idx="0">
                  <c:v>151</c:v>
                </c:pt>
                <c:pt idx="1">
                  <c:v>174</c:v>
                </c:pt>
                <c:pt idx="2">
                  <c:v>199</c:v>
                </c:pt>
                <c:pt idx="3">
                  <c:v>330</c:v>
                </c:pt>
                <c:pt idx="4">
                  <c:v>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AE-4789-B673-94B8F649AAE5}"/>
            </c:ext>
          </c:extLst>
        </c:ser>
        <c:ser>
          <c:idx val="4"/>
          <c:order val="4"/>
          <c:tx>
            <c:strRef>
              <c:f>Лист2!$A$7</c:f>
              <c:strCache>
                <c:ptCount val="1"/>
                <c:pt idx="0">
                  <c:v>с нарушениями интеллекта умственной отсталостью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Лист2!$B$7:$F$7</c:f>
              <c:numCache>
                <c:formatCode>General</c:formatCode>
                <c:ptCount val="5"/>
                <c:pt idx="0">
                  <c:v>4456</c:v>
                </c:pt>
                <c:pt idx="1">
                  <c:v>4778</c:v>
                </c:pt>
                <c:pt idx="2">
                  <c:v>5041</c:v>
                </c:pt>
                <c:pt idx="3">
                  <c:v>5470</c:v>
                </c:pt>
                <c:pt idx="4">
                  <c:v>5767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AE-4789-B673-94B8F649AAE5}"/>
            </c:ext>
          </c:extLst>
        </c:ser>
        <c:dLbls/>
        <c:gapWidth val="100"/>
        <c:overlap val="-24"/>
        <c:axId val="60405632"/>
        <c:axId val="60407168"/>
      </c:barChart>
      <c:catAx>
        <c:axId val="60405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407168"/>
        <c:crosses val="autoZero"/>
        <c:auto val="1"/>
        <c:lblAlgn val="ctr"/>
        <c:lblOffset val="100"/>
      </c:catAx>
      <c:valAx>
        <c:axId val="60407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40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52399893464168E-2"/>
          <c:y val="0.7751457049963314"/>
          <c:w val="0.94349247674370318"/>
          <c:h val="0.182637021645604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4C7B9-EFAB-43CC-B262-19DE72AEBDA1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00E9-9A96-4442-B94D-AF353DC93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65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CBFCE-C0D4-400D-AE92-76547EF1BC5B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EC08-5A1F-430B-B3FD-16C027FBC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3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6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93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2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2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36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83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42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22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4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76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62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24B7-9F67-4162-93A1-1453BFAA3803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C4A88-1DE8-4575-A333-5E6306E602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28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jpeg"/><Relationship Id="rId7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1" y="0"/>
            <a:ext cx="1220284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9481" y="2949476"/>
            <a:ext cx="62825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«Интеграция ресурсов общего, дополнительного и профессионального образования в социализации и профориентации детей с ограниченными возможностями здоровья на разных уровнях образования»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3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/>
          </p:cNvSpPr>
          <p:nvPr/>
        </p:nvSpPr>
        <p:spPr>
          <a:xfrm>
            <a:off x="9360363" y="6021288"/>
            <a:ext cx="2844800" cy="365125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 sz="160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255573" y="260648"/>
            <a:ext cx="9326827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33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9403" y="260689"/>
            <a:ext cx="11472597" cy="11318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бщеобразовательные организации для детей с ОВЗ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35360" y="1508787"/>
            <a:ext cx="11856640" cy="4512501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A8246F"/>
                </a:solidFill>
              </a:rPr>
              <a:t>52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общеобразовательных организациях для детей с </a:t>
            </a:r>
            <a:r>
              <a:rPr lang="ru-RU" sz="2400" b="1" dirty="0" smtClean="0">
                <a:solidFill>
                  <a:srgbClr val="002060"/>
                </a:solidFill>
              </a:rPr>
              <a:t>ОВЗ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6937690"/>
              </p:ext>
            </p:extLst>
          </p:nvPr>
        </p:nvGraphicFramePr>
        <p:xfrm>
          <a:off x="335360" y="2641107"/>
          <a:ext cx="11856640" cy="289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8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8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Общеобразовательные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организации для детей с нарушениями слуха -</a:t>
                      </a:r>
                      <a:r>
                        <a:rPr lang="ru-RU" sz="2000" b="1" baseline="0" dirty="0" smtClean="0">
                          <a:solidFill>
                            <a:srgbClr val="A8246E"/>
                          </a:solidFill>
                        </a:rPr>
                        <a:t> 5</a:t>
                      </a:r>
                      <a:endParaRPr lang="ru-RU" sz="2000" b="1" dirty="0">
                        <a:solidFill>
                          <a:srgbClr val="A8246E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Общеобразовательные организации для детей с нарушениями зрения - </a:t>
                      </a:r>
                      <a:r>
                        <a:rPr lang="ru-RU" sz="2000" b="1" kern="1200" dirty="0" smtClean="0">
                          <a:solidFill>
                            <a:srgbClr val="A8246E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4320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err="1" smtClean="0">
                          <a:solidFill>
                            <a:srgbClr val="002060"/>
                          </a:solidFill>
                        </a:rPr>
                        <a:t>Бугульминская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школа-интернат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err="1" smtClean="0">
                          <a:solidFill>
                            <a:srgbClr val="002060"/>
                          </a:solidFill>
                        </a:rPr>
                        <a:t>Елабужская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школа-интернат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Казанская школа-интернат </a:t>
                      </a:r>
                      <a:r>
                        <a:rPr lang="ru-RU" sz="1900" dirty="0" err="1" smtClean="0">
                          <a:solidFill>
                            <a:srgbClr val="002060"/>
                          </a:solidFill>
                        </a:rPr>
                        <a:t>им.Е.Г.Ласточкиной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Нижнекамская школа-интернат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err="1" smtClean="0">
                          <a:solidFill>
                            <a:srgbClr val="002060"/>
                          </a:solidFill>
                        </a:rPr>
                        <a:t>Набережночелнинская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 школа №88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Лаишевская</a:t>
                      </a: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школа-интернат</a:t>
                      </a:r>
                    </a:p>
                    <a:p>
                      <a:pPr marL="92075" indent="-920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Набережночелнинская</a:t>
                      </a: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школа №87</a:t>
                      </a:r>
                    </a:p>
                    <a:p>
                      <a:pPr marL="92075" indent="-920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Набережночелнинская</a:t>
                      </a: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школа №75 </a:t>
                      </a:r>
                    </a:p>
                    <a:p>
                      <a:pPr marL="92075" indent="-920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Казанская школа №172 </a:t>
                      </a:r>
                      <a:endParaRPr lang="ru-RU" sz="19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9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5379" y="68303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Любовь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2628" y="5359140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019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/>
          </p:cNvSpPr>
          <p:nvPr/>
        </p:nvSpPr>
        <p:spPr>
          <a:xfrm>
            <a:off x="9360363" y="6021288"/>
            <a:ext cx="2844800" cy="365125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 sz="160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255573" y="260648"/>
            <a:ext cx="9326827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33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9403" y="260689"/>
            <a:ext cx="11472597" cy="8640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бщеобразовательные организации для детей с ОВЗ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601733"/>
              </p:ext>
            </p:extLst>
          </p:nvPr>
        </p:nvGraphicFramePr>
        <p:xfrm>
          <a:off x="143339" y="1301523"/>
          <a:ext cx="12048662" cy="2635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4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4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611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Общеобразовательные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организации для детей с нарушениями опорно-двигательного аппарата – </a:t>
                      </a:r>
                      <a:r>
                        <a:rPr lang="en-US" sz="2000" b="1" baseline="0" dirty="0" smtClean="0">
                          <a:solidFill>
                            <a:srgbClr val="A8246E"/>
                          </a:solidFill>
                        </a:rPr>
                        <a:t>4 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включая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</a:rPr>
                        <a:t>муниципальное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Общеобразовательные организации для детей с тяжелыми нарушениями речи - </a:t>
                      </a:r>
                      <a:r>
                        <a:rPr lang="ru-RU" sz="2000" b="1" kern="1200" dirty="0" smtClean="0">
                          <a:solidFill>
                            <a:srgbClr val="A8246E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Альметьевская</a:t>
                      </a: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школа-интернат </a:t>
                      </a:r>
                    </a:p>
                    <a:p>
                      <a:pPr marL="92075" indent="-920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Казанская школа-интернат №4</a:t>
                      </a:r>
                    </a:p>
                    <a:p>
                      <a:pPr marL="92075" indent="-920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Набережночелнинская</a:t>
                      </a: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школа-интернат</a:t>
                      </a:r>
                      <a:r>
                        <a:rPr lang="ru-RU" sz="19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№86 </a:t>
                      </a:r>
                      <a:endParaRPr lang="ru-RU" sz="19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indent="-920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Казанская школа-интернат №7</a:t>
                      </a:r>
                    </a:p>
                    <a:p>
                      <a:pPr marL="92075" indent="-9207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Набережночелнинская</a:t>
                      </a: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начальная школа –детский сад №89 </a:t>
                      </a:r>
                      <a:endParaRPr lang="ru-RU" sz="19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9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3773001"/>
              </p:ext>
            </p:extLst>
          </p:nvPr>
        </p:nvGraphicFramePr>
        <p:xfrm>
          <a:off x="1871531" y="4228130"/>
          <a:ext cx="8832981" cy="199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3565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</a:rPr>
                        <a:t>Общеобразовательные</a:t>
                      </a:r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</a:rPr>
                        <a:t> организации санаторного типа для детей, нуждающихся в длительном лечении - </a:t>
                      </a:r>
                      <a:r>
                        <a:rPr lang="ru-RU" sz="1900" b="1" baseline="0" dirty="0" smtClean="0">
                          <a:solidFill>
                            <a:srgbClr val="A8246E"/>
                          </a:solidFill>
                        </a:rPr>
                        <a:t>2</a:t>
                      </a:r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9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marL="12525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Болгарская санаторная школа-интернат</a:t>
                      </a:r>
                    </a:p>
                    <a:p>
                      <a:pPr marL="12525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9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Новокашировская</a:t>
                      </a:r>
                      <a:r>
                        <a:rPr lang="ru-RU" sz="1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санаторная школа-интернат</a:t>
                      </a:r>
                      <a:endParaRPr lang="ru-RU" sz="19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9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2756" y="-27546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801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 txBox="1">
            <a:spLocks/>
          </p:cNvSpPr>
          <p:nvPr/>
        </p:nvSpPr>
        <p:spPr>
          <a:xfrm>
            <a:off x="9360363" y="6021288"/>
            <a:ext cx="2844800" cy="365125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ru-RU"/>
            </a:defPPr>
            <a:lvl1pPr marL="0" algn="r" defTabSz="91406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2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3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4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5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67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8" algn="l" defTabSz="9140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E0CB1-8A1B-4CAB-B415-0D4429571300}" type="slidenum">
              <a:rPr lang="ru-RU" sz="160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255573" y="260648"/>
            <a:ext cx="9326827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733" b="1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81334" y="798001"/>
            <a:ext cx="9784613" cy="84616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267" b="1" dirty="0" smtClean="0">
                <a:solidFill>
                  <a:srgbClr val="A8246F"/>
                </a:solidFill>
              </a:rPr>
              <a:t>37 </a:t>
            </a:r>
            <a:r>
              <a:rPr lang="ru-RU" sz="2267" dirty="0">
                <a:solidFill>
                  <a:srgbClr val="002060"/>
                </a:solidFill>
              </a:rPr>
              <a:t>общеобразовательных </a:t>
            </a:r>
            <a:r>
              <a:rPr lang="ru-RU" sz="2267" dirty="0" smtClean="0">
                <a:solidFill>
                  <a:srgbClr val="002060"/>
                </a:solidFill>
              </a:rPr>
              <a:t>организаций для </a:t>
            </a:r>
            <a:r>
              <a:rPr lang="ru-RU" sz="2267" dirty="0">
                <a:solidFill>
                  <a:srgbClr val="002060"/>
                </a:solidFill>
              </a:rPr>
              <a:t>детей </a:t>
            </a:r>
            <a:r>
              <a:rPr lang="ru-RU" sz="2267" b="1" dirty="0">
                <a:solidFill>
                  <a:srgbClr val="A8246F"/>
                </a:solidFill>
              </a:rPr>
              <a:t>с нарушениями </a:t>
            </a:r>
            <a:r>
              <a:rPr lang="ru-RU" sz="2267" b="1" dirty="0" smtClean="0">
                <a:solidFill>
                  <a:srgbClr val="A8246F"/>
                </a:solidFill>
              </a:rPr>
              <a:t>интеллекта</a:t>
            </a:r>
            <a:endParaRPr lang="ru-RU" sz="2267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30712" y="1644161"/>
          <a:ext cx="11233248" cy="485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21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Сеть общеобразовательных организаций для детей с нарушениями интеллекта в Республики Татарстан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4320"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Агрызский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муниципальный район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Азнакаевский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 муниципальный район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Актанышский муниципальный район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Альметьевский муниципальный район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Арский муниципальный район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Бугульминский 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Елабужский 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Заинский 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Зеленодольский 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Кукморский 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Лениногорский 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Мамадышский муниципальный район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Менделеевский муниципальный район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Мензелинский 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Муслюмовский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Нижнекамский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Нурлатский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r>
                        <a:rPr lang="ru-RU" sz="20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Сабинский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Спасский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Тукаевский</a:t>
                      </a:r>
                      <a:r>
                        <a:rPr lang="ru-RU" sz="20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Чистопольский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муниципальный район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Ютазинский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г. Набережные Челны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г. Казань 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27382" y="116672"/>
            <a:ext cx="11472597" cy="5760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бщеобразовательные организации для детей с ОВЗ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5947" y="0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Любовь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29" y="6089162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205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6068" y="95847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0328393"/>
              </p:ext>
            </p:extLst>
          </p:nvPr>
        </p:nvGraphicFramePr>
        <p:xfrm>
          <a:off x="512889" y="1632177"/>
          <a:ext cx="11049803" cy="451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28652" y="444816"/>
            <a:ext cx="79353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 в школах для детей 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3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9" y="611763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8527" y="214394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7" y="5711173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447" y="2358381"/>
            <a:ext cx="11272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слепоглухие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нарушениями соматического характера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слепоглухонемые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слабовидящие и слепые с нарушениями соматического характера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(врожденные пороки сердца, заболевания почек, печени, желудочно-кишечного тракта),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иными сложными дефектами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нарушениями опорно-двигательного аппарата, слабослышащие, с задержкой психического развития);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глухие слабовидящие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сочетается с дефектами зрения или слуха;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нарушениями соматического характера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(врожденные пороки сердца, заболевания почек, печени, желудочно-кишечного тракта)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опорно-двигательного аппарата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сочетании с дефектами органов слуха, зрения, речи и другие.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2953" y="512402"/>
            <a:ext cx="71572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ранней комплексной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тяжелыми нарушениями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075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4682" y="216901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3985" y="1677163"/>
            <a:ext cx="9740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в образовательных организациях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государственной 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среда» на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2011-2020 годы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постановлением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 декабря 2015 г. № 1297 «Об утверждении государственной программы Российской Федерации «Доступная среда» на 2011 – 2020 годы».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95511" y="570571"/>
            <a:ext cx="323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7467" y="3740727"/>
            <a:ext cx="3499114" cy="31172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3765" y="3603270"/>
            <a:ext cx="77346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Участниками программы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стали:</a:t>
            </a: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2012 – 2018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годах –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333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из них 37 коррекционных школ на общую сумму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541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 году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планируется адаптировать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12 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бразовательных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организций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из них 5 коррекционных школ на общую сумму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16,31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0075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9609" y="262398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1019" y="5297080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776" y="2794021"/>
            <a:ext cx="7550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Республика Татарстан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 реализации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поддержке образования для детей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«Современная школа» национального проекта «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Образование».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школ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 на общую сумму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70 714,9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863" y="2184959"/>
            <a:ext cx="3541275" cy="43927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37956" y="5025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«Современная школа»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«Образование»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075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964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9937" y="1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2913" y="1660561"/>
            <a:ext cx="3623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 17 школ: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1529" y="2413207"/>
            <a:ext cx="5420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«Казанская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№ 4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Альметьевская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Набережночелнинская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«Омет»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«Нижнекамская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интернат «Надежда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«Казанская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№ 7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Набережночелнинская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– детский сад № 89 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09231" y="1604258"/>
            <a:ext cx="65827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«Казанская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172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Набережночелнинская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75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Набережночелнинская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87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Лаишевская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«Казанская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имени Е.Г. Ласточкиной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Бугульминская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Елабужская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«Нижнекамская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Набережночелнинская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Альметьевская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№ 19 для детей с ОВЗ»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№ 10 для детей с ОВЗ»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8283" y="1403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«Современная школа»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«Образование»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32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7880" y="62785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717" y="1911749"/>
            <a:ext cx="11987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 с учетом требований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условиям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получения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детьми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образовательных программ в соответствии с требованиями развития цифрового современного общества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подготовки педагогических кадров, способных реализовывать данные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обеспечение: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трудовых мастерских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предметной области «Технология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кабинетов педагога-психолога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учителя-дефектолога, учителя-логопеда, диагностических комплексов, коррекционно-развивающих и дидактических средств;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дополнительного 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ОВЗ.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7956" y="5025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«Современная школа»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«Образование»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075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6825" y="107002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7" y="5614625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3391" y="2085947"/>
            <a:ext cx="1168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2024 году – в 100% школ для детей с ОВЗ МТБ должна быть модернизирована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5885" y="2350146"/>
            <a:ext cx="6336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0733" y="827244"/>
            <a:ext cx="5790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7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7956" y="5025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«Современная школа»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«Образование»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5448707"/>
              </p:ext>
            </p:extLst>
          </p:nvPr>
        </p:nvGraphicFramePr>
        <p:xfrm>
          <a:off x="625573" y="2806189"/>
          <a:ext cx="1053841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03">
                  <a:extLst>
                    <a:ext uri="{9D8B030D-6E8A-4147-A177-3AD203B41FA5}">
                      <a16:colId xmlns:a16="http://schemas.microsoft.com/office/drawing/2014/main" xmlns="" val="550976546"/>
                    </a:ext>
                  </a:extLst>
                </a:gridCol>
                <a:gridCol w="1756403">
                  <a:extLst>
                    <a:ext uri="{9D8B030D-6E8A-4147-A177-3AD203B41FA5}">
                      <a16:colId xmlns:a16="http://schemas.microsoft.com/office/drawing/2014/main" xmlns="" val="3602806023"/>
                    </a:ext>
                  </a:extLst>
                </a:gridCol>
                <a:gridCol w="1756403">
                  <a:extLst>
                    <a:ext uri="{9D8B030D-6E8A-4147-A177-3AD203B41FA5}">
                      <a16:colId xmlns:a16="http://schemas.microsoft.com/office/drawing/2014/main" xmlns="" val="1764839562"/>
                    </a:ext>
                  </a:extLst>
                </a:gridCol>
                <a:gridCol w="1756403">
                  <a:extLst>
                    <a:ext uri="{9D8B030D-6E8A-4147-A177-3AD203B41FA5}">
                      <a16:colId xmlns:a16="http://schemas.microsoft.com/office/drawing/2014/main" xmlns="" val="1555535181"/>
                    </a:ext>
                  </a:extLst>
                </a:gridCol>
                <a:gridCol w="1756403">
                  <a:extLst>
                    <a:ext uri="{9D8B030D-6E8A-4147-A177-3AD203B41FA5}">
                      <a16:colId xmlns:a16="http://schemas.microsoft.com/office/drawing/2014/main" xmlns="" val="4219434871"/>
                    </a:ext>
                  </a:extLst>
                </a:gridCol>
                <a:gridCol w="1756403">
                  <a:extLst>
                    <a:ext uri="{9D8B030D-6E8A-4147-A177-3AD203B41FA5}">
                      <a16:colId xmlns:a16="http://schemas.microsoft.com/office/drawing/2014/main" xmlns="" val="359583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2019 год</a:t>
                      </a:r>
                      <a:endParaRPr lang="ru-RU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 год</a:t>
                      </a:r>
                      <a:endParaRPr lang="ru-RU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2021 год</a:t>
                      </a:r>
                      <a:endParaRPr lang="ru-RU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2022 год</a:t>
                      </a:r>
                      <a:endParaRPr lang="ru-RU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2023 год</a:t>
                      </a:r>
                      <a:endParaRPr lang="ru-RU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год</a:t>
                      </a:r>
                      <a:endParaRPr lang="ru-RU" sz="2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59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 школ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257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 школ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79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 школ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83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 школ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421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 школ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242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9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930512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6069" y="3289259"/>
            <a:ext cx="2590800" cy="1651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741" y="4193029"/>
            <a:ext cx="2719215" cy="15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8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31" y="5628575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0974" y="185683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7" y="5628575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5017" y="3006937"/>
            <a:ext cx="10723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ограниченными возможностями здоровья и инвалидностью на 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обязывающий органы государственной власти субъектов Российской Федерации и органы местного самоуправления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необходимые условия для получения без дискриминации качественного образования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ребенком, для коррекции нарушений развития и социальной адаптации.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6691" y="412588"/>
            <a:ext cx="6822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Законодательство Российской Федерации об образовании детей с ОВЗ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5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1591" y="233811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4072" y="2356277"/>
            <a:ext cx="83459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руководящих и педагогических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коррекционных школ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2090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административно-управляющего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–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 учителей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учителей-дефектологов,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олигофренопедагогов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тифлопедагогов, 17 сурдопедагогов,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13 социальных педагогов.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первую квалификационные категорию имеют 1096 человек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4058" y="47396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 системы специального образования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0625" y="4067235"/>
            <a:ext cx="3066533" cy="27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5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3277" y="349137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662" y="2482848"/>
            <a:ext cx="120964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персонифицированной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повышение квалификации прошли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году: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- 504 педагогических работника и специалиста.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году: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- 872 педагогических работника и специалиста.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году: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- 641 педагогический работник и специалист.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469" y="3129137"/>
            <a:ext cx="3839617" cy="34943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74182" y="71240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 системы специального образования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45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7910" y="423154"/>
            <a:ext cx="5915526" cy="14251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2118" y="247310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695" y="2271480"/>
            <a:ext cx="114651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профессиональное образование детей-инвалидов, (по слуху, по зрению,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 опорно-двигательного аппарата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осуществляется 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профессиональных образовательных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интегрированного обучения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Созданы условия: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0" indent="-4572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 специализированные группы для обучения детей-инвалидов и лиц с ограниченными возможностями здоровья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адаптированным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0" indent="-4572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базе Казанского авиационно-технического колледжа им. П.В. Дементьева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открыты специализированные группы для обучения инвалидов с нарушениями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слуха;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0" indent="-457200" algn="just"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профессиональные образовательные организации республики получили особый статус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Казанский торгово-экономический техникум и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Набережночелнинский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колледж,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Казанский строительный колледж и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Бугульминский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строительно-технический колледж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598" y="27167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2119" y="351881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607" y="2375317"/>
            <a:ext cx="114777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увеличивает план приема в профессиональные образовательные организации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по программам профессиональной подготовки.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2013 годом план приема увеличился на 14 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491 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 человека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513 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560 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524 человека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490 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558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93838" y="394778"/>
            <a:ext cx="5915526" cy="14251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0299" y="3541222"/>
            <a:ext cx="3765887" cy="33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5167" y="328463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403" y="2383485"/>
            <a:ext cx="109087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инклюзивное образование студентов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направлениям подготовки учреждение высшего образования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«Университет управления «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ТИСБИ».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учреждение высшего образования «Университет управления «ТИСБИ» целенаправленно работает по формированию системы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для детей с ОВЗ. В данных проектах участвуют ребята с различной нозологией не только из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всего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Приволжского федерального округа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35631" y="439417"/>
            <a:ext cx="5915526" cy="14251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5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9" y="6035040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180" y="349815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858" y="2198324"/>
            <a:ext cx="837070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в возрасте от 5 до 18 лет,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 программам дополнительного образования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37,3% (4 212 детей) в общей численности детей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дошкольных образовательных организаций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598 детей-инвалидов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общеобразовательных организаций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2713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образовательных организаций дополнительного образования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профессиональных образовательных организациях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негосударственных   образовательных организациях по программам дополнительного образования занимается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ребенка-инвалида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10331" y="232959"/>
            <a:ext cx="5915526" cy="14251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5113" y="3917359"/>
            <a:ext cx="3469957" cy="29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5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042" y="2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912" y="2667514"/>
            <a:ext cx="8373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 среди детей с ограниченными возможностями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соревнований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конкурс чтецов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ткрытый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социальной экологической рекламы «Город под защитой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творческих работ «Дорога БЕЗ опасности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рисунков «На страже Отечества»,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«Новогодняя сказка»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60215" y="335223"/>
            <a:ext cx="5915526" cy="14251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1862" y="3700177"/>
            <a:ext cx="3469957" cy="29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5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71" y="3995430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173" y="239307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6176" y="6090350"/>
            <a:ext cx="1859989" cy="98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451" y="2090155"/>
            <a:ext cx="115695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Традиционными для республики стали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 зональные спортивные соревнования среди учащихся учреждений для детей с ограниченными возможностями здоровья в рамках Специальной Олимпиады России.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становятся участниками всероссийских и международных соревнований.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84074" y="182984"/>
            <a:ext cx="5915526" cy="142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5394" y="3698312"/>
            <a:ext cx="3748753" cy="24811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11" y="3698312"/>
            <a:ext cx="3712983" cy="2309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074" y="3698312"/>
            <a:ext cx="3954658" cy="2753287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260640" y="221481"/>
            <a:ext cx="5915526" cy="142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5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042" y="2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467" y="-27316"/>
            <a:ext cx="5367866" cy="3634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16"/>
            <a:ext cx="4543061" cy="3007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600" y="3606695"/>
            <a:ext cx="4718733" cy="32474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9" y="2980267"/>
            <a:ext cx="4467599" cy="2963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9392" y="1"/>
            <a:ext cx="3322608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0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1591" y="124692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476" y="2116157"/>
            <a:ext cx="7681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и пропаганда (как для учеников, так и для их родителей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профессиями, экскурсии на предприятия, развитие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планов и их корректировка;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в выпускных классах о профессиональных намерениях после окончания школы;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интересов - путем выявления склонностей и развития у ребенка творческих способностей в данном направлении (на занятиях, в кружках, индивидуально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общетрудовых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и навыков, трудовые пробы в различных видах деятельности на   уроках труда.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3185" y="268414"/>
            <a:ext cx="6985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детьми-инвалидами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детьми с ОВЗ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3885" y="2784764"/>
            <a:ext cx="3707476" cy="37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5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4875" y="214234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7" y="5696091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5602" y="590128"/>
            <a:ext cx="7689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векторы, определяющие </a:t>
            </a:r>
            <a:r>
              <a:rPr 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развитие инклюзии в </a:t>
            </a:r>
            <a:r>
              <a:rPr lang="ru-RU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школах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446" y="2615394"/>
            <a:ext cx="8625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инклюзивной политики,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инклюзивной практики,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инклюзивной культуры.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884" y="3092335"/>
            <a:ext cx="5936129" cy="35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1535" y="141318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517" y="2463987"/>
            <a:ext cx="69122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«Лучший по профессии»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для детей с ограниченными возможностями здоровья Республики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боролись за звание лучшего по трем основным профилям: «Столярное дело», «Швейное дело»,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малярное дело». Победителям конкурса, занявшим призовые места присваивается звание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по профессии»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37779" y="653438"/>
            <a:ext cx="5915526" cy="10766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движение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8196" y="2643447"/>
            <a:ext cx="3997371" cy="39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5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810" y="149603"/>
            <a:ext cx="5915526" cy="14251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0338" y="105522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9683" y="2124419"/>
            <a:ext cx="11054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7" y="1872343"/>
            <a:ext cx="4567956" cy="3265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684" y="1672044"/>
            <a:ext cx="5875419" cy="3918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046" y="4441372"/>
            <a:ext cx="3892826" cy="23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4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5493" y="260340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3042" y="2482848"/>
            <a:ext cx="6292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среди инвалидов и лиц с ограниченными возможностями «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– содействие трудоустройству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социальная адаптация талантливых людей с инвалидностью или ограниченными возможностями здоровья.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60157" y="338192"/>
            <a:ext cx="5915526" cy="10766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движение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3265" y="2071038"/>
            <a:ext cx="4415677" cy="44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5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039" y="2032206"/>
            <a:ext cx="10519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185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 25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компетенциям, 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«Специалисты»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6 компетенциям;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«Студенты»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22 компетенциям;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«Школьники»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4 компетенциям.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площадки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– в г. Казани, 1 - в г. Нижнекамске): Казанский торгово-экономический техникум; Казанский строительный колледж; Колледж малого бизнеса и предпринимательства;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Центр технического творчества и профориентации Нижнекамского муниципального района.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призерами Регионального чемпионата по профессиональному мастерству среди лиц с инвалидностью «Абилимпикс-2018» в Республике Татарстан стали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910" y="150798"/>
            <a:ext cx="3634280" cy="364338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60157" y="338192"/>
            <a:ext cx="5915526" cy="10766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движение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5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7419" y="198336"/>
            <a:ext cx="3634280" cy="3643388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335" y="3113669"/>
            <a:ext cx="90710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медалей в 5 компетенциях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(«Фотограф-репортер», «Предпринимательство», «Кирпичная кладка», «Парикмахерское искусство», «Промышленная робототехника»); 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«серебро»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медалей в 5 компетенциях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(«Фотограф-репортер»,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«Выпечка хлебобулочных изделий», «Ресторанный сервис», «Промышленная робототехника»);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«бронза»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медалей в 5 компетенциях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(«Экономика и бухгалтерский учет», «Вязание крючком», «Веб-дизайн», «Ресторанный сервис», «Резьба по дереву»).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335" y="2383943"/>
            <a:ext cx="798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чемпионат «Абилимпикс-2018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402531" y="208442"/>
            <a:ext cx="5915526" cy="10766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движение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5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95" y="3149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042" y="2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25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1252" y="116381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7" y="5628575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613" y="2680149"/>
            <a:ext cx="59514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реформирование образовательного процесса,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и вариативность,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благоприятный психологический климат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перепланировку учебных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70996" y="296665"/>
            <a:ext cx="741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Формирова</a:t>
            </a:r>
            <a:r>
              <a:rPr lang="en-US" sz="36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ние</a:t>
            </a:r>
            <a:r>
              <a:rPr lang="en-US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инклюзивн</a:t>
            </a:r>
            <a:r>
              <a:rPr lang="en-US" sz="36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ой</a:t>
            </a:r>
            <a:r>
              <a:rPr 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образовательн</a:t>
            </a:r>
            <a:r>
              <a:rPr lang="en-US" sz="36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ой</a:t>
            </a:r>
            <a:r>
              <a:rPr lang="ru-RU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сред</a:t>
            </a:r>
            <a:r>
              <a:rPr lang="en-US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ы</a:t>
            </a:r>
            <a:endParaRPr lang="ru-RU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866" y="1793658"/>
            <a:ext cx="5003102" cy="37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0251" y="259884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3744227" cy="2627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4109" y="308008"/>
            <a:ext cx="6227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0357018"/>
              </p:ext>
            </p:extLst>
          </p:nvPr>
        </p:nvGraphicFramePr>
        <p:xfrm>
          <a:off x="4383024" y="1750121"/>
          <a:ext cx="7027877" cy="385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8964596"/>
              </p:ext>
            </p:extLst>
          </p:nvPr>
        </p:nvGraphicFramePr>
        <p:xfrm>
          <a:off x="666914" y="3298202"/>
          <a:ext cx="3932241" cy="227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6101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2816" y="100822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258" y="2377556"/>
            <a:ext cx="11171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18 394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дошкольного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слуха, зрения, речи,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аппарата, умственного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составляет 2,3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общей численности детского населения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республики: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407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дети 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возраста. 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прошлым количество детей с ограниченными возможностями здоровья уменьшилось на 2,9%, или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557 человек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3325" y="711725"/>
            <a:ext cx="72462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  <a:p>
            <a:pPr algn="ctr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985554" cy="111588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872" y="1"/>
            <a:ext cx="832277" cy="83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182116"/>
              </p:ext>
            </p:extLst>
          </p:nvPr>
        </p:nvGraphicFramePr>
        <p:xfrm>
          <a:off x="292138" y="975361"/>
          <a:ext cx="11661828" cy="548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2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30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34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 (город)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нарушением зрения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нарушением опорно-двигательного аппарата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нарушением слуха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нарушениями интеллекта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Азнакаевский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Альметьевский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Бугульминский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Буинский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Елабужский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5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Зеленодольский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Нижнекамский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Чистопольский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г.Набережные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Челны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5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г.Казань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11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5554" y="233346"/>
            <a:ext cx="952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специализированных детских садов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2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68" y="2578430"/>
            <a:ext cx="8441266" cy="229837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требований 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количественной наполняемости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компенсирующей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комбинированной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штатное расписание детских садов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группами комбинированной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компенсирующей направленности специалистов психолого-педагогического сопровождения.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91151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3256" y="39308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7" y="565874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2291" y="266929"/>
            <a:ext cx="5821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Законодательство Российской Федерации об образовании детей с ОВЗ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189266"/>
            <a:ext cx="11768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21.01.2019 №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Порядок организации и осуществления образовательной деятельности по основным общеобразовательным программам – программам дошкольного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6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9268" y="39307"/>
            <a:ext cx="3124200" cy="46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241074" cy="2383484"/>
          </a:xfrm>
          <a:prstGeom prst="rect">
            <a:avLst/>
          </a:prstGeom>
        </p:spPr>
      </p:pic>
      <p:pic>
        <p:nvPicPr>
          <p:cNvPr id="1026" name="Picture 2" descr="C:\Users\Любов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7858"/>
            <a:ext cx="438302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1591" y="163371"/>
            <a:ext cx="1434032" cy="14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5216" y="5529836"/>
            <a:ext cx="2326783" cy="12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9206" y="504686"/>
            <a:ext cx="6688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Наполняемость групп в ДОУ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комбинированной направленности: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388" y="1840368"/>
            <a:ext cx="110722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3 лет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больше 10 детей,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больше 3 с ОВЗ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возрасте старше 3 лет: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больше 10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больше 3 слепых, глухих, с нарушениями опорно-двигательного аппарата, детей с умственной отсталостью, с РАС, со сложными дефектами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больше 15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больше 4 слабовидящих, слабослышащих, с тяжелыми нарушениями речи, с умственной отсталостью легкой степени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больше 17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больше 5 детей с ЗПР, в группах для детей с фонетико-фонематическим недоразвитием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</a:p>
        </p:txBody>
      </p:sp>
    </p:spTree>
    <p:extLst>
      <p:ext uri="{BB962C8B-B14F-4D97-AF65-F5344CB8AC3E}">
        <p14:creationId xmlns:p14="http://schemas.microsoft.com/office/powerpoint/2010/main" xmlns="" val="14700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1955</Words>
  <Application>Microsoft Office PowerPoint</Application>
  <PresentationFormat>Произвольный</PresentationFormat>
  <Paragraphs>387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изменение требований к количественной наполняемости групп компенсирующей направленности и комбинированной направленности;  введение в штатное расписание детских садов с группами комбинированной и компенсирующей направленности специалистов психолого-педагогического сопровождения.</vt:lpstr>
      <vt:lpstr>Слайд 9</vt:lpstr>
      <vt:lpstr>Общеобразовательные организации для детей с ОВЗ</vt:lpstr>
      <vt:lpstr>Общеобразовательные организации для детей с ОВЗ</vt:lpstr>
      <vt:lpstr>Общеобразовательные организации для детей с ОВЗ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Профессиональное образование </vt:lpstr>
      <vt:lpstr>Профессиональное образование </vt:lpstr>
      <vt:lpstr>Профессиональное образование </vt:lpstr>
      <vt:lpstr>Дополнительное образование </vt:lpstr>
      <vt:lpstr>Дополнительное образование </vt:lpstr>
      <vt:lpstr>Слайд 27</vt:lpstr>
      <vt:lpstr>Слайд 28</vt:lpstr>
      <vt:lpstr>Слайд 29</vt:lpstr>
      <vt:lpstr>Конкурсное движение</vt:lpstr>
      <vt:lpstr>Профессиональное образование </vt:lpstr>
      <vt:lpstr>Конкурсное движение</vt:lpstr>
      <vt:lpstr>Конкурсное движение</vt:lpstr>
      <vt:lpstr>Конкурсное движение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102</cp:revision>
  <cp:lastPrinted>2019-06-24T17:31:27Z</cp:lastPrinted>
  <dcterms:created xsi:type="dcterms:W3CDTF">2019-06-22T09:30:51Z</dcterms:created>
  <dcterms:modified xsi:type="dcterms:W3CDTF">2019-06-25T08:55:38Z</dcterms:modified>
</cp:coreProperties>
</file>