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18"/>
  </p:notesMasterIdLst>
  <p:sldIdLst>
    <p:sldId id="1273" r:id="rId2"/>
    <p:sldId id="1274" r:id="rId3"/>
    <p:sldId id="1276" r:id="rId4"/>
    <p:sldId id="1224" r:id="rId5"/>
    <p:sldId id="1263" r:id="rId6"/>
    <p:sldId id="1231" r:id="rId7"/>
    <p:sldId id="1279" r:id="rId8"/>
    <p:sldId id="1191" r:id="rId9"/>
    <p:sldId id="1275" r:id="rId10"/>
    <p:sldId id="1232" r:id="rId11"/>
    <p:sldId id="1264" r:id="rId12"/>
    <p:sldId id="1277" r:id="rId13"/>
    <p:sldId id="1268" r:id="rId14"/>
    <p:sldId id="1266" r:id="rId15"/>
    <p:sldId id="1194" r:id="rId16"/>
    <p:sldId id="1278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FFCC99"/>
    <a:srgbClr val="5C0000"/>
    <a:srgbClr val="006600"/>
    <a:srgbClr val="FF9900"/>
    <a:srgbClr val="EECFCE"/>
    <a:srgbClr val="8A0000"/>
    <a:srgbClr val="009900"/>
    <a:srgbClr val="000099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8564" autoAdjust="0"/>
  </p:normalViewPr>
  <p:slideViewPr>
    <p:cSldViewPr>
      <p:cViewPr>
        <p:scale>
          <a:sx n="91" d="100"/>
          <a:sy n="91" d="100"/>
        </p:scale>
        <p:origin x="-67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70"/>
      <c:perspective val="30"/>
    </c:view3D>
    <c:plotArea>
      <c:layout>
        <c:manualLayout>
          <c:layoutTarget val="inner"/>
          <c:xMode val="edge"/>
          <c:yMode val="edge"/>
          <c:x val="6.9572518712938777E-2"/>
          <c:y val="0"/>
          <c:w val="0.742534752600369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6"/>
            <c:spPr>
              <a:solidFill>
                <a:srgbClr val="00B050"/>
              </a:solidFill>
            </c:spPr>
          </c:dPt>
          <c:dPt>
            <c:idx val="1"/>
            <c:explosion val="11"/>
            <c:spPr>
              <a:solidFill>
                <a:srgbClr val="FF714F"/>
              </a:solidFill>
            </c:spPr>
          </c:dPt>
          <c:dPt>
            <c:idx val="2"/>
            <c:explosion val="1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0188289036292226E-2"/>
                  <c:y val="-0.2260042271002587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2451984927144852E-2"/>
                  <c:y val="7.078284714249093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4.720528705638341E-2"/>
                  <c:y val="3.46314954348577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5.8524108097598865E-3"/>
                  <c:y val="-1.530669909302385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9887479342859966E-2"/>
                  <c:y val="4.8665519969502156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3225187129386882E-3"/>
                  <c:y val="-1.8523108322179543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4706182560513407E-3"/>
                  <c:y val="-5.0142259012796392E-3"/>
                </c:manualLayout>
              </c:layout>
              <c:dLblPos val="bestFit"/>
              <c:showVal val="1"/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Городские</c:v>
                </c:pt>
                <c:pt idx="1">
                  <c:v>Сельские </c:v>
                </c:pt>
                <c:pt idx="2">
                  <c:v>Кам. Полянские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19</c:v>
                </c:pt>
                <c:pt idx="2">
                  <c:v>4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828470151664797"/>
          <c:y val="0.79358901115278568"/>
          <c:w val="0.21245602212970741"/>
          <c:h val="0.16667180009438876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Вид: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9101320683306369"/>
          <c:y val="0.53482477702404962"/>
        </c:manualLayout>
      </c:layout>
    </c:title>
    <c:view3D>
      <c:rotX val="50"/>
      <c:rotY val="70"/>
      <c:perspective val="30"/>
    </c:view3D>
    <c:plotArea>
      <c:layout>
        <c:manualLayout>
          <c:layoutTarget val="inner"/>
          <c:xMode val="edge"/>
          <c:yMode val="edge"/>
          <c:x val="1.6713174676801192E-2"/>
          <c:y val="4.0120859099190775E-2"/>
          <c:w val="0.55400595289048316"/>
          <c:h val="0.752645029147745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spPr>
              <a:solidFill>
                <a:srgbClr val="008E00"/>
              </a:solidFill>
            </c:spPr>
          </c:dPt>
          <c:dPt>
            <c:idx val="1"/>
            <c:spPr>
              <a:solidFill>
                <a:srgbClr val="B00000"/>
              </a:solidFill>
            </c:spPr>
          </c:dPt>
          <c:dPt>
            <c:idx val="2"/>
            <c:spPr>
              <a:solidFill>
                <a:srgbClr val="0033CC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4.4409904128807465E-2"/>
                  <c:y val="-0.1868983284186997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7.7924564984932734E-2"/>
                  <c:y val="9.90485417769785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0404468866762102"/>
                  <c:y val="9.67817857159084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5.8524108097598873E-3"/>
                  <c:y val="-1.530669909302386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3.3739602571362867E-2"/>
                  <c:y val="-1.825481278198564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322518712938709E-3"/>
                  <c:y val="-1.8523108322179568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4706182560513546E-3"/>
                  <c:y val="-5.0142259012796462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Детский сад</c:v>
                </c:pt>
                <c:pt idx="1">
                  <c:v>Общеразвивающий</c:v>
                </c:pt>
                <c:pt idx="2">
                  <c:v>Комбинированный и компенсирующий</c:v>
                </c:pt>
                <c:pt idx="3">
                  <c:v>Присмотр и оздоровление детей</c:v>
                </c:pt>
                <c:pt idx="4">
                  <c:v>Центр развития ребенка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46</c:v>
                </c:pt>
                <c:pt idx="2">
                  <c:v>20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</c:pie3DChart>
      <c:spPr>
        <a:noFill/>
        <a:ln w="2537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305296677091132"/>
          <c:y val="0.588103284550483"/>
          <c:w val="0.43491578189517266"/>
          <c:h val="0.35139828525473715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798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7468743347680524E-2"/>
          <c:y val="2.6458582271607394E-2"/>
          <c:w val="0.81001533377425949"/>
          <c:h val="0.92830577225227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explosion val="25"/>
          <c:dPt>
            <c:idx val="0"/>
            <c:explosion val="36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-0.15662921066921054"/>
                  <c:y val="-0.10369694338522005"/>
                </c:manualLayout>
              </c:layout>
              <c:showVal val="1"/>
            </c:dLbl>
            <c:dLbl>
              <c:idx val="1"/>
              <c:layout>
                <c:manualLayout>
                  <c:x val="5.1180882756391072E-2"/>
                  <c:y val="8.3419602066148471E-2"/>
                </c:manualLayout>
              </c:layout>
              <c:showVal val="1"/>
            </c:dLbl>
            <c:dLbl>
              <c:idx val="2"/>
              <c:layout>
                <c:manualLayout>
                  <c:x val="4.5770063964719804E-2"/>
                  <c:y val="-8.453467200193291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Здоровые дети</c:v>
                </c:pt>
                <c:pt idx="1">
                  <c:v>Дети с ОВЗ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16988</c:v>
                </c:pt>
                <c:pt idx="1">
                  <c:v>1362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694383194092369"/>
          <c:y val="0.79283815794222157"/>
          <c:w val="0.29582755138863603"/>
          <c:h val="0.16952297733466418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905866-03F4-4694-A8D2-991F317F847C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BB419A-0F29-4E09-9C24-E2ED1D6B0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370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35AA-C7E3-4B39-8D75-422B2AA4C99D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9816-0AC7-4D79-868B-68862758B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5F5F9-B6CF-4987-9B3A-5E18C735D581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929D6-571C-404C-A343-537D91D84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A65A1-56B0-447B-9E36-8DFE14A42B8A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1BA7A-97D2-4E1D-BCBD-B8CBE767B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A48B6-01BF-4DC5-BE5B-07FF5ECF8878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B7E80-87BE-416C-8507-656B38B7B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B7943-E972-431E-9F03-066E9546EAD8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FBC94-9118-43B3-8243-5D5F47B4E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7AF17-9905-4426-BF70-7A212532AB19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5CD07-B255-4B3C-835E-C16965902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D8DED-455A-486B-9733-CCB72CB95365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A89F-C1A3-4963-88BB-AD69862205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AFE57-FDBE-48AC-99A4-8488C23CFA1C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DCC8-F33D-464E-A766-52DFFF5EB2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1944F-FAFE-46CB-9ADC-97359EF38951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E8CB2-32CC-4C92-8D1E-1C6C285A5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5374C-2E74-47D3-9E78-6B9B97EFA6E8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89F24-C277-4B3B-B3D3-5D728BB11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F7FED-FD9E-4969-B08B-403A534DEECE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4ED49-429C-48B6-9555-167222FE0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1569FB-E387-4C61-91A9-D27813CADC9E}" type="datetimeFigureOut">
              <a:rPr lang="ru-RU" smtClean="0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C82857-6FBB-47DE-87D9-79EBDBE6F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10" Type="http://schemas.openxmlformats.org/officeDocument/2006/relationships/image" Target="../media/image5.png"/><Relationship Id="rId4" Type="http://schemas.microsoft.com/office/2007/relationships/hdphoto" Target="../media/hdphoto10.wdp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528"/>
            <a:ext cx="9144000" cy="1188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347"/>
            <a:ext cx="9144000" cy="3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8744"/>
            <a:ext cx="9144000" cy="3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2366"/>
            <a:ext cx="9144000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824" y="397847"/>
            <a:ext cx="832930" cy="1026114"/>
          </a:xfrm>
          <a:prstGeom prst="rect">
            <a:avLst/>
          </a:prstGeom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0" y="2041269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Гульнара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Фариловна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190" y="2571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 Управления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исполнительного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Нижнекамского муниципального района Республики Татарстан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-16190" y="3512975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t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Гөлнара Фарил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6190" y="4083918"/>
            <a:ext cx="9144000" cy="4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18" tIns="38210" rIns="76418" bIns="38210"/>
          <a:lstStyle/>
          <a:p>
            <a:pPr marL="275808" indent="-275808" algn="ctr" defTabSz="788910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Түбән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районы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башкарма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комитетының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Мәктәпкәчә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мәгариф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идарәсе башлыгы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урынбасары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92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44156"/>
            <a:ext cx="81978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2611" y="2075203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8499" y="215437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4350" y="298820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8506" y="324369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5764" y="3332961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9611" y="308954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0604" y="293692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9800" y="303363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1241" y="302204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1241" y="320324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48732" y="338184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05102" y="372452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22414" y="398451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21870" y="3096528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04062" y="3422879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35785" y="353837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57708" y="2603009"/>
            <a:ext cx="314301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52220" y="264635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131" y="25222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88656" y="2959918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20353" y="383358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65114" y="202287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73735" y="307515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59303" y="32238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77098" y="37603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34093" y="381884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82961" y="364373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39332" y="315383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96070" y="3351731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276723" y="207562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963972" y="157626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56141" y="178132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82807" y="18621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98594" y="1603418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23376" y="137248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32026" y="119481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893229" y="184498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829787" y="162363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792770" y="208645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97795" y="258817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749599" y="2502107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358795" y="257175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608840" y="167763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71494" y="217151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745692" y="199168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133945" y="214991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39647" y="192577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72169" y="1953935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168882" y="200993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983276" y="214991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30494" y="163034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43234" y="163667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333468" y="1942909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564425" y="31644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68484" y="301570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716825" y="357460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25306" y="381884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938046" y="387332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058952" y="336482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141394" y="349562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93009" y="326518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736638" y="307940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41814" y="2874438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808647" y="2740931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264019" y="155192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046532" y="192577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43267" y="2872055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583" name="Прямоугольник 77"/>
          <p:cNvSpPr>
            <a:spLocks noChangeArrowheads="1"/>
          </p:cNvSpPr>
          <p:nvPr/>
        </p:nvSpPr>
        <p:spPr bwMode="auto">
          <a:xfrm>
            <a:off x="0" y="5000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пункты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92393" y="2435519"/>
            <a:ext cx="287258" cy="21544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89132" y="2374931"/>
            <a:ext cx="287258" cy="21544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49117" y="1415558"/>
            <a:ext cx="287258" cy="2154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</p:txBody>
      </p:sp>
      <p:cxnSp>
        <p:nvCxnSpPr>
          <p:cNvPr id="3" name="Прямая соединительная линия 2"/>
          <p:cNvCxnSpPr>
            <a:stCxn id="42" idx="1"/>
          </p:cNvCxnSpPr>
          <p:nvPr/>
        </p:nvCxnSpPr>
        <p:spPr>
          <a:xfrm rot="10800000">
            <a:off x="5635652" y="1513294"/>
            <a:ext cx="1383421" cy="7154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64" idx="0"/>
          </p:cNvCxnSpPr>
          <p:nvPr/>
        </p:nvCxnSpPr>
        <p:spPr>
          <a:xfrm rot="10800000" flipV="1">
            <a:off x="5477097" y="1513285"/>
            <a:ext cx="1547604" cy="4296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764226" y="1513290"/>
            <a:ext cx="1260475" cy="4298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7" idx="3"/>
          </p:cNvCxnSpPr>
          <p:nvPr/>
        </p:nvCxnSpPr>
        <p:spPr>
          <a:xfrm rot="10800000" flipV="1">
            <a:off x="1999869" y="1510905"/>
            <a:ext cx="4975622" cy="67201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51" idx="0"/>
          </p:cNvCxnSpPr>
          <p:nvPr/>
        </p:nvCxnSpPr>
        <p:spPr>
          <a:xfrm rot="16200000" flipH="1">
            <a:off x="7139966" y="1748845"/>
            <a:ext cx="864996" cy="6415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50" idx="0"/>
          </p:cNvCxnSpPr>
          <p:nvPr/>
        </p:nvCxnSpPr>
        <p:spPr>
          <a:xfrm rot="16200000" flipH="1">
            <a:off x="6924616" y="1924113"/>
            <a:ext cx="821030" cy="20178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234238" y="1624018"/>
            <a:ext cx="23812" cy="1251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олилиния 96"/>
          <p:cNvSpPr/>
          <p:nvPr/>
        </p:nvSpPr>
        <p:spPr>
          <a:xfrm>
            <a:off x="1466854" y="1533525"/>
            <a:ext cx="5529263" cy="1797844"/>
          </a:xfrm>
          <a:custGeom>
            <a:avLst/>
            <a:gdLst>
              <a:gd name="connsiteX0" fmla="*/ 0 w 5529532"/>
              <a:gd name="connsiteY0" fmla="*/ 2398144 h 2398144"/>
              <a:gd name="connsiteX1" fmla="*/ 2035834 w 5529532"/>
              <a:gd name="connsiteY1" fmla="*/ 992038 h 2398144"/>
              <a:gd name="connsiteX2" fmla="*/ 5529532 w 5529532"/>
              <a:gd name="connsiteY2" fmla="*/ 0 h 2398144"/>
              <a:gd name="connsiteX3" fmla="*/ 5529532 w 5529532"/>
              <a:gd name="connsiteY3" fmla="*/ 0 h 239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532" h="2398144">
                <a:moveTo>
                  <a:pt x="0" y="2398144"/>
                </a:moveTo>
                <a:cubicBezTo>
                  <a:pt x="557122" y="1894936"/>
                  <a:pt x="1114245" y="1391729"/>
                  <a:pt x="2035834" y="992038"/>
                </a:cubicBezTo>
                <a:cubicBezTo>
                  <a:pt x="2957423" y="592347"/>
                  <a:pt x="5529532" y="0"/>
                  <a:pt x="5529532" y="0"/>
                </a:cubicBezTo>
                <a:lnTo>
                  <a:pt x="5529532" y="0"/>
                </a:lnTo>
              </a:path>
            </a:pathLst>
          </a:cu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3932239" y="1535909"/>
            <a:ext cx="3062287" cy="839391"/>
          </a:xfrm>
          <a:custGeom>
            <a:avLst/>
            <a:gdLst>
              <a:gd name="connsiteX0" fmla="*/ 0 w 5529532"/>
              <a:gd name="connsiteY0" fmla="*/ 2398144 h 2398144"/>
              <a:gd name="connsiteX1" fmla="*/ 2035834 w 5529532"/>
              <a:gd name="connsiteY1" fmla="*/ 992038 h 2398144"/>
              <a:gd name="connsiteX2" fmla="*/ 5529532 w 5529532"/>
              <a:gd name="connsiteY2" fmla="*/ 0 h 2398144"/>
              <a:gd name="connsiteX3" fmla="*/ 5529532 w 5529532"/>
              <a:gd name="connsiteY3" fmla="*/ 0 h 239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532" h="2398144">
                <a:moveTo>
                  <a:pt x="0" y="2398144"/>
                </a:moveTo>
                <a:cubicBezTo>
                  <a:pt x="557122" y="1894936"/>
                  <a:pt x="1114245" y="1391729"/>
                  <a:pt x="2035834" y="992038"/>
                </a:cubicBezTo>
                <a:cubicBezTo>
                  <a:pt x="2957423" y="592347"/>
                  <a:pt x="5529532" y="0"/>
                  <a:pt x="5529532" y="0"/>
                </a:cubicBezTo>
                <a:lnTo>
                  <a:pt x="5529532" y="0"/>
                </a:lnTo>
              </a:path>
            </a:pathLst>
          </a:cu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19072" y="1415557"/>
            <a:ext cx="412491" cy="338554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1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pic>
        <p:nvPicPr>
          <p:cNvPr id="85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1694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0" y="500048"/>
            <a:ext cx="91555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– интернат для детей с ограниченными возможностями здоровья «Надежда» </a:t>
            </a:r>
            <a:endParaRPr lang="ru-RU" sz="20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малогабаритных групп людей </a:t>
            </a:r>
          </a:p>
        </p:txBody>
      </p:sp>
      <p:pic>
        <p:nvPicPr>
          <p:cNvPr id="19460" name="Picture 4" descr="http://www.dobrokama16.ru/www/images/dzhorpav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8"/>
            <a:ext cx="5715000" cy="3714776"/>
          </a:xfrm>
          <a:prstGeom prst="rect">
            <a:avLst/>
          </a:prstGeom>
          <a:noFill/>
        </p:spPr>
      </p:pic>
      <p:pic>
        <p:nvPicPr>
          <p:cNvPr id="4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5156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528"/>
            <a:ext cx="9144000" cy="1188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347"/>
            <a:ext cx="9144000" cy="3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8744"/>
            <a:ext cx="9144000" cy="3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2366"/>
            <a:ext cx="9144000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824" y="397847"/>
            <a:ext cx="832930" cy="1026114"/>
          </a:xfrm>
          <a:prstGeom prst="rect">
            <a:avLst/>
          </a:prstGeom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0" y="2041269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Гульнара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Фариловна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190" y="2571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 Управления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исполнительного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Нижнекамского муниципального района Республики Татарстан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-16190" y="3512975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t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Гөлнара Фарил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6190" y="4083918"/>
            <a:ext cx="9144000" cy="4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18" tIns="38210" rIns="76418" bIns="38210"/>
          <a:lstStyle/>
          <a:p>
            <a:pPr marL="275808" indent="-275808" algn="ctr" defTabSz="788910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Түбән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районы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башкарма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комитетының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Мәктәпкәчә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мәгариф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идарәсе башлыгы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урынбасары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92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36103" y="1707035"/>
            <a:ext cx="2556205" cy="256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7"/>
          <p:cNvSpPr>
            <a:spLocks noChangeArrowheads="1"/>
          </p:cNvSpPr>
          <p:nvPr/>
        </p:nvSpPr>
        <p:spPr bwMode="auto">
          <a:xfrm>
            <a:off x="-18034" y="428610"/>
            <a:ext cx="9162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Турнир по плаванию для дошколят</a:t>
            </a:r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27" b="5274"/>
          <a:stretch/>
        </p:blipFill>
        <p:spPr>
          <a:xfrm>
            <a:off x="428596" y="857238"/>
            <a:ext cx="4209727" cy="200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857239"/>
            <a:ext cx="3857652" cy="419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01" b="1"/>
          <a:stretch/>
        </p:blipFill>
        <p:spPr>
          <a:xfrm>
            <a:off x="428596" y="2975145"/>
            <a:ext cx="4163903" cy="207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434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2" y="571485"/>
            <a:ext cx="91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конкурс для детей с ОВЗ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«Вместе с радостное детство»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ZamUser\AppData\Local\Temp\Rar$DIa0.263\WP_20181214_09_32_28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714494"/>
            <a:ext cx="4286280" cy="2928958"/>
          </a:xfrm>
          <a:prstGeom prst="rect">
            <a:avLst/>
          </a:prstGeom>
          <a:noFill/>
        </p:spPr>
      </p:pic>
      <p:pic>
        <p:nvPicPr>
          <p:cNvPr id="47106" name="Picture 2" descr="C:\Users\ZamUser\Desktop\IMG-20190617-WA0007.jpg"/>
          <p:cNvPicPr>
            <a:picLocks noChangeAspect="1" noChangeArrowheads="1"/>
          </p:cNvPicPr>
          <p:nvPr/>
        </p:nvPicPr>
        <p:blipFill>
          <a:blip r:embed="rId5"/>
          <a:srcRect l="25641" r="2564"/>
          <a:stretch>
            <a:fillRect/>
          </a:stretch>
        </p:blipFill>
        <p:spPr bwMode="auto">
          <a:xfrm>
            <a:off x="4714876" y="1714494"/>
            <a:ext cx="400052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306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Прямоугольник 21"/>
          <p:cNvSpPr>
            <a:spLocks noChangeArrowheads="1"/>
          </p:cNvSpPr>
          <p:nvPr/>
        </p:nvSpPr>
        <p:spPr bwMode="auto">
          <a:xfrm>
            <a:off x="0" y="5000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детей – инвалидов «Вместе мы сможем больше»</a:t>
            </a:r>
            <a:endParaRPr lang="ru-RU" sz="20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C:\Users\ZamUser\AppData\Local\Temp\Rar$DIa0.331\DSC_3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304"/>
            <a:ext cx="4389706" cy="3094572"/>
          </a:xfrm>
          <a:prstGeom prst="rect">
            <a:avLst/>
          </a:prstGeom>
          <a:noFill/>
        </p:spPr>
      </p:pic>
      <p:pic>
        <p:nvPicPr>
          <p:cNvPr id="48131" name="Picture 3" descr="C:\Users\ZamUser\AppData\Local\Temp\Rar$DIa0.590\DSC_3220.JPG"/>
          <p:cNvPicPr>
            <a:picLocks noChangeAspect="1" noChangeArrowheads="1"/>
          </p:cNvPicPr>
          <p:nvPr/>
        </p:nvPicPr>
        <p:blipFill>
          <a:blip r:embed="rId5" cstate="print"/>
          <a:srcRect l="7393"/>
          <a:stretch>
            <a:fillRect/>
          </a:stretch>
        </p:blipFill>
        <p:spPr bwMode="auto">
          <a:xfrm>
            <a:off x="5715008" y="1000114"/>
            <a:ext cx="2684658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7703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528"/>
            <a:ext cx="9144000" cy="1188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347"/>
            <a:ext cx="9144000" cy="3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8744"/>
            <a:ext cx="9144000" cy="3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2366"/>
            <a:ext cx="9144000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824" y="397847"/>
            <a:ext cx="832930" cy="1026114"/>
          </a:xfrm>
          <a:prstGeom prst="rect">
            <a:avLst/>
          </a:prstGeom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0" y="2041269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Гульнара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Фариловна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190" y="2571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 Управления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исполнительного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Нижнекамского муниципального района Республики Татарстан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-16190" y="3512975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t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Гөлнара Фарил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6190" y="4083918"/>
            <a:ext cx="9144000" cy="4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18" tIns="38210" rIns="76418" bIns="38210"/>
          <a:lstStyle/>
          <a:p>
            <a:pPr marL="275808" indent="-275808" algn="ctr" defTabSz="788910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Түбән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районы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башкарма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комитетының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Мәктәпкәчә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мәгариф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идарәсе башлыгы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урынбасары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92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528"/>
            <a:ext cx="9144000" cy="1188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347"/>
            <a:ext cx="9144000" cy="3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8744"/>
            <a:ext cx="9144000" cy="3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2366"/>
            <a:ext cx="9144000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824" y="397847"/>
            <a:ext cx="832930" cy="1026114"/>
          </a:xfrm>
          <a:prstGeom prst="rect">
            <a:avLst/>
          </a:prstGeom>
        </p:spPr>
      </p:pic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-8827" y="2067694"/>
            <a:ext cx="9161654" cy="13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система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психолого-медико-педагогического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сопровождения детей дошкольного возраста 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71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030709"/>
              </p:ext>
            </p:extLst>
          </p:nvPr>
        </p:nvGraphicFramePr>
        <p:xfrm>
          <a:off x="446088" y="742950"/>
          <a:ext cx="8118475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27037"/>
            <a:ext cx="9144000" cy="3778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образовательные учреждения НМР</a:t>
            </a:r>
            <a:endParaRPr lang="ru-RU" sz="1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88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3703158"/>
              </p:ext>
            </p:extLst>
          </p:nvPr>
        </p:nvGraphicFramePr>
        <p:xfrm>
          <a:off x="179389" y="844154"/>
          <a:ext cx="8785225" cy="412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6" name="Rectangle 3"/>
          <p:cNvSpPr txBox="1">
            <a:spLocks noChangeArrowheads="1"/>
          </p:cNvSpPr>
          <p:nvPr/>
        </p:nvSpPr>
        <p:spPr bwMode="auto">
          <a:xfrm>
            <a:off x="0" y="500048"/>
            <a:ext cx="9144000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Видовое разнообразие ДОУ</a:t>
            </a:r>
          </a:p>
        </p:txBody>
      </p:sp>
      <p:pic>
        <p:nvPicPr>
          <p:cNvPr id="9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8990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3"/>
          <p:cNvSpPr txBox="1">
            <a:spLocks noChangeArrowheads="1"/>
          </p:cNvSpPr>
          <p:nvPr/>
        </p:nvSpPr>
        <p:spPr bwMode="auto">
          <a:xfrm>
            <a:off x="0" y="642924"/>
            <a:ext cx="9144000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воспитанников с ограниченными возможностями здоровья</a:t>
            </a:r>
            <a:endParaRPr lang="ru-RU" alt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10593886"/>
              </p:ext>
            </p:extLst>
          </p:nvPr>
        </p:nvGraphicFramePr>
        <p:xfrm>
          <a:off x="114405" y="897566"/>
          <a:ext cx="8784530" cy="371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5894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844156"/>
            <a:ext cx="819785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2611" y="207520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8499" y="215437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4350" y="298820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8506" y="324369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0117" y="3332966"/>
            <a:ext cx="338554" cy="276999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1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9611" y="308954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0604" y="293692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9800" y="303363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12027" y="304166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1241" y="320324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48732" y="338184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05103" y="373895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35990" y="396092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21870" y="3096528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04062" y="3422879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35785" y="353837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08935" y="2603009"/>
            <a:ext cx="314301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52220" y="262680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131" y="25222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88656" y="2959918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94705" y="3833585"/>
            <a:ext cx="338554" cy="27699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1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65114" y="202287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73735" y="307515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59303" y="32238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77098" y="37603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34093" y="381884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82961" y="364373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39332" y="315383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70423" y="3351736"/>
            <a:ext cx="338554" cy="27699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1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276723" y="207562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963972" y="157626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30494" y="1781330"/>
            <a:ext cx="338554" cy="276999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1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82807" y="18621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98594" y="1603418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23376" y="137248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32026" y="119481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893229" y="184498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829787" y="162363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792770" y="208645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97795" y="258817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749599" y="250210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358795" y="257175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608840" y="167763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71494" y="217151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745692" y="199168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133945" y="214991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39647" y="192577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72169" y="1953935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168882" y="2009932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983276" y="216016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30494" y="163034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497418" y="163667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333468" y="194290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564425" y="316441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68484" y="3015703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716825" y="357460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25306" y="381884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938046" y="387332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058952" y="336482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141394" y="3495620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93009" y="3265187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736638" y="307940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41814" y="287443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808647" y="2740931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264019" y="1551926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046532" y="1925774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50518" y="2872055"/>
            <a:ext cx="235962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583" name="Прямоугольник 77"/>
          <p:cNvSpPr>
            <a:spLocks noChangeArrowheads="1"/>
          </p:cNvSpPr>
          <p:nvPr/>
        </p:nvSpPr>
        <p:spPr bwMode="auto">
          <a:xfrm>
            <a:off x="0" y="42861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открытые специализированные группы</a:t>
            </a:r>
            <a:endParaRPr lang="ru-RU" alt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92393" y="2435519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89132" y="2374931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49117" y="1415558"/>
            <a:ext cx="28725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024697" y="1415561"/>
            <a:ext cx="406858" cy="276999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1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464129" y="1500982"/>
            <a:ext cx="429101" cy="338554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21</a:t>
            </a:r>
            <a:endParaRPr lang="ru-RU" sz="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625101" y="2072480"/>
            <a:ext cx="429101" cy="338554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26</a:t>
            </a:r>
            <a:endParaRPr lang="ru-RU" sz="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19808" y="3107667"/>
            <a:ext cx="429101" cy="338554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19</a:t>
            </a:r>
            <a:endParaRPr lang="ru-RU" sz="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498129" y="3559480"/>
            <a:ext cx="429101" cy="338554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6</a:t>
            </a:r>
            <a:endParaRPr lang="ru-RU" sz="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58" y="928676"/>
            <a:ext cx="429101" cy="338554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ru-RU" sz="80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7158" y="1357304"/>
            <a:ext cx="428628" cy="338554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ru-RU" sz="8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57229" y="1000118"/>
            <a:ext cx="84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школа</a:t>
            </a:r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857224" y="1428746"/>
            <a:ext cx="669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ДОУ</a:t>
            </a:r>
            <a:endParaRPr lang="ru-RU" sz="1400" dirty="0"/>
          </a:p>
        </p:txBody>
      </p:sp>
      <p:pic>
        <p:nvPicPr>
          <p:cNvPr id="83" name="Picture 2" descr="D:\Pictures\Рисунок1 копия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919"/>
          <a:stretch/>
        </p:blipFill>
        <p:spPr bwMode="auto">
          <a:xfrm rot="10800000">
            <a:off x="0" y="331721"/>
            <a:ext cx="9144000" cy="3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11134"/>
            <a:ext cx="434953" cy="5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1010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239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3528"/>
            <a:ext cx="9144000" cy="1188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347"/>
            <a:ext cx="9144000" cy="34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8744"/>
            <a:ext cx="9144000" cy="34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2366"/>
            <a:ext cx="9144000" cy="3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824" y="397847"/>
            <a:ext cx="832930" cy="1026114"/>
          </a:xfrm>
          <a:prstGeom prst="rect">
            <a:avLst/>
          </a:prstGeom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0" y="2041269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Гульнара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Фариловна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190" y="2571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 Управления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исполнительного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Нижнекамского муниципального района Республики Татарстан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-16190" y="3512975"/>
            <a:ext cx="914400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Вазиева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t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Гөлнара Фарил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кызы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6190" y="4083918"/>
            <a:ext cx="9144000" cy="4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418" tIns="38210" rIns="76418" bIns="38210"/>
          <a:lstStyle/>
          <a:p>
            <a:pPr marL="275808" indent="-275808" algn="ctr" defTabSz="788910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Түбән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районы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башкарма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комитетының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Мәктәпкәчә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мәгариф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идарәсе башлыгы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урынбасары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92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0" y="0"/>
            <a:ext cx="9151938" cy="7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межведомственного взаимодействия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(схема 1)</a:t>
            </a:r>
            <a:endParaRPr lang="ru-RU" alt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571472" y="642925"/>
          <a:ext cx="7929618" cy="4286280"/>
        </p:xfrm>
        <a:graphic>
          <a:graphicData uri="http://schemas.openxmlformats.org/presentationml/2006/ole">
            <p:oleObj spid="_x0000_s26625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47579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0" y="0"/>
            <a:ext cx="9151938" cy="6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межведомственного взаимодействия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(схема 2)</a:t>
            </a:r>
            <a:endParaRPr lang="ru-RU" alt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71472" y="682608"/>
          <a:ext cx="8001056" cy="4318034"/>
        </p:xfrm>
        <a:graphic>
          <a:graphicData uri="http://schemas.openxmlformats.org/presentationml/2006/ole">
            <p:oleObj spid="_x0000_s43011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47579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9050</TotalTime>
  <Words>378</Words>
  <Application>Microsoft Office PowerPoint</Application>
  <PresentationFormat>Экран (16:9)</PresentationFormat>
  <Paragraphs>198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PDF</vt:lpstr>
      <vt:lpstr>Слайд 1</vt:lpstr>
      <vt:lpstr>Слайд 2</vt:lpstr>
      <vt:lpstr>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 в обучении детей  государственным языкам  в дошкольных образовательных учреждениях Республики Татарстан</dc:title>
  <dc:creator>Завед</dc:creator>
  <cp:lastModifiedBy>ZamUser</cp:lastModifiedBy>
  <cp:revision>824</cp:revision>
  <dcterms:created xsi:type="dcterms:W3CDTF">2012-06-27T12:08:55Z</dcterms:created>
  <dcterms:modified xsi:type="dcterms:W3CDTF">2019-06-18T05:12:40Z</dcterms:modified>
</cp:coreProperties>
</file>