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70" r:id="rId1"/>
    <p:sldMasterId id="2147485182" r:id="rId2"/>
    <p:sldMasterId id="2147485195" r:id="rId3"/>
    <p:sldMasterId id="2147485207" r:id="rId4"/>
    <p:sldMasterId id="2147485219" r:id="rId5"/>
    <p:sldMasterId id="2147485234" r:id="rId6"/>
  </p:sldMasterIdLst>
  <p:notesMasterIdLst>
    <p:notesMasterId r:id="rId38"/>
  </p:notesMasterIdLst>
  <p:handoutMasterIdLst>
    <p:handoutMasterId r:id="rId39"/>
  </p:handoutMasterIdLst>
  <p:sldIdLst>
    <p:sldId id="551" r:id="rId7"/>
    <p:sldId id="577" r:id="rId8"/>
    <p:sldId id="838" r:id="rId9"/>
    <p:sldId id="583" r:id="rId10"/>
    <p:sldId id="839" r:id="rId11"/>
    <p:sldId id="837" r:id="rId12"/>
    <p:sldId id="557" r:id="rId13"/>
    <p:sldId id="842" r:id="rId14"/>
    <p:sldId id="843" r:id="rId15"/>
    <p:sldId id="840" r:id="rId16"/>
    <p:sldId id="841" r:id="rId17"/>
    <p:sldId id="844" r:id="rId18"/>
    <p:sldId id="845" r:id="rId19"/>
    <p:sldId id="877" r:id="rId20"/>
    <p:sldId id="884" r:id="rId21"/>
    <p:sldId id="878" r:id="rId22"/>
    <p:sldId id="879" r:id="rId23"/>
    <p:sldId id="880" r:id="rId24"/>
    <p:sldId id="881" r:id="rId25"/>
    <p:sldId id="882" r:id="rId26"/>
    <p:sldId id="883" r:id="rId27"/>
    <p:sldId id="887" r:id="rId28"/>
    <p:sldId id="846" r:id="rId29"/>
    <p:sldId id="896" r:id="rId30"/>
    <p:sldId id="890" r:id="rId31"/>
    <p:sldId id="892" r:id="rId32"/>
    <p:sldId id="897" r:id="rId33"/>
    <p:sldId id="893" r:id="rId34"/>
    <p:sldId id="894" r:id="rId35"/>
    <p:sldId id="895" r:id="rId36"/>
    <p:sldId id="836" r:id="rId37"/>
  </p:sldIdLst>
  <p:sldSz cx="9144000" cy="5715000" type="screen16x10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99"/>
    <a:srgbClr val="CCFF99"/>
    <a:srgbClr val="FF9900"/>
    <a:srgbClr val="FFCCFF"/>
    <a:srgbClr val="CCFFCC"/>
    <a:srgbClr val="FF99CC"/>
    <a:srgbClr val="CC99FF"/>
    <a:srgbClr val="FF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7338" autoAdjust="0"/>
  </p:normalViewPr>
  <p:slideViewPr>
    <p:cSldViewPr>
      <p:cViewPr varScale="1">
        <p:scale>
          <a:sx n="89" d="100"/>
          <a:sy n="89" d="100"/>
        </p:scale>
        <p:origin x="-870" y="-96"/>
      </p:cViewPr>
      <p:guideLst>
        <p:guide orient="horz" pos="2160"/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57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67441526104943"/>
          <c:y val="5.2419219342685515E-2"/>
          <c:w val="0.87165118908356587"/>
          <c:h val="0.84568161737236291"/>
        </c:manualLayout>
      </c:layout>
      <c:bar3D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3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3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76200" dist="25400" dir="5400000" algn="ct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 contourW="12700" prstMaterial="flat">
              <a:bevelT w="38100" h="44450" prst="angle"/>
              <a:contourClr>
                <a:schemeClr val="accent3">
                  <a:shade val="35000"/>
                  <a:satMod val="16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'[Диаграмма в Microsoft PowerPoint]Лист1'!$A$10:$A$12</c:f>
              <c:numCache>
                <c:formatCode>m/d/yyyy</c:formatCode>
                <c:ptCount val="3"/>
                <c:pt idx="0">
                  <c:v>42370</c:v>
                </c:pt>
                <c:pt idx="1">
                  <c:v>42736</c:v>
                </c:pt>
                <c:pt idx="2">
                  <c:v>43101</c:v>
                </c:pt>
              </c:numCache>
            </c:numRef>
          </c:cat>
          <c:val>
            <c:numRef>
              <c:f>'[Диаграмма в Microsoft PowerPoint]Лист1'!$B$10:$B$12</c:f>
              <c:numCache>
                <c:formatCode>0.0%</c:formatCode>
                <c:ptCount val="3"/>
                <c:pt idx="0">
                  <c:v>0.71699999999999997</c:v>
                </c:pt>
                <c:pt idx="1">
                  <c:v>0.76600000000000001</c:v>
                </c:pt>
                <c:pt idx="2">
                  <c:v>0.79800000000000004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A0-49CF-9C09-BCFA130C5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985216"/>
        <c:axId val="134986752"/>
        <c:axId val="0"/>
      </c:bar3DChart>
      <c:dateAx>
        <c:axId val="13498521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34986752"/>
        <c:crosses val="autoZero"/>
        <c:auto val="1"/>
        <c:lblOffset val="100"/>
        <c:baseTimeUnit val="years"/>
      </c:dateAx>
      <c:valAx>
        <c:axId val="13498675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4985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111111111111112E-2"/>
          <c:y val="6.0185185185185182E-2"/>
          <c:w val="0.6195732350321731"/>
          <c:h val="0.93981478583756739"/>
        </c:manualLayout>
      </c:layout>
      <c:pie3DChart>
        <c:varyColors val="1"/>
        <c:ser>
          <c:idx val="0"/>
          <c:order val="0"/>
          <c:dLbls>
            <c:dLbl>
              <c:idx val="1"/>
              <c:layout>
                <c:manualLayout>
                  <c:x val="-8.9900409155442396E-2"/>
                  <c:y val="-5.74833318228140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D6-4B0A-8BC9-EC93DB8F980E}"/>
                </c:ext>
              </c:extLst>
            </c:dLbl>
            <c:dLbl>
              <c:idx val="2"/>
              <c:layout>
                <c:manualLayout>
                  <c:x val="-7.3096850917587402E-3"/>
                  <c:y val="-4.21216962002021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D6-4B0A-8BC9-EC93DB8F980E}"/>
                </c:ext>
              </c:extLst>
            </c:dLbl>
            <c:dLbl>
              <c:idx val="3"/>
              <c:layout>
                <c:manualLayout>
                  <c:x val="2.1092303581812754E-2"/>
                  <c:y val="3.62147584887150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D6-4B0A-8BC9-EC93DB8F9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Calibri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'[Диаграмма в Microsoft PowerPoint]Лист1'!$A$41:$A$46</c:f>
              <c:strCache>
                <c:ptCount val="6"/>
                <c:pt idx="0">
                  <c:v>Муниципальный детский сад</c:v>
                </c:pt>
                <c:pt idx="1">
                  <c:v>Частный детский сад</c:v>
                </c:pt>
                <c:pt idx="2">
                  <c:v>Семейный (домашний) детский сад</c:v>
                </c:pt>
                <c:pt idx="3">
                  <c:v>Частный воспитатель / няня. Несколько часов в день</c:v>
                </c:pt>
                <c:pt idx="4">
                  <c:v>Самостоятельное воспитание ребенка при поддержке со стороны специалистов</c:v>
                </c:pt>
                <c:pt idx="5">
                  <c:v>Самостоятельное воспитание ребенка </c:v>
                </c:pt>
              </c:strCache>
            </c:strRef>
          </c:cat>
          <c:val>
            <c:numRef>
              <c:f>'[Диаграмма в Microsoft PowerPoint]Лист1'!$B$41:$B$46</c:f>
              <c:numCache>
                <c:formatCode>0.0%</c:formatCode>
                <c:ptCount val="6"/>
                <c:pt idx="0">
                  <c:v>0.1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0.71</c:v>
                </c:pt>
                <c:pt idx="5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9D6-4B0A-8BC9-EC93DB8F980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024509116473393"/>
          <c:y val="2.0844998541848937E-2"/>
          <c:w val="0.35308815869275001"/>
          <c:h val="0.97915500145815104"/>
        </c:manualLayout>
      </c:layout>
      <c:overlay val="0"/>
      <c:txPr>
        <a:bodyPr/>
        <a:lstStyle/>
        <a:p>
          <a:pPr>
            <a:defRPr sz="1600" b="1">
              <a:latin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535433070866151E-2"/>
          <c:y val="1.6203703703703703E-2"/>
          <c:w val="0.59027777777777779"/>
          <c:h val="0.98379629629629628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2.2231423399267494E-2"/>
                  <c:y val="-4.0259792956882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49-4B92-A1AB-D5FCEB927A2C}"/>
                </c:ext>
              </c:extLst>
            </c:dLbl>
            <c:dLbl>
              <c:idx val="4"/>
              <c:layout>
                <c:manualLayout>
                  <c:x val="-2.8159802972405494E-2"/>
                  <c:y val="-8.0519585913764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49-4B92-A1AB-D5FCEB927A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'[Диаграмма в Microsoft PowerPoint]Лист1'!$A$51:$A$55</c:f>
              <c:strCache>
                <c:ptCount val="5"/>
                <c:pt idx="0">
                  <c:v>Группа полного дня</c:v>
                </c:pt>
                <c:pt idx="1">
                  <c:v>Адаптационная группа</c:v>
                </c:pt>
                <c:pt idx="2">
                  <c:v>Занятия в семейном клубе</c:v>
                </c:pt>
                <c:pt idx="3">
                  <c:v>Группа "Вместе с мамой"</c:v>
                </c:pt>
                <c:pt idx="4">
                  <c:v>Консультации специалистов</c:v>
                </c:pt>
              </c:strCache>
            </c:strRef>
          </c:cat>
          <c:val>
            <c:numRef>
              <c:f>'[Диаграмма в Microsoft PowerPoint]Лист1'!$B$51:$B$55</c:f>
              <c:numCache>
                <c:formatCode>0%</c:formatCode>
                <c:ptCount val="5"/>
                <c:pt idx="0">
                  <c:v>0.03</c:v>
                </c:pt>
                <c:pt idx="1">
                  <c:v>0.15</c:v>
                </c:pt>
                <c:pt idx="2">
                  <c:v>0.25</c:v>
                </c:pt>
                <c:pt idx="3">
                  <c:v>0.54</c:v>
                </c:pt>
                <c:pt idx="4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149-4B92-A1AB-D5FCEB927A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1800" b="1">
              <a:latin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277777777777777E-2"/>
          <c:y val="2.7324825278573366E-2"/>
          <c:w val="0.5898646106736658"/>
          <c:h val="0.8608917985818083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1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1">
                    <a:shade val="35000"/>
                    <a:satMod val="16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B89-4ABB-A5DE-02BCD770B46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2">
                    <a:shade val="35000"/>
                    <a:satMod val="16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B89-4ABB-A5DE-02BCD770B46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3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3">
                    <a:shade val="35000"/>
                    <a:satMod val="16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B89-4ABB-A5DE-02BCD770B46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4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4">
                    <a:shade val="35000"/>
                    <a:satMod val="16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B89-4ABB-A5DE-02BCD770B46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5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5">
                    <a:shade val="35000"/>
                    <a:satMod val="16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B89-4ABB-A5DE-02BCD770B465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6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6">
                    <a:shade val="35000"/>
                    <a:satMod val="16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B89-4ABB-A5DE-02BCD770B465}"/>
              </c:ext>
            </c:extLst>
          </c:dPt>
          <c:dLbls>
            <c:dLbl>
              <c:idx val="1"/>
              <c:layout>
                <c:manualLayout>
                  <c:x val="-1.4839348206474191E-2"/>
                  <c:y val="1.24348492645670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89-4ABB-A5DE-02BCD770B465}"/>
                </c:ext>
              </c:extLst>
            </c:dLbl>
            <c:dLbl>
              <c:idx val="3"/>
              <c:layout>
                <c:manualLayout>
                  <c:x val="-7.187456255468061E-2"/>
                  <c:y val="4.908806085084077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B89-4ABB-A5DE-02BCD770B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Calibri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'[Диаграмма в Microsoft PowerPoint]Лист1'!$A$22:$A$27</c:f>
              <c:strCache>
                <c:ptCount val="6"/>
                <c:pt idx="0">
                  <c:v>Муниципальный детский сад</c:v>
                </c:pt>
                <c:pt idx="1">
                  <c:v>Частный детский сад</c:v>
                </c:pt>
                <c:pt idx="2">
                  <c:v>Семейный (домашний) детский сад</c:v>
                </c:pt>
                <c:pt idx="3">
                  <c:v>Частный воспитатель / няня. Несколько часов в день</c:v>
                </c:pt>
                <c:pt idx="4">
                  <c:v>Самостоятельное воспитание ребенка при поддержке со стороны специалистов</c:v>
                </c:pt>
                <c:pt idx="5">
                  <c:v>Самостоятельное воспитание ребенка </c:v>
                </c:pt>
              </c:strCache>
            </c:strRef>
          </c:cat>
          <c:val>
            <c:numRef>
              <c:f>'[Диаграмма в Microsoft PowerPoint]Лист1'!$B$22:$B$27</c:f>
              <c:numCache>
                <c:formatCode>0.0%</c:formatCode>
                <c:ptCount val="6"/>
                <c:pt idx="0">
                  <c:v>0.34</c:v>
                </c:pt>
                <c:pt idx="1">
                  <c:v>0.03</c:v>
                </c:pt>
                <c:pt idx="2">
                  <c:v>0.05</c:v>
                </c:pt>
                <c:pt idx="3">
                  <c:v>0.01</c:v>
                </c:pt>
                <c:pt idx="4">
                  <c:v>0.47</c:v>
                </c:pt>
                <c:pt idx="5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B89-4ABB-A5DE-02BCD770B46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05372922134733"/>
          <c:y val="4.5055253065632198E-2"/>
          <c:w val="0.3894627077865267"/>
          <c:h val="0.95430355592559502"/>
        </c:manualLayout>
      </c:layout>
      <c:overlay val="0"/>
      <c:txPr>
        <a:bodyPr/>
        <a:lstStyle/>
        <a:p>
          <a:pPr>
            <a:defRPr sz="1800" b="1">
              <a:latin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940011295041295E-2"/>
          <c:y val="3.990290141373181E-2"/>
          <c:w val="0.51722574806502986"/>
          <c:h val="0.96009709858626824"/>
        </c:manualLayout>
      </c:layout>
      <c:doughnut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'[Диаграмма в Microsoft PowerPoint]Лист1'!$A$33:$A$37</c:f>
              <c:strCache>
                <c:ptCount val="5"/>
                <c:pt idx="0">
                  <c:v>Группа полного дня</c:v>
                </c:pt>
                <c:pt idx="1">
                  <c:v>Адаптационная группа</c:v>
                </c:pt>
                <c:pt idx="2">
                  <c:v>Занятия в семейном клубе</c:v>
                </c:pt>
                <c:pt idx="3">
                  <c:v>Группа "Вместе с мамой"</c:v>
                </c:pt>
                <c:pt idx="4">
                  <c:v>Консультации специалистов</c:v>
                </c:pt>
              </c:strCache>
            </c:strRef>
          </c:cat>
          <c:val>
            <c:numRef>
              <c:f>'[Диаграмма в Microsoft PowerPoint]Лист1'!$B$33:$B$37</c:f>
              <c:numCache>
                <c:formatCode>0%</c:formatCode>
                <c:ptCount val="5"/>
                <c:pt idx="0">
                  <c:v>0.11</c:v>
                </c:pt>
                <c:pt idx="1">
                  <c:v>0.24</c:v>
                </c:pt>
                <c:pt idx="2">
                  <c:v>0.15</c:v>
                </c:pt>
                <c:pt idx="3">
                  <c:v>0.47</c:v>
                </c:pt>
                <c:pt idx="4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76-4270-A629-006EF1D4B1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1400" b="1">
              <a:latin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772863539100894E-2"/>
          <c:y val="2.7324814589299432E-2"/>
          <c:w val="0.63415424483097182"/>
          <c:h val="0.922993704339247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5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5">
                    <a:shade val="35000"/>
                    <a:satMod val="16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DE9-4731-835B-806D0F16BFD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2">
                    <a:shade val="35000"/>
                    <a:satMod val="16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DE9-4731-835B-806D0F16BFD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3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3">
                    <a:shade val="35000"/>
                    <a:satMod val="16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DE9-4731-835B-806D0F16BFD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4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4">
                    <a:shade val="35000"/>
                    <a:satMod val="16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DE9-4731-835B-806D0F16BFD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1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1">
                    <a:shade val="35000"/>
                    <a:satMod val="16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DE9-4731-835B-806D0F16BFD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6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6">
                    <a:shade val="35000"/>
                    <a:satMod val="16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DE9-4731-835B-806D0F16BFD7}"/>
              </c:ext>
            </c:extLst>
          </c:dPt>
          <c:dLbls>
            <c:dLbl>
              <c:idx val="1"/>
              <c:layout>
                <c:manualLayout>
                  <c:x val="8.7021722067015139E-2"/>
                  <c:y val="-0.2001557338394846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E9-4731-835B-806D0F16BFD7}"/>
                </c:ext>
              </c:extLst>
            </c:dLbl>
            <c:dLbl>
              <c:idx val="3"/>
              <c:layout>
                <c:manualLayout>
                  <c:x val="5.343297447528414E-2"/>
                  <c:y val="-0.1974670659701609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E9-4731-835B-806D0F16BF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Calibri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'[Диаграмма в Microsoft PowerPoint]Лист1'!$A$60:$A$65</c:f>
              <c:strCache>
                <c:ptCount val="6"/>
                <c:pt idx="0">
                  <c:v>Муниципальный детский сад</c:v>
                </c:pt>
                <c:pt idx="1">
                  <c:v>Частный детский сад</c:v>
                </c:pt>
                <c:pt idx="2">
                  <c:v>Семейный (домашний) детский сад</c:v>
                </c:pt>
                <c:pt idx="3">
                  <c:v>Частный воспитатель / няня. Несколько часов в день</c:v>
                </c:pt>
                <c:pt idx="4">
                  <c:v>Самостоятельное воспитание ребенка при поддержке со стороны специалистов</c:v>
                </c:pt>
                <c:pt idx="5">
                  <c:v>Самостоятельное воспитание ребенка </c:v>
                </c:pt>
              </c:strCache>
            </c:strRef>
          </c:cat>
          <c:val>
            <c:numRef>
              <c:f>'[Диаграмма в Microsoft PowerPoint]Лист1'!$B$60:$B$65</c:f>
              <c:numCache>
                <c:formatCode>0.0%</c:formatCode>
                <c:ptCount val="6"/>
                <c:pt idx="0">
                  <c:v>0.53</c:v>
                </c:pt>
                <c:pt idx="1">
                  <c:v>0.03</c:v>
                </c:pt>
                <c:pt idx="2">
                  <c:v>0.05</c:v>
                </c:pt>
                <c:pt idx="3">
                  <c:v>0.01</c:v>
                </c:pt>
                <c:pt idx="4">
                  <c:v>0.33</c:v>
                </c:pt>
                <c:pt idx="5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DE9-4731-835B-806D0F16B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608566203696704"/>
          <c:y val="6.6862663063111699E-2"/>
          <c:w val="0.34855925159067214"/>
          <c:h val="0.86627436001171332"/>
        </c:manualLayout>
      </c:layout>
      <c:overlay val="0"/>
      <c:txPr>
        <a:bodyPr/>
        <a:lstStyle/>
        <a:p>
          <a:pPr>
            <a:defRPr sz="1600" b="1">
              <a:latin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70379942129612E-2"/>
          <c:y val="3.8736577303298374E-2"/>
          <c:w val="0.52479458300929527"/>
          <c:h val="0.9427809020883792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5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5">
                    <a:shade val="35000"/>
                    <a:satMod val="16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7E-4FB4-B62E-4F4E4555730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2">
                    <a:shade val="35000"/>
                    <a:satMod val="16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7E-4FB4-B62E-4F4E4555730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3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3">
                    <a:shade val="35000"/>
                    <a:satMod val="16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B7E-4FB4-B62E-4F4E4555730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4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4">
                    <a:shade val="35000"/>
                    <a:satMod val="16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B7E-4FB4-B62E-4F4E4555730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1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1">
                    <a:shade val="35000"/>
                    <a:satMod val="16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B7E-4FB4-B62E-4F4E455573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'[Диаграмма в Microsoft PowerPoint]Лист1'!$A$70:$A$74</c:f>
              <c:strCache>
                <c:ptCount val="5"/>
                <c:pt idx="0">
                  <c:v>Группа полного дня</c:v>
                </c:pt>
                <c:pt idx="1">
                  <c:v>Адаптационная группа</c:v>
                </c:pt>
                <c:pt idx="2">
                  <c:v>Занятия в семейном клубе</c:v>
                </c:pt>
                <c:pt idx="3">
                  <c:v>Группа "Вместе с мамой"</c:v>
                </c:pt>
                <c:pt idx="4">
                  <c:v>Консультации специалистов</c:v>
                </c:pt>
              </c:strCache>
            </c:strRef>
          </c:cat>
          <c:val>
            <c:numRef>
              <c:f>'[Диаграмма в Microsoft PowerPoint]Лист1'!$B$70:$B$74</c:f>
              <c:numCache>
                <c:formatCode>0%</c:formatCode>
                <c:ptCount val="5"/>
                <c:pt idx="0">
                  <c:v>0.43</c:v>
                </c:pt>
                <c:pt idx="1">
                  <c:v>0.26</c:v>
                </c:pt>
                <c:pt idx="2">
                  <c:v>0.13</c:v>
                </c:pt>
                <c:pt idx="3">
                  <c:v>0.15</c:v>
                </c:pt>
                <c:pt idx="4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B7E-4FB4-B62E-4F4E455573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1800" b="1">
              <a:latin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9C309C-BBFB-46C2-9B72-DFB4BE4F70D8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9C6EA2-9DE5-4770-9F49-0C4F25F8A47D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en-US" sz="5400" b="1" dirty="0"/>
            <a:t>V</a:t>
          </a:r>
          <a:endParaRPr lang="ru-RU" sz="5400" b="1" dirty="0"/>
        </a:p>
      </dgm:t>
    </dgm:pt>
    <dgm:pt modelId="{95FA96A8-8785-4DAD-8368-C7AEDA9FED66}" type="parTrans" cxnId="{DCB76271-4EC5-4EBA-8416-E36044A8A413}">
      <dgm:prSet/>
      <dgm:spPr/>
      <dgm:t>
        <a:bodyPr/>
        <a:lstStyle/>
        <a:p>
          <a:pPr algn="ctr"/>
          <a:endParaRPr lang="ru-RU" sz="5400"/>
        </a:p>
      </dgm:t>
    </dgm:pt>
    <dgm:pt modelId="{4D52DABB-7133-4270-83BF-8AE05E12D511}" type="sibTrans" cxnId="{DCB76271-4EC5-4EBA-8416-E36044A8A413}">
      <dgm:prSet/>
      <dgm:spPr/>
      <dgm:t>
        <a:bodyPr/>
        <a:lstStyle/>
        <a:p>
          <a:pPr algn="ctr"/>
          <a:endParaRPr lang="ru-RU" sz="5400"/>
        </a:p>
      </dgm:t>
    </dgm:pt>
    <dgm:pt modelId="{4C0AF5E6-151C-4E48-8B64-01BC10E115CC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en-US" sz="5400" b="1" dirty="0"/>
            <a:t>U</a:t>
          </a:r>
          <a:endParaRPr lang="ru-RU" sz="5400" b="1" dirty="0"/>
        </a:p>
      </dgm:t>
    </dgm:pt>
    <dgm:pt modelId="{B7AACFC0-6931-419D-B36C-ECE5330C412E}" type="parTrans" cxnId="{11554EE0-4ABE-4F58-99D4-AFF29D9A194F}">
      <dgm:prSet/>
      <dgm:spPr/>
      <dgm:t>
        <a:bodyPr/>
        <a:lstStyle/>
        <a:p>
          <a:pPr algn="ctr"/>
          <a:endParaRPr lang="ru-RU" sz="5400"/>
        </a:p>
      </dgm:t>
    </dgm:pt>
    <dgm:pt modelId="{82B9A603-FD02-43CF-8E9E-73F4ABB998C9}" type="sibTrans" cxnId="{11554EE0-4ABE-4F58-99D4-AFF29D9A194F}">
      <dgm:prSet/>
      <dgm:spPr/>
      <dgm:t>
        <a:bodyPr/>
        <a:lstStyle/>
        <a:p>
          <a:pPr algn="ctr"/>
          <a:endParaRPr lang="ru-RU" sz="5400"/>
        </a:p>
      </dgm:t>
    </dgm:pt>
    <dgm:pt modelId="{B323FDBE-46FC-49CE-AE32-122DA1C52BEA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en-US" sz="5400" b="1" dirty="0"/>
            <a:t>C</a:t>
          </a:r>
          <a:endParaRPr lang="ru-RU" sz="5400" b="1" dirty="0"/>
        </a:p>
      </dgm:t>
    </dgm:pt>
    <dgm:pt modelId="{EC27C113-2D3D-4873-9893-AFFBC3BF3BF6}" type="parTrans" cxnId="{8D72FC26-14B1-4831-9B4F-D172AF9188A9}">
      <dgm:prSet/>
      <dgm:spPr/>
      <dgm:t>
        <a:bodyPr/>
        <a:lstStyle/>
        <a:p>
          <a:pPr algn="ctr"/>
          <a:endParaRPr lang="ru-RU" sz="5400"/>
        </a:p>
      </dgm:t>
    </dgm:pt>
    <dgm:pt modelId="{F6D26823-8B88-4EC4-AC05-7786FD33869B}" type="sibTrans" cxnId="{8D72FC26-14B1-4831-9B4F-D172AF9188A9}">
      <dgm:prSet/>
      <dgm:spPr/>
      <dgm:t>
        <a:bodyPr/>
        <a:lstStyle/>
        <a:p>
          <a:pPr algn="ctr"/>
          <a:endParaRPr lang="ru-RU" sz="5400"/>
        </a:p>
      </dgm:t>
    </dgm:pt>
    <dgm:pt modelId="{583561F9-6140-4F2D-98B4-FAC014D4E69D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en-US" sz="5400" b="1" dirty="0"/>
            <a:t>A</a:t>
          </a:r>
          <a:endParaRPr lang="ru-RU" sz="5400" b="1" dirty="0"/>
        </a:p>
      </dgm:t>
    </dgm:pt>
    <dgm:pt modelId="{941D9D37-8661-4031-A69C-2EDA2D346455}" type="parTrans" cxnId="{099D15B8-1B37-4B82-A3B4-C251A455C986}">
      <dgm:prSet/>
      <dgm:spPr/>
      <dgm:t>
        <a:bodyPr/>
        <a:lstStyle/>
        <a:p>
          <a:pPr algn="ctr"/>
          <a:endParaRPr lang="ru-RU" sz="5400"/>
        </a:p>
      </dgm:t>
    </dgm:pt>
    <dgm:pt modelId="{CCE8DA7E-1C61-46FF-890E-375952D58361}" type="sibTrans" cxnId="{099D15B8-1B37-4B82-A3B4-C251A455C986}">
      <dgm:prSet/>
      <dgm:spPr/>
      <dgm:t>
        <a:bodyPr/>
        <a:lstStyle/>
        <a:p>
          <a:pPr algn="ctr"/>
          <a:endParaRPr lang="ru-RU" sz="5400"/>
        </a:p>
      </dgm:t>
    </dgm:pt>
    <dgm:pt modelId="{6DC5BCA2-81F1-4941-B63D-E2B08F4FFDB4}" type="pres">
      <dgm:prSet presAssocID="{769C309C-BBFB-46C2-9B72-DFB4BE4F70D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3CC368-603E-4E99-B7DE-69EEA909F63C}" type="pres">
      <dgm:prSet presAssocID="{769C309C-BBFB-46C2-9B72-DFB4BE4F70D8}" presName="childre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BE859D9-4F26-4FDD-83CE-40BA84265E45}" type="pres">
      <dgm:prSet presAssocID="{769C309C-BBFB-46C2-9B72-DFB4BE4F70D8}" presName="childPlaceholder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F600960E-EA6C-45F5-AA13-42592639FAA6}" type="pres">
      <dgm:prSet presAssocID="{769C309C-BBFB-46C2-9B72-DFB4BE4F70D8}" presName="circl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125234E-AF49-4C21-A795-6D104E09588B}" type="pres">
      <dgm:prSet presAssocID="{769C309C-BBFB-46C2-9B72-DFB4BE4F70D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14274-C1DF-4486-961E-64F20C905EF2}" type="pres">
      <dgm:prSet presAssocID="{769C309C-BBFB-46C2-9B72-DFB4BE4F70D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D428C-8625-4E80-8606-EE753C2181B2}" type="pres">
      <dgm:prSet presAssocID="{769C309C-BBFB-46C2-9B72-DFB4BE4F70D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C4AA4-2B5B-4529-B2BD-DBF5D565EDF4}" type="pres">
      <dgm:prSet presAssocID="{769C309C-BBFB-46C2-9B72-DFB4BE4F70D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E9956-4E2E-40B2-9D67-36BB8361E6EB}" type="pres">
      <dgm:prSet presAssocID="{769C309C-BBFB-46C2-9B72-DFB4BE4F70D8}" presName="quadrantPlaceholder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E8399F0D-3896-4811-A650-E95D9B75D3AA}" type="pres">
      <dgm:prSet presAssocID="{769C309C-BBFB-46C2-9B72-DFB4BE4F70D8}" presName="center1" presStyleLbl="fgShp" presStyleIdx="0" presStyleCnt="2"/>
      <dgm:spPr>
        <a:scene3d>
          <a:camera prst="orthographicFront"/>
          <a:lightRig rig="threePt" dir="t"/>
        </a:scene3d>
        <a:sp3d>
          <a:bevelT/>
        </a:sp3d>
      </dgm:spPr>
    </dgm:pt>
    <dgm:pt modelId="{B0E7848D-3F8C-466D-89C5-3C5AB7791DE6}" type="pres">
      <dgm:prSet presAssocID="{769C309C-BBFB-46C2-9B72-DFB4BE4F70D8}" presName="center2" presStyleLbl="fgShp" presStyleIdx="1" presStyleCnt="2"/>
      <dgm:spPr>
        <a:scene3d>
          <a:camera prst="orthographicFront"/>
          <a:lightRig rig="threePt" dir="t"/>
        </a:scene3d>
        <a:sp3d>
          <a:bevelT/>
        </a:sp3d>
      </dgm:spPr>
    </dgm:pt>
  </dgm:ptLst>
  <dgm:cxnLst>
    <dgm:cxn modelId="{11554EE0-4ABE-4F58-99D4-AFF29D9A194F}" srcId="{769C309C-BBFB-46C2-9B72-DFB4BE4F70D8}" destId="{4C0AF5E6-151C-4E48-8B64-01BC10E115CC}" srcOrd="1" destOrd="0" parTransId="{B7AACFC0-6931-419D-B36C-ECE5330C412E}" sibTransId="{82B9A603-FD02-43CF-8E9E-73F4ABB998C9}"/>
    <dgm:cxn modelId="{099D15B8-1B37-4B82-A3B4-C251A455C986}" srcId="{769C309C-BBFB-46C2-9B72-DFB4BE4F70D8}" destId="{583561F9-6140-4F2D-98B4-FAC014D4E69D}" srcOrd="3" destOrd="0" parTransId="{941D9D37-8661-4031-A69C-2EDA2D346455}" sibTransId="{CCE8DA7E-1C61-46FF-890E-375952D58361}"/>
    <dgm:cxn modelId="{8D72FC26-14B1-4831-9B4F-D172AF9188A9}" srcId="{769C309C-BBFB-46C2-9B72-DFB4BE4F70D8}" destId="{B323FDBE-46FC-49CE-AE32-122DA1C52BEA}" srcOrd="2" destOrd="0" parTransId="{EC27C113-2D3D-4873-9893-AFFBC3BF3BF6}" sibTransId="{F6D26823-8B88-4EC4-AC05-7786FD33869B}"/>
    <dgm:cxn modelId="{6CFFA7E5-74BC-4747-BFFB-930C479B52C8}" type="presOf" srcId="{ED9C6EA2-9DE5-4770-9F49-0C4F25F8A47D}" destId="{1125234E-AF49-4C21-A795-6D104E09588B}" srcOrd="0" destOrd="0" presId="urn:microsoft.com/office/officeart/2005/8/layout/cycle4"/>
    <dgm:cxn modelId="{DCB76271-4EC5-4EBA-8416-E36044A8A413}" srcId="{769C309C-BBFB-46C2-9B72-DFB4BE4F70D8}" destId="{ED9C6EA2-9DE5-4770-9F49-0C4F25F8A47D}" srcOrd="0" destOrd="0" parTransId="{95FA96A8-8785-4DAD-8368-C7AEDA9FED66}" sibTransId="{4D52DABB-7133-4270-83BF-8AE05E12D511}"/>
    <dgm:cxn modelId="{68C47D29-FCD4-46B8-BEC7-0D941D6AC31F}" type="presOf" srcId="{769C309C-BBFB-46C2-9B72-DFB4BE4F70D8}" destId="{6DC5BCA2-81F1-4941-B63D-E2B08F4FFDB4}" srcOrd="0" destOrd="0" presId="urn:microsoft.com/office/officeart/2005/8/layout/cycle4"/>
    <dgm:cxn modelId="{982E70DA-47BD-44A3-95AF-850BB3210BB5}" type="presOf" srcId="{4C0AF5E6-151C-4E48-8B64-01BC10E115CC}" destId="{46A14274-C1DF-4486-961E-64F20C905EF2}" srcOrd="0" destOrd="0" presId="urn:microsoft.com/office/officeart/2005/8/layout/cycle4"/>
    <dgm:cxn modelId="{B3FA5D52-AD6F-4FA7-8541-D0150E976C83}" type="presOf" srcId="{583561F9-6140-4F2D-98B4-FAC014D4E69D}" destId="{614C4AA4-2B5B-4529-B2BD-DBF5D565EDF4}" srcOrd="0" destOrd="0" presId="urn:microsoft.com/office/officeart/2005/8/layout/cycle4"/>
    <dgm:cxn modelId="{59B970EE-C12E-4702-8918-0821B3C6C6B3}" type="presOf" srcId="{B323FDBE-46FC-49CE-AE32-122DA1C52BEA}" destId="{BBED428C-8625-4E80-8606-EE753C2181B2}" srcOrd="0" destOrd="0" presId="urn:microsoft.com/office/officeart/2005/8/layout/cycle4"/>
    <dgm:cxn modelId="{77EE6002-3DD7-424F-9ED6-BF521E874805}" type="presParOf" srcId="{6DC5BCA2-81F1-4941-B63D-E2B08F4FFDB4}" destId="{A73CC368-603E-4E99-B7DE-69EEA909F63C}" srcOrd="0" destOrd="0" presId="urn:microsoft.com/office/officeart/2005/8/layout/cycle4"/>
    <dgm:cxn modelId="{CAC91859-7100-482C-87F6-A18C82869F87}" type="presParOf" srcId="{A73CC368-603E-4E99-B7DE-69EEA909F63C}" destId="{6BE859D9-4F26-4FDD-83CE-40BA84265E45}" srcOrd="0" destOrd="0" presId="urn:microsoft.com/office/officeart/2005/8/layout/cycle4"/>
    <dgm:cxn modelId="{7FF1C4DB-3F72-4285-B5A0-957B724B9212}" type="presParOf" srcId="{6DC5BCA2-81F1-4941-B63D-E2B08F4FFDB4}" destId="{F600960E-EA6C-45F5-AA13-42592639FAA6}" srcOrd="1" destOrd="0" presId="urn:microsoft.com/office/officeart/2005/8/layout/cycle4"/>
    <dgm:cxn modelId="{2A221D48-4F57-4F63-A6A3-6FC87BB212D2}" type="presParOf" srcId="{F600960E-EA6C-45F5-AA13-42592639FAA6}" destId="{1125234E-AF49-4C21-A795-6D104E09588B}" srcOrd="0" destOrd="0" presId="urn:microsoft.com/office/officeart/2005/8/layout/cycle4"/>
    <dgm:cxn modelId="{888C7906-A64A-4347-94FC-C947E3316E3D}" type="presParOf" srcId="{F600960E-EA6C-45F5-AA13-42592639FAA6}" destId="{46A14274-C1DF-4486-961E-64F20C905EF2}" srcOrd="1" destOrd="0" presId="urn:microsoft.com/office/officeart/2005/8/layout/cycle4"/>
    <dgm:cxn modelId="{5B787024-0869-4D2B-92C7-6C7B2DB81FA2}" type="presParOf" srcId="{F600960E-EA6C-45F5-AA13-42592639FAA6}" destId="{BBED428C-8625-4E80-8606-EE753C2181B2}" srcOrd="2" destOrd="0" presId="urn:microsoft.com/office/officeart/2005/8/layout/cycle4"/>
    <dgm:cxn modelId="{AAFA9568-8EC1-4B42-958D-29777B786B99}" type="presParOf" srcId="{F600960E-EA6C-45F5-AA13-42592639FAA6}" destId="{614C4AA4-2B5B-4529-B2BD-DBF5D565EDF4}" srcOrd="3" destOrd="0" presId="urn:microsoft.com/office/officeart/2005/8/layout/cycle4"/>
    <dgm:cxn modelId="{1D30A510-38A7-4F1F-98B3-16C5A44D580D}" type="presParOf" srcId="{F600960E-EA6C-45F5-AA13-42592639FAA6}" destId="{611E9956-4E2E-40B2-9D67-36BB8361E6EB}" srcOrd="4" destOrd="0" presId="urn:microsoft.com/office/officeart/2005/8/layout/cycle4"/>
    <dgm:cxn modelId="{3C76803E-7BAE-4F92-934E-4E75BD174790}" type="presParOf" srcId="{6DC5BCA2-81F1-4941-B63D-E2B08F4FFDB4}" destId="{E8399F0D-3896-4811-A650-E95D9B75D3AA}" srcOrd="2" destOrd="0" presId="urn:microsoft.com/office/officeart/2005/8/layout/cycle4"/>
    <dgm:cxn modelId="{A606251E-0AA9-44E7-83D7-3BB6404EAEF0}" type="presParOf" srcId="{6DC5BCA2-81F1-4941-B63D-E2B08F4FFDB4}" destId="{B0E7848D-3F8C-466D-89C5-3C5AB7791DE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9C309C-BBFB-46C2-9B72-DFB4BE4F70D8}" type="doc">
      <dgm:prSet loTypeId="urn:microsoft.com/office/officeart/2005/8/layout/cycle4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D9C6EA2-9DE5-4770-9F49-0C4F25F8A47D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en-US" sz="7200" b="1" dirty="0"/>
            <a:t>V</a:t>
          </a:r>
          <a:endParaRPr lang="ru-RU" sz="7200" b="1" dirty="0"/>
        </a:p>
      </dgm:t>
    </dgm:pt>
    <dgm:pt modelId="{95FA96A8-8785-4DAD-8368-C7AEDA9FED66}" type="parTrans" cxnId="{DCB76271-4EC5-4EBA-8416-E36044A8A413}">
      <dgm:prSet/>
      <dgm:spPr/>
      <dgm:t>
        <a:bodyPr/>
        <a:lstStyle/>
        <a:p>
          <a:pPr algn="ctr"/>
          <a:endParaRPr lang="ru-RU" sz="7200"/>
        </a:p>
      </dgm:t>
    </dgm:pt>
    <dgm:pt modelId="{4D52DABB-7133-4270-83BF-8AE05E12D511}" type="sibTrans" cxnId="{DCB76271-4EC5-4EBA-8416-E36044A8A413}">
      <dgm:prSet/>
      <dgm:spPr/>
      <dgm:t>
        <a:bodyPr/>
        <a:lstStyle/>
        <a:p>
          <a:pPr algn="ctr"/>
          <a:endParaRPr lang="ru-RU" sz="7200"/>
        </a:p>
      </dgm:t>
    </dgm:pt>
    <dgm:pt modelId="{4C0AF5E6-151C-4E48-8B64-01BC10E115CC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en-US" sz="7200" b="1" dirty="0"/>
            <a:t>U</a:t>
          </a:r>
          <a:endParaRPr lang="ru-RU" sz="7200" b="1" dirty="0"/>
        </a:p>
      </dgm:t>
    </dgm:pt>
    <dgm:pt modelId="{B7AACFC0-6931-419D-B36C-ECE5330C412E}" type="parTrans" cxnId="{11554EE0-4ABE-4F58-99D4-AFF29D9A194F}">
      <dgm:prSet/>
      <dgm:spPr/>
      <dgm:t>
        <a:bodyPr/>
        <a:lstStyle/>
        <a:p>
          <a:pPr algn="ctr"/>
          <a:endParaRPr lang="ru-RU" sz="7200"/>
        </a:p>
      </dgm:t>
    </dgm:pt>
    <dgm:pt modelId="{82B9A603-FD02-43CF-8E9E-73F4ABB998C9}" type="sibTrans" cxnId="{11554EE0-4ABE-4F58-99D4-AFF29D9A194F}">
      <dgm:prSet/>
      <dgm:spPr/>
      <dgm:t>
        <a:bodyPr/>
        <a:lstStyle/>
        <a:p>
          <a:pPr algn="ctr"/>
          <a:endParaRPr lang="ru-RU" sz="7200"/>
        </a:p>
      </dgm:t>
    </dgm:pt>
    <dgm:pt modelId="{B323FDBE-46FC-49CE-AE32-122DA1C52BEA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en-US" sz="7200" b="1" dirty="0"/>
            <a:t>C</a:t>
          </a:r>
          <a:endParaRPr lang="ru-RU" sz="7200" b="1" dirty="0"/>
        </a:p>
      </dgm:t>
    </dgm:pt>
    <dgm:pt modelId="{EC27C113-2D3D-4873-9893-AFFBC3BF3BF6}" type="parTrans" cxnId="{8D72FC26-14B1-4831-9B4F-D172AF9188A9}">
      <dgm:prSet/>
      <dgm:spPr/>
      <dgm:t>
        <a:bodyPr/>
        <a:lstStyle/>
        <a:p>
          <a:pPr algn="ctr"/>
          <a:endParaRPr lang="ru-RU" sz="7200"/>
        </a:p>
      </dgm:t>
    </dgm:pt>
    <dgm:pt modelId="{F6D26823-8B88-4EC4-AC05-7786FD33869B}" type="sibTrans" cxnId="{8D72FC26-14B1-4831-9B4F-D172AF9188A9}">
      <dgm:prSet/>
      <dgm:spPr/>
      <dgm:t>
        <a:bodyPr/>
        <a:lstStyle/>
        <a:p>
          <a:pPr algn="ctr"/>
          <a:endParaRPr lang="ru-RU" sz="7200"/>
        </a:p>
      </dgm:t>
    </dgm:pt>
    <dgm:pt modelId="{583561F9-6140-4F2D-98B4-FAC014D4E69D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en-US" sz="7200" b="1" dirty="0"/>
            <a:t>A</a:t>
          </a:r>
          <a:endParaRPr lang="ru-RU" sz="7200" b="1" dirty="0"/>
        </a:p>
      </dgm:t>
    </dgm:pt>
    <dgm:pt modelId="{941D9D37-8661-4031-A69C-2EDA2D346455}" type="parTrans" cxnId="{099D15B8-1B37-4B82-A3B4-C251A455C986}">
      <dgm:prSet/>
      <dgm:spPr/>
      <dgm:t>
        <a:bodyPr/>
        <a:lstStyle/>
        <a:p>
          <a:pPr algn="ctr"/>
          <a:endParaRPr lang="ru-RU" sz="7200"/>
        </a:p>
      </dgm:t>
    </dgm:pt>
    <dgm:pt modelId="{CCE8DA7E-1C61-46FF-890E-375952D58361}" type="sibTrans" cxnId="{099D15B8-1B37-4B82-A3B4-C251A455C986}">
      <dgm:prSet/>
      <dgm:spPr/>
      <dgm:t>
        <a:bodyPr/>
        <a:lstStyle/>
        <a:p>
          <a:pPr algn="ctr"/>
          <a:endParaRPr lang="ru-RU" sz="7200"/>
        </a:p>
      </dgm:t>
    </dgm:pt>
    <dgm:pt modelId="{6DC5BCA2-81F1-4941-B63D-E2B08F4FFDB4}" type="pres">
      <dgm:prSet presAssocID="{769C309C-BBFB-46C2-9B72-DFB4BE4F70D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3CC368-603E-4E99-B7DE-69EEA909F63C}" type="pres">
      <dgm:prSet presAssocID="{769C309C-BBFB-46C2-9B72-DFB4BE4F70D8}" presName="childre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BE859D9-4F26-4FDD-83CE-40BA84265E45}" type="pres">
      <dgm:prSet presAssocID="{769C309C-BBFB-46C2-9B72-DFB4BE4F70D8}" presName="childPlaceholder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F600960E-EA6C-45F5-AA13-42592639FAA6}" type="pres">
      <dgm:prSet presAssocID="{769C309C-BBFB-46C2-9B72-DFB4BE4F70D8}" presName="circl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125234E-AF49-4C21-A795-6D104E09588B}" type="pres">
      <dgm:prSet presAssocID="{769C309C-BBFB-46C2-9B72-DFB4BE4F70D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14274-C1DF-4486-961E-64F20C905EF2}" type="pres">
      <dgm:prSet presAssocID="{769C309C-BBFB-46C2-9B72-DFB4BE4F70D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D428C-8625-4E80-8606-EE753C2181B2}" type="pres">
      <dgm:prSet presAssocID="{769C309C-BBFB-46C2-9B72-DFB4BE4F70D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C4AA4-2B5B-4529-B2BD-DBF5D565EDF4}" type="pres">
      <dgm:prSet presAssocID="{769C309C-BBFB-46C2-9B72-DFB4BE4F70D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E9956-4E2E-40B2-9D67-36BB8361E6EB}" type="pres">
      <dgm:prSet presAssocID="{769C309C-BBFB-46C2-9B72-DFB4BE4F70D8}" presName="quadrantPlaceholder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E8399F0D-3896-4811-A650-E95D9B75D3AA}" type="pres">
      <dgm:prSet presAssocID="{769C309C-BBFB-46C2-9B72-DFB4BE4F70D8}" presName="center1" presStyleLbl="fgShp" presStyleIdx="0" presStyleCnt="2"/>
      <dgm:spPr>
        <a:scene3d>
          <a:camera prst="orthographicFront"/>
          <a:lightRig rig="threePt" dir="t"/>
        </a:scene3d>
        <a:sp3d>
          <a:bevelT/>
        </a:sp3d>
      </dgm:spPr>
    </dgm:pt>
    <dgm:pt modelId="{B0E7848D-3F8C-466D-89C5-3C5AB7791DE6}" type="pres">
      <dgm:prSet presAssocID="{769C309C-BBFB-46C2-9B72-DFB4BE4F70D8}" presName="center2" presStyleLbl="fgShp" presStyleIdx="1" presStyleCnt="2"/>
      <dgm:spPr>
        <a:scene3d>
          <a:camera prst="orthographicFront"/>
          <a:lightRig rig="threePt" dir="t"/>
        </a:scene3d>
        <a:sp3d>
          <a:bevelT/>
        </a:sp3d>
      </dgm:spPr>
    </dgm:pt>
  </dgm:ptLst>
  <dgm:cxnLst>
    <dgm:cxn modelId="{565691E3-FD2A-4E53-BF36-4FDB07EE3112}" type="presOf" srcId="{769C309C-BBFB-46C2-9B72-DFB4BE4F70D8}" destId="{6DC5BCA2-81F1-4941-B63D-E2B08F4FFDB4}" srcOrd="0" destOrd="0" presId="urn:microsoft.com/office/officeart/2005/8/layout/cycle4"/>
    <dgm:cxn modelId="{099D15B8-1B37-4B82-A3B4-C251A455C986}" srcId="{769C309C-BBFB-46C2-9B72-DFB4BE4F70D8}" destId="{583561F9-6140-4F2D-98B4-FAC014D4E69D}" srcOrd="3" destOrd="0" parTransId="{941D9D37-8661-4031-A69C-2EDA2D346455}" sibTransId="{CCE8DA7E-1C61-46FF-890E-375952D58361}"/>
    <dgm:cxn modelId="{11554EE0-4ABE-4F58-99D4-AFF29D9A194F}" srcId="{769C309C-BBFB-46C2-9B72-DFB4BE4F70D8}" destId="{4C0AF5E6-151C-4E48-8B64-01BC10E115CC}" srcOrd="1" destOrd="0" parTransId="{B7AACFC0-6931-419D-B36C-ECE5330C412E}" sibTransId="{82B9A603-FD02-43CF-8E9E-73F4ABB998C9}"/>
    <dgm:cxn modelId="{678B553D-6D7F-464C-8CBE-A4218C667155}" type="presOf" srcId="{583561F9-6140-4F2D-98B4-FAC014D4E69D}" destId="{614C4AA4-2B5B-4529-B2BD-DBF5D565EDF4}" srcOrd="0" destOrd="0" presId="urn:microsoft.com/office/officeart/2005/8/layout/cycle4"/>
    <dgm:cxn modelId="{8D72FC26-14B1-4831-9B4F-D172AF9188A9}" srcId="{769C309C-BBFB-46C2-9B72-DFB4BE4F70D8}" destId="{B323FDBE-46FC-49CE-AE32-122DA1C52BEA}" srcOrd="2" destOrd="0" parTransId="{EC27C113-2D3D-4873-9893-AFFBC3BF3BF6}" sibTransId="{F6D26823-8B88-4EC4-AC05-7786FD33869B}"/>
    <dgm:cxn modelId="{D0DD201D-214F-4912-BF40-5F710BA9FDC0}" type="presOf" srcId="{B323FDBE-46FC-49CE-AE32-122DA1C52BEA}" destId="{BBED428C-8625-4E80-8606-EE753C2181B2}" srcOrd="0" destOrd="0" presId="urn:microsoft.com/office/officeart/2005/8/layout/cycle4"/>
    <dgm:cxn modelId="{DCB76271-4EC5-4EBA-8416-E36044A8A413}" srcId="{769C309C-BBFB-46C2-9B72-DFB4BE4F70D8}" destId="{ED9C6EA2-9DE5-4770-9F49-0C4F25F8A47D}" srcOrd="0" destOrd="0" parTransId="{95FA96A8-8785-4DAD-8368-C7AEDA9FED66}" sibTransId="{4D52DABB-7133-4270-83BF-8AE05E12D511}"/>
    <dgm:cxn modelId="{DDDDAE4B-E3FB-480E-9721-20C4A3021D3C}" type="presOf" srcId="{ED9C6EA2-9DE5-4770-9F49-0C4F25F8A47D}" destId="{1125234E-AF49-4C21-A795-6D104E09588B}" srcOrd="0" destOrd="0" presId="urn:microsoft.com/office/officeart/2005/8/layout/cycle4"/>
    <dgm:cxn modelId="{4370FB41-D9B0-4E98-B358-2FB397EB921B}" type="presOf" srcId="{4C0AF5E6-151C-4E48-8B64-01BC10E115CC}" destId="{46A14274-C1DF-4486-961E-64F20C905EF2}" srcOrd="0" destOrd="0" presId="urn:microsoft.com/office/officeart/2005/8/layout/cycle4"/>
    <dgm:cxn modelId="{4EC1B526-C2FC-48B1-991C-2DED7C312EBF}" type="presParOf" srcId="{6DC5BCA2-81F1-4941-B63D-E2B08F4FFDB4}" destId="{A73CC368-603E-4E99-B7DE-69EEA909F63C}" srcOrd="0" destOrd="0" presId="urn:microsoft.com/office/officeart/2005/8/layout/cycle4"/>
    <dgm:cxn modelId="{74B0153F-B6F5-41ED-969F-EAFEB9B41635}" type="presParOf" srcId="{A73CC368-603E-4E99-B7DE-69EEA909F63C}" destId="{6BE859D9-4F26-4FDD-83CE-40BA84265E45}" srcOrd="0" destOrd="0" presId="urn:microsoft.com/office/officeart/2005/8/layout/cycle4"/>
    <dgm:cxn modelId="{DED0BABB-FCD8-49E5-B86D-AFD9CE51D92E}" type="presParOf" srcId="{6DC5BCA2-81F1-4941-B63D-E2B08F4FFDB4}" destId="{F600960E-EA6C-45F5-AA13-42592639FAA6}" srcOrd="1" destOrd="0" presId="urn:microsoft.com/office/officeart/2005/8/layout/cycle4"/>
    <dgm:cxn modelId="{43DFF40C-9EA6-4D81-8F15-4B1799427F3E}" type="presParOf" srcId="{F600960E-EA6C-45F5-AA13-42592639FAA6}" destId="{1125234E-AF49-4C21-A795-6D104E09588B}" srcOrd="0" destOrd="0" presId="urn:microsoft.com/office/officeart/2005/8/layout/cycle4"/>
    <dgm:cxn modelId="{75179407-A14F-4015-89C8-69784A73005D}" type="presParOf" srcId="{F600960E-EA6C-45F5-AA13-42592639FAA6}" destId="{46A14274-C1DF-4486-961E-64F20C905EF2}" srcOrd="1" destOrd="0" presId="urn:microsoft.com/office/officeart/2005/8/layout/cycle4"/>
    <dgm:cxn modelId="{2F8A1778-8CA4-4AE8-931B-FBB3F7226ADB}" type="presParOf" srcId="{F600960E-EA6C-45F5-AA13-42592639FAA6}" destId="{BBED428C-8625-4E80-8606-EE753C2181B2}" srcOrd="2" destOrd="0" presId="urn:microsoft.com/office/officeart/2005/8/layout/cycle4"/>
    <dgm:cxn modelId="{1ED11B35-100E-41E1-85C2-7FF7A5FC2DA7}" type="presParOf" srcId="{F600960E-EA6C-45F5-AA13-42592639FAA6}" destId="{614C4AA4-2B5B-4529-B2BD-DBF5D565EDF4}" srcOrd="3" destOrd="0" presId="urn:microsoft.com/office/officeart/2005/8/layout/cycle4"/>
    <dgm:cxn modelId="{1D41D819-CCE2-42E6-A867-5FC0A22FD8DB}" type="presParOf" srcId="{F600960E-EA6C-45F5-AA13-42592639FAA6}" destId="{611E9956-4E2E-40B2-9D67-36BB8361E6EB}" srcOrd="4" destOrd="0" presId="urn:microsoft.com/office/officeart/2005/8/layout/cycle4"/>
    <dgm:cxn modelId="{0E91B143-3611-4130-943A-113C41504504}" type="presParOf" srcId="{6DC5BCA2-81F1-4941-B63D-E2B08F4FFDB4}" destId="{E8399F0D-3896-4811-A650-E95D9B75D3AA}" srcOrd="2" destOrd="0" presId="urn:microsoft.com/office/officeart/2005/8/layout/cycle4"/>
    <dgm:cxn modelId="{E1B514E0-8B31-4AA7-9A0F-1222AADEA3CB}" type="presParOf" srcId="{6DC5BCA2-81F1-4941-B63D-E2B08F4FFDB4}" destId="{B0E7848D-3F8C-466D-89C5-3C5AB7791DE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5234E-AF49-4C21-A795-6D104E09588B}">
      <dsp:nvSpPr>
        <dsp:cNvPr id="0" name=""/>
        <dsp:cNvSpPr/>
      </dsp:nvSpPr>
      <dsp:spPr>
        <a:xfrm>
          <a:off x="1435694" y="256475"/>
          <a:ext cx="1948310" cy="194831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/>
            <a:t>V</a:t>
          </a:r>
          <a:endParaRPr lang="ru-RU" sz="5400" b="1" kern="1200" dirty="0"/>
        </a:p>
      </dsp:txBody>
      <dsp:txXfrm>
        <a:off x="2006341" y="827122"/>
        <a:ext cx="1377663" cy="1377663"/>
      </dsp:txXfrm>
    </dsp:sp>
    <dsp:sp modelId="{46A14274-C1DF-4486-961E-64F20C905EF2}">
      <dsp:nvSpPr>
        <dsp:cNvPr id="0" name=""/>
        <dsp:cNvSpPr/>
      </dsp:nvSpPr>
      <dsp:spPr>
        <a:xfrm rot="5400000">
          <a:off x="3473995" y="256475"/>
          <a:ext cx="1948310" cy="194831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/>
            <a:t>U</a:t>
          </a:r>
          <a:endParaRPr lang="ru-RU" sz="5400" b="1" kern="1200" dirty="0"/>
        </a:p>
      </dsp:txBody>
      <dsp:txXfrm rot="-5400000">
        <a:off x="3473995" y="827122"/>
        <a:ext cx="1377663" cy="1377663"/>
      </dsp:txXfrm>
    </dsp:sp>
    <dsp:sp modelId="{BBED428C-8625-4E80-8606-EE753C2181B2}">
      <dsp:nvSpPr>
        <dsp:cNvPr id="0" name=""/>
        <dsp:cNvSpPr/>
      </dsp:nvSpPr>
      <dsp:spPr>
        <a:xfrm rot="10800000">
          <a:off x="3473995" y="2294776"/>
          <a:ext cx="1948310" cy="194831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/>
            <a:t>C</a:t>
          </a:r>
          <a:endParaRPr lang="ru-RU" sz="5400" b="1" kern="1200" dirty="0"/>
        </a:p>
      </dsp:txBody>
      <dsp:txXfrm rot="10800000">
        <a:off x="3473995" y="2294776"/>
        <a:ext cx="1377663" cy="1377663"/>
      </dsp:txXfrm>
    </dsp:sp>
    <dsp:sp modelId="{614C4AA4-2B5B-4529-B2BD-DBF5D565EDF4}">
      <dsp:nvSpPr>
        <dsp:cNvPr id="0" name=""/>
        <dsp:cNvSpPr/>
      </dsp:nvSpPr>
      <dsp:spPr>
        <a:xfrm rot="16200000">
          <a:off x="1435694" y="2294776"/>
          <a:ext cx="1948310" cy="194831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/>
            <a:t>A</a:t>
          </a:r>
          <a:endParaRPr lang="ru-RU" sz="5400" b="1" kern="1200" dirty="0"/>
        </a:p>
      </dsp:txBody>
      <dsp:txXfrm rot="5400000">
        <a:off x="2006341" y="2294776"/>
        <a:ext cx="1377663" cy="1377663"/>
      </dsp:txXfrm>
    </dsp:sp>
    <dsp:sp modelId="{E8399F0D-3896-4811-A650-E95D9B75D3AA}">
      <dsp:nvSpPr>
        <dsp:cNvPr id="0" name=""/>
        <dsp:cNvSpPr/>
      </dsp:nvSpPr>
      <dsp:spPr>
        <a:xfrm>
          <a:off x="3092657" y="1844820"/>
          <a:ext cx="672684" cy="58494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7848D-3F8C-466D-89C5-3C5AB7791DE6}">
      <dsp:nvSpPr>
        <dsp:cNvPr id="0" name=""/>
        <dsp:cNvSpPr/>
      </dsp:nvSpPr>
      <dsp:spPr>
        <a:xfrm rot="10800000">
          <a:off x="3092657" y="2069798"/>
          <a:ext cx="672684" cy="58494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5234E-AF49-4C21-A795-6D104E09588B}">
      <dsp:nvSpPr>
        <dsp:cNvPr id="0" name=""/>
        <dsp:cNvSpPr/>
      </dsp:nvSpPr>
      <dsp:spPr>
        <a:xfrm>
          <a:off x="1777921" y="273106"/>
          <a:ext cx="2074652" cy="207465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064" tIns="512064" rIns="512064" bIns="512064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b="1" kern="1200" dirty="0"/>
            <a:t>V</a:t>
          </a:r>
          <a:endParaRPr lang="ru-RU" sz="7200" b="1" kern="1200" dirty="0"/>
        </a:p>
      </dsp:txBody>
      <dsp:txXfrm>
        <a:off x="2385573" y="880758"/>
        <a:ext cx="1467000" cy="1467000"/>
      </dsp:txXfrm>
    </dsp:sp>
    <dsp:sp modelId="{46A14274-C1DF-4486-961E-64F20C905EF2}">
      <dsp:nvSpPr>
        <dsp:cNvPr id="0" name=""/>
        <dsp:cNvSpPr/>
      </dsp:nvSpPr>
      <dsp:spPr>
        <a:xfrm rot="5400000">
          <a:off x="3948400" y="273106"/>
          <a:ext cx="2074652" cy="207465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064" tIns="512064" rIns="512064" bIns="512064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b="1" kern="1200" dirty="0"/>
            <a:t>U</a:t>
          </a:r>
          <a:endParaRPr lang="ru-RU" sz="7200" b="1" kern="1200" dirty="0"/>
        </a:p>
      </dsp:txBody>
      <dsp:txXfrm rot="-5400000">
        <a:off x="3948400" y="880758"/>
        <a:ext cx="1467000" cy="1467000"/>
      </dsp:txXfrm>
    </dsp:sp>
    <dsp:sp modelId="{BBED428C-8625-4E80-8606-EE753C2181B2}">
      <dsp:nvSpPr>
        <dsp:cNvPr id="0" name=""/>
        <dsp:cNvSpPr/>
      </dsp:nvSpPr>
      <dsp:spPr>
        <a:xfrm rot="10800000">
          <a:off x="3948400" y="2443585"/>
          <a:ext cx="2074652" cy="207465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064" tIns="512064" rIns="512064" bIns="512064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b="1" kern="1200" dirty="0"/>
            <a:t>C</a:t>
          </a:r>
          <a:endParaRPr lang="ru-RU" sz="7200" b="1" kern="1200" dirty="0"/>
        </a:p>
      </dsp:txBody>
      <dsp:txXfrm rot="10800000">
        <a:off x="3948400" y="2443585"/>
        <a:ext cx="1467000" cy="1467000"/>
      </dsp:txXfrm>
    </dsp:sp>
    <dsp:sp modelId="{614C4AA4-2B5B-4529-B2BD-DBF5D565EDF4}">
      <dsp:nvSpPr>
        <dsp:cNvPr id="0" name=""/>
        <dsp:cNvSpPr/>
      </dsp:nvSpPr>
      <dsp:spPr>
        <a:xfrm rot="16200000">
          <a:off x="1777921" y="2443585"/>
          <a:ext cx="2074652" cy="207465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064" tIns="512064" rIns="512064" bIns="512064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b="1" kern="1200" dirty="0"/>
            <a:t>A</a:t>
          </a:r>
          <a:endParaRPr lang="ru-RU" sz="7200" b="1" kern="1200" dirty="0"/>
        </a:p>
      </dsp:txBody>
      <dsp:txXfrm rot="5400000">
        <a:off x="2385573" y="2443585"/>
        <a:ext cx="1467000" cy="1467000"/>
      </dsp:txXfrm>
    </dsp:sp>
    <dsp:sp modelId="{E8399F0D-3896-4811-A650-E95D9B75D3AA}">
      <dsp:nvSpPr>
        <dsp:cNvPr id="0" name=""/>
        <dsp:cNvSpPr/>
      </dsp:nvSpPr>
      <dsp:spPr>
        <a:xfrm>
          <a:off x="3542334" y="1964451"/>
          <a:ext cx="716306" cy="62287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7848D-3F8C-466D-89C5-3C5AB7791DE6}">
      <dsp:nvSpPr>
        <dsp:cNvPr id="0" name=""/>
        <dsp:cNvSpPr/>
      </dsp:nvSpPr>
      <dsp:spPr>
        <a:xfrm rot="10800000">
          <a:off x="3542334" y="2204018"/>
          <a:ext cx="716306" cy="62287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D5965C-9E5E-452C-8399-138C81E3690A}" type="datetimeFigureOut">
              <a:rPr lang="ru-RU"/>
              <a:pPr>
                <a:defRPr/>
              </a:pPr>
              <a:t>19.06.2019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1957969-59DA-45D7-BA24-D9DDFB080B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709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DD954A-1DA4-4912-8BC3-F0F177E0D5BC}" type="datetimeFigureOut">
              <a:rPr lang="ru-RU"/>
              <a:pPr>
                <a:defRPr/>
              </a:pPr>
              <a:t>19.06.2019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739775"/>
            <a:ext cx="591978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8127B3-EEB9-4156-97A0-3D8A2F57BE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281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7988" y="739775"/>
            <a:ext cx="591978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15043-02D1-49B3-8DB3-B4C90F61188A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161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7988" y="739775"/>
            <a:ext cx="591978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44FCF-0594-4073-9E6F-1F5DBD9EEFD1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720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7988" y="739775"/>
            <a:ext cx="591978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44FCF-0594-4073-9E6F-1F5DBD9EEFD1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303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940B1-827F-4240-B782-7ECC925E74DA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375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7988" y="739775"/>
            <a:ext cx="591978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Font typeface="Arial" pitchFamily="34" charset="0"/>
              <a:buNone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навыкам и компетенциям 21-го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века относятся: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личностные качества, черты характера, которые помогают адаптироваться к стремительным изменениям окружающей среды (система духовно-нравственных ценностей, любознательность, инициативность, настойчивость, умение работать на результат, лидерские качества и пр.);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компетенции, которые помогают решать более сложные задачи, в том числе в ситуации неопределенности и быстрых технологических изменений окружающей среды (критическое мышление, креативность, творческое мышление, умение общаться и работать в коллективе, конструктивно взаимодействуя с другими членами команды);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базовые знания, умения и навыки, которые помогают решать повседневные задачи (навыки осмысленного чтения и письма, математическая грамотность, финансовая и предпринимательская грамотность, естественнонаучные знания, ИКТ-грамотность, культурная и гражданская грамотность и пр.)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15043-02D1-49B3-8DB3-B4C90F61188A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940B1-827F-4240-B782-7ECC925E74DA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375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7988" y="739775"/>
            <a:ext cx="591978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15043-02D1-49B3-8DB3-B4C90F61188A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161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8127B3-EEB9-4156-97A0-3D8A2F57BE17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782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7988" y="739775"/>
            <a:ext cx="591978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 навыкам и компетенциям 21-го века относятся:</a:t>
            </a:r>
          </a:p>
          <a:p>
            <a:pPr marL="170164" indent="-170164">
              <a:buFont typeface="Arial" pitchFamily="34" charset="0"/>
              <a:buChar char="•"/>
            </a:pPr>
            <a:r>
              <a:rPr lang="ru-RU" dirty="0"/>
              <a:t>личностные качества, черты характера, которые помогают адаптироваться к стремительным изменениям окружающей среды (система духовно-нравственных ценностей, любознательность, инициативность, настойчивость, умение работать на результат, лидерские качества и пр.);</a:t>
            </a:r>
          </a:p>
          <a:p>
            <a:pPr marL="170164" indent="-170164">
              <a:buFont typeface="Arial" pitchFamily="34" charset="0"/>
              <a:buChar char="•"/>
            </a:pPr>
            <a:r>
              <a:rPr lang="ru-RU" dirty="0"/>
              <a:t>компетенции, которые помогают решать более сложные задачи, в том числе в ситуации неопределенности и быстрых технологических изменений окружающей среды (критическое мышление, креативность, творческое мышление, умение общаться и работать в коллективе, конструктивно взаимодействуя с другими членами команды);</a:t>
            </a:r>
          </a:p>
          <a:p>
            <a:pPr marL="170164" indent="-170164">
              <a:buFont typeface="Arial" pitchFamily="34" charset="0"/>
              <a:buChar char="•"/>
            </a:pPr>
            <a:r>
              <a:rPr lang="ru-RU" dirty="0"/>
              <a:t>базовые знания, умения и навыки, которые помогают решать повседневные задачи (навыки осмысленного чтения и письма, математическая грамотность, финансовая и предпринимательская грамотность, естественнонаучные знания, ИКТ-грамотность, культурная и гражданская грамотность и пр.)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44FCF-0594-4073-9E6F-1F5DBD9EEFD1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434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7988" y="739775"/>
            <a:ext cx="591978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 навыкам и компетенциям 21-го века относятся:</a:t>
            </a:r>
          </a:p>
          <a:p>
            <a:pPr marL="170164" indent="-170164">
              <a:buFont typeface="Arial" pitchFamily="34" charset="0"/>
              <a:buChar char="•"/>
            </a:pPr>
            <a:r>
              <a:rPr lang="ru-RU" dirty="0"/>
              <a:t>личностные качества, черты характера, которые помогают адаптироваться к стремительным изменениям окружающей среды (система духовно-нравственных ценностей, любознательность, инициативность, настойчивость, умение работать на результат, лидерские качества и пр.);</a:t>
            </a:r>
          </a:p>
          <a:p>
            <a:pPr marL="170164" indent="-170164">
              <a:buFont typeface="Arial" pitchFamily="34" charset="0"/>
              <a:buChar char="•"/>
            </a:pPr>
            <a:r>
              <a:rPr lang="ru-RU" dirty="0"/>
              <a:t>компетенции, которые помогают решать более сложные задачи, в том числе в ситуации неопределенности и быстрых технологических изменений окружающей среды (критическое мышление, креативность, творческое мышление, умение общаться и работать в коллективе, конструктивно взаимодействуя с другими членами команды);</a:t>
            </a:r>
          </a:p>
          <a:p>
            <a:pPr marL="170164" indent="-170164">
              <a:buFont typeface="Arial" pitchFamily="34" charset="0"/>
              <a:buChar char="•"/>
            </a:pPr>
            <a:r>
              <a:rPr lang="ru-RU" dirty="0"/>
              <a:t>базовые знания, умения и навыки, которые помогают решать повседневные задачи (навыки осмысленного чтения и письма, математическая грамотность, финансовая и предпринимательская грамотность, естественнонаучные знания, ИКТ-грамотность, культурная и гражданская грамотность и пр.)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44FCF-0594-4073-9E6F-1F5DBD9EEFD1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434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7988" y="739775"/>
            <a:ext cx="591978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 навыкам и компетенциям 21-го века относятся:</a:t>
            </a:r>
          </a:p>
          <a:p>
            <a:pPr marL="170164" indent="-170164">
              <a:buFont typeface="Arial" pitchFamily="34" charset="0"/>
              <a:buChar char="•"/>
            </a:pPr>
            <a:r>
              <a:rPr lang="ru-RU" dirty="0"/>
              <a:t>личностные качества, черты характера, которые помогают адаптироваться к стремительным изменениям окружающей среды (система духовно-нравственных ценностей, любознательность, инициативность, настойчивость, умение работать на результат, лидерские качества и пр.);</a:t>
            </a:r>
          </a:p>
          <a:p>
            <a:pPr marL="170164" indent="-170164">
              <a:buFont typeface="Arial" pitchFamily="34" charset="0"/>
              <a:buChar char="•"/>
            </a:pPr>
            <a:r>
              <a:rPr lang="ru-RU" dirty="0"/>
              <a:t>компетенции, которые помогают решать более сложные задачи, в том числе в ситуации неопределенности и быстрых технологических изменений окружающей среды (критическое мышление, креативность, творческое мышление, умение общаться и работать в коллективе, конструктивно взаимодействуя с другими членами команды);</a:t>
            </a:r>
          </a:p>
          <a:p>
            <a:pPr marL="170164" indent="-170164">
              <a:buFont typeface="Arial" pitchFamily="34" charset="0"/>
              <a:buChar char="•"/>
            </a:pPr>
            <a:r>
              <a:rPr lang="ru-RU" dirty="0"/>
              <a:t>базовые знания, умения и навыки, которые помогают решать повседневные задачи (навыки осмысленного чтения и письма, математическая грамотность, финансовая и предпринимательская грамотность, естественнонаучные знания, ИКТ-грамотность, культурная и гражданская грамотность и пр.)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44FCF-0594-4073-9E6F-1F5DBD9EEFD1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518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7988" y="739775"/>
            <a:ext cx="591978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44FCF-0594-4073-9E6F-1F5DBD9EEFD1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240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7988" y="739775"/>
            <a:ext cx="591978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44FCF-0594-4073-9E6F-1F5DBD9EEFD1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665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7988" y="739775"/>
            <a:ext cx="591978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44FCF-0594-4073-9E6F-1F5DBD9EEFD1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16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33ABE1-3A56-434A-B7F2-B41DF3BF5F93}" type="datetimeFigureOut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19.06.2019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6AA42-E4AC-475B-A0A2-68FD874CDD60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8651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5A71A8-39C7-461F-AF18-0147705DB153}" type="datetimeFigureOut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19.06.2019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5AAB0-FDC0-445E-A880-AE8832E4BF97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73750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B37CFA-F849-4C20-BC17-B5539BB2F73C}" type="datetimeFigureOut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19.06.2019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34F16-2CD6-4AF0-830D-5C591E7A362A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33818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3389D-DD3D-478B-BE1C-42A0EA92D0C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519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01C13-1046-4F6A-A264-D9936183054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57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424787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3824554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1830FB-5170-4C59-81A8-1C09D8ED1E71}" type="datetimeFigureOut">
              <a:rPr lang="ru-RU" smtClean="0"/>
              <a:pPr>
                <a:defRPr/>
              </a:pPr>
              <a:t>19.06.2019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FD340-3DDF-4DBE-9811-D4CE1EAC329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8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521354"/>
            <a:ext cx="3886200" cy="36261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521354"/>
            <a:ext cx="3886200" cy="36261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7B4661-3438-4A4B-9A4E-82D130EB3694}" type="datetimeFigureOut">
              <a:rPr lang="ru-RU" smtClean="0"/>
              <a:pPr>
                <a:defRPr/>
              </a:pPr>
              <a:t>19.06.2019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12EFC-D5DA-4E18-AC1F-A82799727F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9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04271"/>
            <a:ext cx="7886700" cy="1104636"/>
          </a:xfrm>
        </p:spPr>
        <p:txBody>
          <a:bodyPr>
            <a:normAutofit/>
          </a:bodyPr>
          <a:lstStyle>
            <a:lvl1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087565"/>
            <a:ext cx="3868340" cy="30704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7" y="2087565"/>
            <a:ext cx="3887391" cy="30704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286648-AB81-44E0-A98F-4D34B0593282}" type="datetimeFigureOut">
              <a:rPr lang="ru-RU" smtClean="0"/>
              <a:pPr>
                <a:defRPr/>
              </a:pPr>
              <a:t>19.06.2019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F587B-919B-4392-ADA6-B70315DFDD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07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0C0DD-C832-421A-B459-069E258968CD}" type="datetimeFigureOut">
              <a:rPr lang="ru-RU" smtClean="0"/>
              <a:pPr>
                <a:defRPr/>
              </a:pPr>
              <a:t>19.06.2019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239A9-709A-4D09-A6A6-518A56A1D5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68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3389D-DD3D-478B-BE1C-42A0EA92D0C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05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9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3" y="822860"/>
            <a:ext cx="4629151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714505"/>
            <a:ext cx="2949179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82655-3FE6-4A9A-8B1E-C821ECE7A8FA}" type="datetimeFigureOut">
              <a:rPr lang="ru-RU" smtClean="0"/>
              <a:pPr>
                <a:defRPr/>
              </a:pPr>
              <a:t>19.06.2019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9865E-B31E-4774-8149-22CEF44486B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80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6FBCA9-8DC6-4E22-B9AA-6C9AC45317C9}" type="datetimeFigureOut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19.06.2019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B407E-12C6-4A37-B304-18CE5445DC4B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65259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9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3" y="822860"/>
            <a:ext cx="4629151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714505"/>
            <a:ext cx="2949179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7FA617-2D39-4C79-8946-131A022A6D70}" type="datetimeFigureOut">
              <a:rPr lang="ru-RU" smtClean="0"/>
              <a:pPr>
                <a:defRPr/>
              </a:pPr>
              <a:t>19.06.2019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1013D-905D-4C22-A1A3-265B9E3DF44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54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3389D-DD3D-478B-BE1C-42A0EA92D0C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12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9" y="304276"/>
            <a:ext cx="1971675" cy="4843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7" y="304276"/>
            <a:ext cx="5800725" cy="48431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3389D-DD3D-478B-BE1C-42A0EA92D0C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89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3730"/>
            <a:ext cx="8385175" cy="11932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838200" y="1587500"/>
            <a:ext cx="8007350" cy="3492500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7C88D-4FC1-44E2-A629-5FC69B0987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469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A358-6750-4925-A351-F6D5DB8C04C8}" type="datetime1">
              <a:rPr lang="ru-RU" smtClean="0"/>
              <a:t>19.06.2019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481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BE79-118E-4DC3-8B4A-7559281B6793}" type="datetime1">
              <a:rPr lang="ru-RU" smtClean="0"/>
              <a:t>19.06.2019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989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424790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3824554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DDDC-ED74-4C9D-89EB-997229F2D6FB}" type="datetime1">
              <a:rPr lang="ru-RU" smtClean="0"/>
              <a:t>19.06.2019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373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521354"/>
            <a:ext cx="3886200" cy="36261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521354"/>
            <a:ext cx="3886200" cy="36261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7DDE-DB07-493D-BE4C-D701986636AD}" type="datetime1">
              <a:rPr lang="ru-RU" smtClean="0"/>
              <a:t>19.06.2019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792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04274"/>
            <a:ext cx="7886700" cy="110463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087565"/>
            <a:ext cx="3868340" cy="30704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60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60" y="2087565"/>
            <a:ext cx="3887391" cy="30704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CB418-BF8A-486D-91FF-F6BE46CC81C7}" type="datetime1">
              <a:rPr lang="ru-RU" smtClean="0"/>
              <a:t>19.06.2019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3881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134F0-87E7-490D-9E04-168B90F8D000}" type="datetime1">
              <a:rPr lang="ru-RU" smtClean="0"/>
              <a:t>19.06.2019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8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45350E-8344-40EB-9907-1FB7E2431F72}" type="datetimeFigureOut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19.06.2019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E5260-B9E6-4F1F-A9EF-1170F45204C4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0511"/>
      </p:ext>
    </p:extLst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E7EB-D397-4989-A5BA-9B9982D3106D}" type="datetime1">
              <a:rPr lang="ru-RU" smtClean="0"/>
              <a:t>19.06.2019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245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9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3" y="822862"/>
            <a:ext cx="4629151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714505"/>
            <a:ext cx="2949179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09B7-FE07-48C4-8BFB-CB34EC9FB67E}" type="datetime1">
              <a:rPr lang="ru-RU" smtClean="0"/>
              <a:t>19.06.2019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866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9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3" y="822862"/>
            <a:ext cx="4629151" cy="4061354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714505"/>
            <a:ext cx="2949179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DABB-C18E-4A33-8EAF-C39AB5EFE310}" type="datetime1">
              <a:rPr lang="ru-RU" smtClean="0"/>
              <a:t>19.06.2019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68613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3408-144F-4CDB-9EA1-81EB2134241F}" type="datetime1">
              <a:rPr lang="ru-RU" smtClean="0"/>
              <a:t>19.06.2019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10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9" y="304276"/>
            <a:ext cx="1971675" cy="4843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9" y="304276"/>
            <a:ext cx="5800725" cy="48431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DE77-95C8-4405-A594-A749F6CCBC98}" type="datetime1">
              <a:rPr lang="ru-RU" smtClean="0"/>
              <a:t>19.06.2019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334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62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060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638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233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04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6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37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425D6B-79A2-464E-B47E-33C2C1FF3515}" type="datetimeFigureOut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19.06.2019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3E307-AC98-4B88-AC66-6902E3401E61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81365"/>
      </p:ext>
    </p:extLst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598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607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27550"/>
            <a:ext cx="5111751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2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1856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8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73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472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684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ownloads\Sl_0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787"/>
            <a:ext cx="9144000" cy="5728576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Заголовок 69"/>
          <p:cNvSpPr>
            <a:spLocks noGrp="1"/>
          </p:cNvSpPr>
          <p:nvPr>
            <p:ph type="title" hasCustomPrompt="1"/>
          </p:nvPr>
        </p:nvSpPr>
        <p:spPr>
          <a:xfrm>
            <a:off x="179512" y="2200553"/>
            <a:ext cx="8712968" cy="1249680"/>
          </a:xfrm>
        </p:spPr>
        <p:txBody>
          <a:bodyPr/>
          <a:lstStyle>
            <a:lvl1pPr algn="ctr">
              <a:lnSpc>
                <a:spcPct val="100000"/>
              </a:lnSpc>
              <a:defRPr lang="ru-RU" sz="3200" b="1" kern="1200" cap="none" spc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0826" y="5138211"/>
            <a:ext cx="8642351" cy="48021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1219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383648"/>
            <a:ext cx="9144000" cy="613648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22" y="397226"/>
            <a:ext cx="8311793" cy="600067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419" y="1506878"/>
            <a:ext cx="8311792" cy="39127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4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19844"/>
            <a:ext cx="1728787" cy="31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05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05147"/>
            <a:ext cx="9144000" cy="35188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4133448"/>
            <a:ext cx="5829300" cy="121920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1" y="4133448"/>
            <a:ext cx="2400300" cy="121920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4386756"/>
            <a:ext cx="0" cy="7620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361949" y="0"/>
            <a:ext cx="8782051" cy="391584"/>
            <a:chOff x="361950" y="0"/>
            <a:chExt cx="8782050" cy="4699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8658225" y="0"/>
              <a:ext cx="485775" cy="4699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800" dirty="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61950" y="0"/>
              <a:ext cx="8782050" cy="469900"/>
            </a:xfrm>
            <a:prstGeom prst="roundRect">
              <a:avLst>
                <a:gd name="adj" fmla="val 50000"/>
              </a:avLst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8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61950" y="0"/>
              <a:ext cx="485775" cy="2286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800" dirty="0"/>
            </a:p>
          </p:txBody>
        </p:sp>
        <p:pic>
          <p:nvPicPr>
            <p:cNvPr id="15" name="Picture 6" descr="T:\Полищук\Фирменный стиль\invert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3096" y="102374"/>
              <a:ext cx="1203935" cy="265153"/>
            </a:xfrm>
            <a:prstGeom prst="rect">
              <a:avLst/>
            </a:prstGeom>
            <a:noFill/>
          </p:spPr>
        </p:pic>
        <p:sp>
          <p:nvSpPr>
            <p:cNvPr id="16" name="TextBox 33"/>
            <p:cNvSpPr txBox="1"/>
            <p:nvPr/>
          </p:nvSpPr>
          <p:spPr>
            <a:xfrm>
              <a:off x="5964634" y="81064"/>
              <a:ext cx="1630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</a:rPr>
                <a:t>www.mob-edu.ru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85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383648"/>
            <a:ext cx="9144000" cy="613648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397226"/>
            <a:ext cx="8268400" cy="6000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1905000"/>
            <a:ext cx="3566160" cy="3352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1" y="1905000"/>
            <a:ext cx="3566160" cy="3352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19844"/>
            <a:ext cx="1728787" cy="31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66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2B4B8D-FAD8-4CDD-8646-C51457EDA18F}" type="datetimeFigureOut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19.06.2019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9D5C0-0636-4BC8-8342-1EFBD001F921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7364"/>
      </p:ext>
    </p:extLst>
  </p:cSld>
  <p:clrMapOvr>
    <a:masterClrMapping/>
  </p:clrMapOvr>
  <p:transition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383648"/>
            <a:ext cx="9144000" cy="613648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9" y="397226"/>
            <a:ext cx="7290055" cy="600067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518519"/>
            <a:ext cx="3566160" cy="68580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338771"/>
            <a:ext cx="3566160" cy="29190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1" y="1518519"/>
            <a:ext cx="3566160" cy="68580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1" y="2338771"/>
            <a:ext cx="3566160" cy="29190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19844"/>
            <a:ext cx="1728787" cy="31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99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383648"/>
            <a:ext cx="9144000" cy="613648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9" y="397226"/>
            <a:ext cx="7290055" cy="6000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6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19844"/>
            <a:ext cx="1728787" cy="31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20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383648"/>
            <a:ext cx="9144000" cy="613648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43208"/>
            <a:ext cx="9144000" cy="2546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0" y="-15874"/>
            <a:ext cx="9144000" cy="38309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1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1" y="367771"/>
            <a:ext cx="2781300" cy="5347229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36511" y="392924"/>
            <a:ext cx="2817812" cy="1447800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517240"/>
            <a:ext cx="6120680" cy="49805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9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19844"/>
            <a:ext cx="1728787" cy="31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41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1" y="367771"/>
            <a:ext cx="2781300" cy="5347229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" y="457233"/>
            <a:ext cx="2628355" cy="1219200"/>
          </a:xfrm>
        </p:spPr>
        <p:txBody>
          <a:bodyPr anchor="ctr">
            <a:noAutofit/>
          </a:bodyPr>
          <a:lstStyle>
            <a:lvl1pPr algn="r">
              <a:defRPr sz="24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43808" y="445215"/>
            <a:ext cx="6048672" cy="3364786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3808" y="3997628"/>
            <a:ext cx="5904656" cy="1379729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892480" y="4057633"/>
            <a:ext cx="0" cy="132014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 bwMode="auto">
          <a:xfrm>
            <a:off x="0" y="-15874"/>
            <a:ext cx="9144000" cy="38309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pic>
        <p:nvPicPr>
          <p:cNvPr id="19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19844"/>
            <a:ext cx="1728787" cy="31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35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383648"/>
            <a:ext cx="9144000" cy="613648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397226"/>
            <a:ext cx="8052376" cy="6000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19844"/>
            <a:ext cx="1728787" cy="31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89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9" y="635000"/>
            <a:ext cx="1971675" cy="45085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5" y="635000"/>
            <a:ext cx="5686425" cy="45085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87486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60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22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383648"/>
            <a:ext cx="9144000" cy="613648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97226"/>
            <a:ext cx="8229600" cy="60006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333501"/>
            <a:ext cx="4038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47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383648"/>
            <a:ext cx="9144000" cy="613648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397226"/>
            <a:ext cx="7570787" cy="60006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19.06.2019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06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1BFB78-B1CA-4607-ADB8-5A052AACB4D4}" type="datetimeFigureOut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19.06.2019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B25D8-C7FE-4FF4-9726-0D860B07452B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255865"/>
      </p:ext>
    </p:extLst>
  </p:cSld>
  <p:clrMapOvr>
    <a:masterClrMapping/>
  </p:clrMapOvr>
  <p:transition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ownloads\Sl_0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87"/>
            <a:ext cx="9144000" cy="5728576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Заголовок 69"/>
          <p:cNvSpPr>
            <a:spLocks noGrp="1"/>
          </p:cNvSpPr>
          <p:nvPr>
            <p:ph type="title" hasCustomPrompt="1"/>
          </p:nvPr>
        </p:nvSpPr>
        <p:spPr>
          <a:xfrm>
            <a:off x="179512" y="2200553"/>
            <a:ext cx="8712968" cy="1249680"/>
          </a:xfrm>
        </p:spPr>
        <p:txBody>
          <a:bodyPr/>
          <a:lstStyle>
            <a:lvl1pPr algn="ctr">
              <a:lnSpc>
                <a:spcPct val="100000"/>
              </a:lnSpc>
              <a:defRPr lang="ru-RU" sz="3200" b="1" kern="1200" cap="none" spc="0">
                <a:ln w="18415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0825" y="5138209"/>
            <a:ext cx="8642350" cy="48021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13961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383647"/>
            <a:ext cx="9144000" cy="613648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18" y="397226"/>
            <a:ext cx="8311793" cy="600067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418" y="1506877"/>
            <a:ext cx="8311792" cy="39127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4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19844"/>
            <a:ext cx="1728787" cy="31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35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05146"/>
            <a:ext cx="9144000" cy="35188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133448"/>
            <a:ext cx="5829300" cy="121920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133448"/>
            <a:ext cx="2400300" cy="121920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4386756"/>
            <a:ext cx="0" cy="7620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361950" y="0"/>
            <a:ext cx="8782050" cy="391584"/>
            <a:chOff x="361950" y="0"/>
            <a:chExt cx="8782050" cy="469900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8658225" y="0"/>
              <a:ext cx="485775" cy="4699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13" name="Скругленный прямоугольник 12"/>
            <p:cNvSpPr/>
            <p:nvPr userDrawn="1"/>
          </p:nvSpPr>
          <p:spPr>
            <a:xfrm>
              <a:off x="361950" y="0"/>
              <a:ext cx="8782050" cy="469900"/>
            </a:xfrm>
            <a:prstGeom prst="roundRect">
              <a:avLst>
                <a:gd name="adj" fmla="val 50000"/>
              </a:avLst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361950" y="0"/>
              <a:ext cx="485775" cy="2286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pic>
          <p:nvPicPr>
            <p:cNvPr id="15" name="Picture 6" descr="T:\Полищук\Фирменный стиль\invert_logo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73096" y="102374"/>
              <a:ext cx="1203935" cy="265153"/>
            </a:xfrm>
            <a:prstGeom prst="rect">
              <a:avLst/>
            </a:prstGeom>
            <a:noFill/>
          </p:spPr>
        </p:pic>
        <p:sp>
          <p:nvSpPr>
            <p:cNvPr id="16" name="TextBox 33"/>
            <p:cNvSpPr txBox="1"/>
            <p:nvPr userDrawn="1"/>
          </p:nvSpPr>
          <p:spPr>
            <a:xfrm>
              <a:off x="5964633" y="81064"/>
              <a:ext cx="1630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</a:rPr>
                <a:t>www.mob-edu.ru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39118624-FFEA-4408-AF04-172BAAE92D72}"/>
              </a:ext>
            </a:extLst>
          </p:cNvPr>
          <p:cNvGrpSpPr/>
          <p:nvPr/>
        </p:nvGrpSpPr>
        <p:grpSpPr>
          <a:xfrm>
            <a:off x="361950" y="0"/>
            <a:ext cx="8782050" cy="391584"/>
            <a:chOff x="361950" y="0"/>
            <a:chExt cx="8782050" cy="469900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47BF137F-D037-468A-AAEF-432F4944F2CE}"/>
                </a:ext>
              </a:extLst>
            </p:cNvPr>
            <p:cNvSpPr/>
            <p:nvPr userDrawn="1"/>
          </p:nvSpPr>
          <p:spPr>
            <a:xfrm>
              <a:off x="8658225" y="0"/>
              <a:ext cx="485775" cy="4699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19" name="Скругленный прямоугольник 12">
              <a:extLst>
                <a:ext uri="{FF2B5EF4-FFF2-40B4-BE49-F238E27FC236}">
                  <a16:creationId xmlns="" xmlns:a16="http://schemas.microsoft.com/office/drawing/2014/main" id="{4CCCBD48-3F72-45E8-A3E1-7DE49589FD9A}"/>
                </a:ext>
              </a:extLst>
            </p:cNvPr>
            <p:cNvSpPr/>
            <p:nvPr userDrawn="1"/>
          </p:nvSpPr>
          <p:spPr>
            <a:xfrm>
              <a:off x="361950" y="0"/>
              <a:ext cx="8782050" cy="469900"/>
            </a:xfrm>
            <a:prstGeom prst="roundRect">
              <a:avLst>
                <a:gd name="adj" fmla="val 50000"/>
              </a:avLst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2F26FD21-2566-48D2-8125-CDA64868DA0A}"/>
                </a:ext>
              </a:extLst>
            </p:cNvPr>
            <p:cNvSpPr/>
            <p:nvPr userDrawn="1"/>
          </p:nvSpPr>
          <p:spPr>
            <a:xfrm>
              <a:off x="361950" y="0"/>
              <a:ext cx="485775" cy="2286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pic>
          <p:nvPicPr>
            <p:cNvPr id="21" name="Picture 6" descr="T:\Полищук\Фирменный стиль\invert_logo.png">
              <a:extLst>
                <a:ext uri="{FF2B5EF4-FFF2-40B4-BE49-F238E27FC236}">
                  <a16:creationId xmlns="" xmlns:a16="http://schemas.microsoft.com/office/drawing/2014/main" id="{E837687C-05FA-4025-AD78-3BC37F15001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73096" y="102374"/>
              <a:ext cx="1203935" cy="265153"/>
            </a:xfrm>
            <a:prstGeom prst="rect">
              <a:avLst/>
            </a:prstGeom>
            <a:noFill/>
          </p:spPr>
        </p:pic>
        <p:sp>
          <p:nvSpPr>
            <p:cNvPr id="22" name="TextBox 33">
              <a:extLst>
                <a:ext uri="{FF2B5EF4-FFF2-40B4-BE49-F238E27FC236}">
                  <a16:creationId xmlns="" xmlns:a16="http://schemas.microsoft.com/office/drawing/2014/main" id="{87C0435F-0A31-417A-86A0-0DFD68EB3847}"/>
                </a:ext>
              </a:extLst>
            </p:cNvPr>
            <p:cNvSpPr txBox="1"/>
            <p:nvPr userDrawn="1"/>
          </p:nvSpPr>
          <p:spPr>
            <a:xfrm>
              <a:off x="5964633" y="81064"/>
              <a:ext cx="1630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</a:rPr>
                <a:t>www.mob-edu.ru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650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383647"/>
            <a:ext cx="9144000" cy="613648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397226"/>
            <a:ext cx="8268400" cy="6000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1905000"/>
            <a:ext cx="3566160" cy="3352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905000"/>
            <a:ext cx="3566160" cy="3352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19844"/>
            <a:ext cx="1728787" cy="31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48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383647"/>
            <a:ext cx="9144000" cy="613648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397226"/>
            <a:ext cx="7290054" cy="600067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518519"/>
            <a:ext cx="3566160" cy="68580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338771"/>
            <a:ext cx="3566160" cy="29190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1518519"/>
            <a:ext cx="3566160" cy="68580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338771"/>
            <a:ext cx="3566160" cy="29190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19844"/>
            <a:ext cx="1728787" cy="31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65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383647"/>
            <a:ext cx="9144000" cy="613648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397226"/>
            <a:ext cx="7290054" cy="6000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6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19844"/>
            <a:ext cx="1728787" cy="31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12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383647"/>
            <a:ext cx="9144000" cy="613648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3207"/>
            <a:ext cx="9144000" cy="2546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0" y="-15875"/>
            <a:ext cx="9144000" cy="38309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2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367771"/>
            <a:ext cx="2781300" cy="5347229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36512" y="392924"/>
            <a:ext cx="2817812" cy="1447800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517240"/>
            <a:ext cx="6120680" cy="49805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9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19844"/>
            <a:ext cx="1728787" cy="31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07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0" y="367771"/>
            <a:ext cx="2781300" cy="5347229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457233"/>
            <a:ext cx="2628354" cy="1219200"/>
          </a:xfrm>
        </p:spPr>
        <p:txBody>
          <a:bodyPr anchor="ctr">
            <a:noAutofit/>
          </a:bodyPr>
          <a:lstStyle>
            <a:lvl1pPr algn="r">
              <a:defRPr sz="24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43808" y="445214"/>
            <a:ext cx="6048672" cy="3364786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3808" y="3997627"/>
            <a:ext cx="5904656" cy="1379729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892480" y="4057633"/>
            <a:ext cx="0" cy="132014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 bwMode="auto">
          <a:xfrm>
            <a:off x="0" y="-15875"/>
            <a:ext cx="9144000" cy="38309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19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19844"/>
            <a:ext cx="1728787" cy="31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15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383647"/>
            <a:ext cx="9144000" cy="613648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397226"/>
            <a:ext cx="8052376" cy="6000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19844"/>
            <a:ext cx="1728787" cy="31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75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8B4CED-E0CF-4428-8DB8-CC8EBFDF5311}" type="datetimeFigureOut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19.06.2019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86DC7-87E4-4C37-9AAD-653AE6B605EA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9964"/>
      </p:ext>
    </p:extLst>
  </p:cSld>
  <p:clrMapOvr>
    <a:masterClrMapping/>
  </p:clrMapOvr>
  <p:transition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635000"/>
            <a:ext cx="1971675" cy="45085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635000"/>
            <a:ext cx="5686425" cy="45085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87486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67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68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383647"/>
            <a:ext cx="9144000" cy="613648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397226"/>
            <a:ext cx="7570787" cy="60006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19.06.2019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0272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1541125"/>
            <a:ext cx="9144000" cy="2688404"/>
          </a:xfrm>
          <a:prstGeom prst="rect">
            <a:avLst/>
          </a:prstGeom>
          <a:solidFill>
            <a:srgbClr val="0BB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70" name="Заголовок 69"/>
          <p:cNvSpPr>
            <a:spLocks noGrp="1"/>
          </p:cNvSpPr>
          <p:nvPr>
            <p:ph type="title"/>
          </p:nvPr>
        </p:nvSpPr>
        <p:spPr>
          <a:xfrm>
            <a:off x="2227028" y="2200553"/>
            <a:ext cx="4903238" cy="1249680"/>
          </a:xfrm>
        </p:spPr>
        <p:txBody>
          <a:bodyPr/>
          <a:lstStyle>
            <a:lvl1pPr algn="ctr">
              <a:defRPr lang="ru-RU" sz="32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74" name="Picture 2" descr="T:\Полищук\Фирменный стиль\display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9860" y="195649"/>
            <a:ext cx="3159892" cy="580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8090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92924"/>
            <a:ext cx="3291840" cy="14478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85800"/>
            <a:ext cx="4258818" cy="43205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881255"/>
            <a:ext cx="3291840" cy="3135246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6704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383647"/>
            <a:ext cx="9144000" cy="613648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97226"/>
            <a:ext cx="8229600" cy="60006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333501"/>
            <a:ext cx="4038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16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510B-224B-476F-B79C-5C3DC30E5DDB}" type="datetime1">
              <a:rPr lang="ru-RU" smtClean="0">
                <a:solidFill>
                  <a:srgbClr val="696464"/>
                </a:solidFill>
              </a:rPr>
              <a:t>19.06.2019</a:t>
            </a:fld>
            <a:endParaRPr lang="ru-RU" dirty="0">
              <a:solidFill>
                <a:srgbClr val="696464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696464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55121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075A27-5156-49B1-8F17-2284BE9799CC}" type="datetimeFigureOut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19.06.2019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6624B-D675-4E14-813D-8582A2D91297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300101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BA14B1-7B86-4ECD-BD16-7CDEB7AE2CFB}" type="datetimeFigureOut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19.06.2019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4FD49-7106-4BD9-96F6-299AC7012BDF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0289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28864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93ED0F-A5E6-474A-9FBB-4C462D99C0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7440952-BB00-4807-BE27-AF0E854C28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0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1" r:id="rId1"/>
    <p:sldLayoutId id="2147485172" r:id="rId2"/>
    <p:sldLayoutId id="2147485173" r:id="rId3"/>
    <p:sldLayoutId id="2147485174" r:id="rId4"/>
    <p:sldLayoutId id="2147485175" r:id="rId5"/>
    <p:sldLayoutId id="2147485176" r:id="rId6"/>
    <p:sldLayoutId id="2147485177" r:id="rId7"/>
    <p:sldLayoutId id="2147485178" r:id="rId8"/>
    <p:sldLayoutId id="2147485179" r:id="rId9"/>
    <p:sldLayoutId id="2147485180" r:id="rId10"/>
    <p:sldLayoutId id="2147485181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557856"/>
            <a:ext cx="7886700" cy="851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1" y="1521354"/>
            <a:ext cx="7886700" cy="3626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1" y="529696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1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F3389D-DD3D-478B-BE1C-42A0EA92D0C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61949" y="0"/>
            <a:ext cx="8782051" cy="522111"/>
            <a:chOff x="361950" y="0"/>
            <a:chExt cx="8782050" cy="4699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8658225" y="0"/>
              <a:ext cx="485775" cy="4699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800" dirty="0"/>
            </a:p>
          </p:txBody>
        </p:sp>
        <p:sp>
          <p:nvSpPr>
            <p:cNvPr id="9" name="Скругленный прямоугольник 10"/>
            <p:cNvSpPr/>
            <p:nvPr/>
          </p:nvSpPr>
          <p:spPr>
            <a:xfrm>
              <a:off x="361950" y="0"/>
              <a:ext cx="8782050" cy="469900"/>
            </a:xfrm>
            <a:prstGeom prst="roundRect">
              <a:avLst>
                <a:gd name="adj" fmla="val 50000"/>
              </a:avLst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8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61950" y="0"/>
              <a:ext cx="485775" cy="2286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800" dirty="0"/>
            </a:p>
          </p:txBody>
        </p:sp>
        <p:pic>
          <p:nvPicPr>
            <p:cNvPr id="11" name="Picture 6" descr="T:\Полищук\Фирменный стиль\invert_logo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3096" y="102374"/>
              <a:ext cx="1203935" cy="265153"/>
            </a:xfrm>
            <a:prstGeom prst="rect">
              <a:avLst/>
            </a:prstGeom>
            <a:noFill/>
          </p:spPr>
        </p:pic>
        <p:sp>
          <p:nvSpPr>
            <p:cNvPr id="12" name="TextBox 33"/>
            <p:cNvSpPr txBox="1"/>
            <p:nvPr/>
          </p:nvSpPr>
          <p:spPr>
            <a:xfrm>
              <a:off x="5964634" y="81062"/>
              <a:ext cx="15067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</a:rPr>
                <a:t>www.mob-edu.ru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779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3" r:id="rId1"/>
    <p:sldLayoutId id="2147485184" r:id="rId2"/>
    <p:sldLayoutId id="2147485185" r:id="rId3"/>
    <p:sldLayoutId id="2147485186" r:id="rId4"/>
    <p:sldLayoutId id="2147485187" r:id="rId5"/>
    <p:sldLayoutId id="2147485188" r:id="rId6"/>
    <p:sldLayoutId id="2147485189" r:id="rId7"/>
    <p:sldLayoutId id="2147485190" r:id="rId8"/>
    <p:sldLayoutId id="2147485191" r:id="rId9"/>
    <p:sldLayoutId id="2147485192" r:id="rId10"/>
    <p:sldLayoutId id="2147485193" r:id="rId11"/>
    <p:sldLayoutId id="214748519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1" y="1521354"/>
            <a:ext cx="7886700" cy="3626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E1823-1A66-4541-931F-E4C8E7CA01D0}" type="datetime1">
              <a:rPr lang="ru-RU" smtClean="0"/>
              <a:t>19.06.2019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1" y="529696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1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98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6" r:id="rId1"/>
    <p:sldLayoutId id="2147485197" r:id="rId2"/>
    <p:sldLayoutId id="2147485198" r:id="rId3"/>
    <p:sldLayoutId id="2147485199" r:id="rId4"/>
    <p:sldLayoutId id="2147485200" r:id="rId5"/>
    <p:sldLayoutId id="2147485201" r:id="rId6"/>
    <p:sldLayoutId id="2147485202" r:id="rId7"/>
    <p:sldLayoutId id="2147485203" r:id="rId8"/>
    <p:sldLayoutId id="2147485204" r:id="rId9"/>
    <p:sldLayoutId id="2147485205" r:id="rId10"/>
    <p:sldLayoutId id="2147485206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7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8" r:id="rId1"/>
    <p:sldLayoutId id="2147485209" r:id="rId2"/>
    <p:sldLayoutId id="2147485210" r:id="rId3"/>
    <p:sldLayoutId id="2147485211" r:id="rId4"/>
    <p:sldLayoutId id="2147485212" r:id="rId5"/>
    <p:sldLayoutId id="2147485213" r:id="rId6"/>
    <p:sldLayoutId id="2147485214" r:id="rId7"/>
    <p:sldLayoutId id="2147485215" r:id="rId8"/>
    <p:sldLayoutId id="2147485216" r:id="rId9"/>
    <p:sldLayoutId id="2147485217" r:id="rId10"/>
    <p:sldLayoutId id="2147485218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9" y="383648"/>
            <a:ext cx="7290055" cy="613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9" y="1905000"/>
            <a:ext cx="7290055" cy="33528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9" y="5392253"/>
            <a:ext cx="161560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4C71EC6-210F-42DE-9C53-41977AD35B3D}" type="datetimeFigureOut">
              <a:rPr lang="ru-RU" smtClean="0"/>
              <a:t>19.06.2019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3" y="5392253"/>
            <a:ext cx="44260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2" y="5392253"/>
            <a:ext cx="7302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-15874"/>
            <a:ext cx="9144000" cy="38309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5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0" r:id="rId1"/>
    <p:sldLayoutId id="2147485221" r:id="rId2"/>
    <p:sldLayoutId id="2147485222" r:id="rId3"/>
    <p:sldLayoutId id="2147485223" r:id="rId4"/>
    <p:sldLayoutId id="2147485224" r:id="rId5"/>
    <p:sldLayoutId id="2147485225" r:id="rId6"/>
    <p:sldLayoutId id="2147485226" r:id="rId7"/>
    <p:sldLayoutId id="2147485227" r:id="rId8"/>
    <p:sldLayoutId id="2147485228" r:id="rId9"/>
    <p:sldLayoutId id="2147485229" r:id="rId10"/>
    <p:sldLayoutId id="2147485230" r:id="rId11"/>
    <p:sldLayoutId id="2147485231" r:id="rId12"/>
    <p:sldLayoutId id="2147485232" r:id="rId13"/>
    <p:sldLayoutId id="214748523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54" rtl="0" eaLnBrk="1" latinLnBrk="0" hangingPunct="1">
        <a:lnSpc>
          <a:spcPct val="80000"/>
        </a:lnSpc>
        <a:spcBef>
          <a:spcPct val="0"/>
        </a:spcBef>
        <a:buNone/>
        <a:defRPr sz="2800" b="1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54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69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45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45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21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377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677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22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22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383647"/>
            <a:ext cx="7290054" cy="613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8" y="1905000"/>
            <a:ext cx="7290055" cy="33528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9" y="5392253"/>
            <a:ext cx="161560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D93ED0F-A5E6-474A-9FBB-4C462D99C0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5392253"/>
            <a:ext cx="442609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5392253"/>
            <a:ext cx="7302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7440952-BB00-4807-BE27-AF0E854C28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-15875"/>
            <a:ext cx="9144000" cy="38309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5" r:id="rId1"/>
    <p:sldLayoutId id="2147485236" r:id="rId2"/>
    <p:sldLayoutId id="2147485237" r:id="rId3"/>
    <p:sldLayoutId id="2147485238" r:id="rId4"/>
    <p:sldLayoutId id="2147485239" r:id="rId5"/>
    <p:sldLayoutId id="2147485240" r:id="rId6"/>
    <p:sldLayoutId id="2147485241" r:id="rId7"/>
    <p:sldLayoutId id="2147485242" r:id="rId8"/>
    <p:sldLayoutId id="2147485243" r:id="rId9"/>
    <p:sldLayoutId id="2147485244" r:id="rId10"/>
    <p:sldLayoutId id="2147485245" r:id="rId11"/>
    <p:sldLayoutId id="2147485246" r:id="rId12"/>
    <p:sldLayoutId id="2147485248" r:id="rId13"/>
    <p:sldLayoutId id="2147485249" r:id="rId14"/>
    <p:sldLayoutId id="2147485250" r:id="rId15"/>
    <p:sldLayoutId id="2147485251" r:id="rId16"/>
    <p:sldLayoutId id="214748525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2800" b="1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oskorolupova@gmail.com" TargetMode="External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6.xml"/><Relationship Id="rId5" Type="http://schemas.openxmlformats.org/officeDocument/2006/relationships/chart" Target="../charts/char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bstract light blue background. Vector vector art illustration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44000" cy="57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77313"/>
            <a:ext cx="7632848" cy="2400267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cap="none" spc="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направления государственной политики </a:t>
            </a:r>
            <a:br>
              <a:rPr lang="ru-RU" sz="4000" cap="none" spc="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cap="none" spc="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сфере образования</a:t>
            </a:r>
            <a:endParaRPr lang="ru-RU" sz="4000" cap="none" spc="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560" y="47009"/>
            <a:ext cx="1486848" cy="913283"/>
          </a:xfrm>
          <a:prstGeom prst="rect">
            <a:avLst/>
          </a:prstGeom>
        </p:spPr>
      </p:pic>
      <p:sp>
        <p:nvSpPr>
          <p:cNvPr id="5" name="Подзаголовок 8"/>
          <p:cNvSpPr txBox="1">
            <a:spLocks/>
          </p:cNvSpPr>
          <p:nvPr/>
        </p:nvSpPr>
        <p:spPr bwMode="auto">
          <a:xfrm>
            <a:off x="1416787" y="3337554"/>
            <a:ext cx="7481887" cy="16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ru-RU" alt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Скоролупова Оксана Алексеевна,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член Экспертного Совета по дошкольному образованию 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Государственной Думы Федерального Собрания Российской 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Федерации, советник генерального директора 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издательства «БИНОМ», вице-президент 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Института мобильных образовательных систем,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почетный работник общего образования 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 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051720" y="5327440"/>
            <a:ext cx="47525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 dirty="0"/>
              <a:t>Москва – Казань, июнь 2019</a:t>
            </a:r>
          </a:p>
        </p:txBody>
      </p:sp>
      <p:pic>
        <p:nvPicPr>
          <p:cNvPr id="1026" name="Picture 2" descr="ÐÐ°ÑÑÐ¸Ð½ÐºÐ¸ Ð¿Ð¾ Ð·Ð°Ð¿ÑÐ¾ÑÑ Ð»Ð¾Ð³Ð¾ÑÐ¸Ð¿ ÐÐ¸Ð½Ð¸ÑÑÐµÑÑÑÐ²Ð° Ð¾Ð±ÑÐ°Ð·Ð¾Ð²Ð°Ð½Ð¸Ñ Ð¸ Ð½Ð°ÑÐºÐ¸ Ð¢Ð°ÑÐ°ÑÑÑÐ°Ð½Ð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010"/>
            <a:ext cx="1416786" cy="141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6145"/>
            <a:ext cx="2138084" cy="6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7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0098123"/>
              </p:ext>
            </p:extLst>
          </p:nvPr>
        </p:nvGraphicFramePr>
        <p:xfrm>
          <a:off x="0" y="481236"/>
          <a:ext cx="9144000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93204"/>
            <a:ext cx="7290054" cy="61364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Предпочтения родителей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-20746" y="4873724"/>
            <a:ext cx="5816882" cy="720080"/>
          </a:xfrm>
          <a:prstGeom prst="rect">
            <a:avLst/>
          </a:prstGeom>
        </p:spPr>
        <p:txBody>
          <a:bodyPr wrap="square" rtlCol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Дети от 1 года до 2 лет</a:t>
            </a:r>
          </a:p>
        </p:txBody>
      </p:sp>
    </p:spTree>
    <p:extLst>
      <p:ext uri="{BB962C8B-B14F-4D97-AF65-F5344CB8AC3E}">
        <p14:creationId xmlns:p14="http://schemas.microsoft.com/office/powerpoint/2010/main" val="424683726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71600" y="193204"/>
            <a:ext cx="7290054" cy="613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Предпочтения родителей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2123728" y="5017740"/>
            <a:ext cx="6768752" cy="599062"/>
          </a:xfrm>
          <a:prstGeom prst="rect">
            <a:avLst/>
          </a:prstGeom>
        </p:spPr>
        <p:txBody>
          <a:bodyPr wrap="square" rtlCol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Дети от 1 года до 2 лет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649255"/>
              </p:ext>
            </p:extLst>
          </p:nvPr>
        </p:nvGraphicFramePr>
        <p:xfrm>
          <a:off x="323528" y="625252"/>
          <a:ext cx="864096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175314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93204"/>
            <a:ext cx="7290054" cy="61364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Предпочтения родителей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-20746" y="4873724"/>
            <a:ext cx="5816882" cy="720080"/>
          </a:xfrm>
          <a:prstGeom prst="rect">
            <a:avLst/>
          </a:prstGeom>
        </p:spPr>
        <p:txBody>
          <a:bodyPr wrap="square" rtlCol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Дети от 2 до 3 лет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204038"/>
              </p:ext>
            </p:extLst>
          </p:nvPr>
        </p:nvGraphicFramePr>
        <p:xfrm>
          <a:off x="179512" y="481235"/>
          <a:ext cx="8856984" cy="511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126918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222794"/>
              </p:ext>
            </p:extLst>
          </p:nvPr>
        </p:nvGraphicFramePr>
        <p:xfrm>
          <a:off x="251520" y="806852"/>
          <a:ext cx="8640960" cy="480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971600" y="193204"/>
            <a:ext cx="7290054" cy="613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Предпочтения родителей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2123728" y="4896722"/>
            <a:ext cx="6768752" cy="720080"/>
          </a:xfrm>
          <a:prstGeom prst="rect">
            <a:avLst/>
          </a:prstGeom>
        </p:spPr>
        <p:txBody>
          <a:bodyPr wrap="square" rtlCol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Дети от 2 до 3 лет</a:t>
            </a:r>
          </a:p>
        </p:txBody>
      </p:sp>
    </p:spTree>
    <p:extLst>
      <p:ext uri="{BB962C8B-B14F-4D97-AF65-F5344CB8AC3E}">
        <p14:creationId xmlns:p14="http://schemas.microsoft.com/office/powerpoint/2010/main" val="143591635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B08C694-03A0-4B91-9471-E27380F4F6E0}"/>
              </a:ext>
            </a:extLst>
          </p:cNvPr>
          <p:cNvSpPr txBox="1"/>
          <p:nvPr/>
        </p:nvSpPr>
        <p:spPr>
          <a:xfrm>
            <a:off x="1511206" y="1309532"/>
            <a:ext cx="6336704" cy="183600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Современные формы дошкольного образования </a:t>
            </a:r>
          </a:p>
          <a:p>
            <a:pPr algn="ctr"/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для детей раннего возраста </a:t>
            </a:r>
          </a:p>
        </p:txBody>
      </p:sp>
      <p:sp>
        <p:nvSpPr>
          <p:cNvPr id="15" name="Стрелка вверх 14"/>
          <p:cNvSpPr/>
          <p:nvPr/>
        </p:nvSpPr>
        <p:spPr>
          <a:xfrm>
            <a:off x="3887924" y="2857501"/>
            <a:ext cx="1368152" cy="2027750"/>
          </a:xfrm>
          <a:prstGeom prst="upArrow">
            <a:avLst>
              <a:gd name="adj1" fmla="val 60553"/>
              <a:gd name="adj2" fmla="val 4824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3204"/>
            <a:ext cx="8678738" cy="1152128"/>
          </a:xfrm>
        </p:spPr>
        <p:txBody>
          <a:bodyPr>
            <a:noAutofit/>
          </a:bodyPr>
          <a:lstStyle/>
          <a:p>
            <a:pPr algn="ctr"/>
            <a:r>
              <a:rPr lang="ru-RU" sz="4000" cap="none" spc="0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Реализация регионального/ муниципального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2E7B4C7-D635-4123-8427-60B9131EB676}"/>
              </a:ext>
            </a:extLst>
          </p:cNvPr>
          <p:cNvSpPr txBox="1"/>
          <p:nvPr/>
        </p:nvSpPr>
        <p:spPr>
          <a:xfrm>
            <a:off x="2159278" y="3361556"/>
            <a:ext cx="5040560" cy="708988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accent5">
                <a:shade val="35000"/>
                <a:satMod val="16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ru-RU" sz="22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</a:rPr>
              <a:t>Потребности </a:t>
            </a:r>
            <a:r>
              <a:rPr lang="ru-RU" sz="22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</a:rPr>
              <a:t>региональной/ муниципальной системы </a:t>
            </a:r>
            <a:r>
              <a:rPr lang="ru-RU" sz="22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</a:rPr>
              <a:t>образования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75302" y="4374474"/>
            <a:ext cx="4608512" cy="1021556"/>
          </a:xfrm>
          <a:prstGeom prst="roundRect">
            <a:avLst/>
          </a:prstGeom>
          <a:solidFill>
            <a:srgbClr val="CC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Calibri" pitchFamily="34" charset="0"/>
              </a:rPr>
              <a:t>Социальный портрет современной семьи, имеющей детей младенческого и раннего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225885527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3204"/>
            <a:ext cx="8678738" cy="1368152"/>
          </a:xfrm>
        </p:spPr>
        <p:txBody>
          <a:bodyPr>
            <a:noAutofit/>
          </a:bodyPr>
          <a:lstStyle/>
          <a:p>
            <a:pPr algn="ctr"/>
            <a:r>
              <a:rPr lang="ru-RU" sz="4000" cap="none" spc="0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Направления и формы реализации регионального / муниципального проекта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48D03960-E95F-4011-870B-4E527471FCE0}"/>
              </a:ext>
            </a:extLst>
          </p:cNvPr>
          <p:cNvGrpSpPr/>
          <p:nvPr/>
        </p:nvGrpSpPr>
        <p:grpSpPr>
          <a:xfrm>
            <a:off x="323528" y="1724655"/>
            <a:ext cx="8534722" cy="3905021"/>
            <a:chOff x="323528" y="1724655"/>
            <a:chExt cx="8534722" cy="3905021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A2E7B4C7-D635-4123-8427-60B9131EB676}"/>
                </a:ext>
              </a:extLst>
            </p:cNvPr>
            <p:cNvSpPr txBox="1"/>
            <p:nvPr/>
          </p:nvSpPr>
          <p:spPr>
            <a:xfrm>
              <a:off x="2051720" y="1724655"/>
              <a:ext cx="5040560" cy="28377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600"/>
                </a:spcBef>
              </a:pPr>
              <a:r>
                <a:rPr lang="ru-RU" sz="2200" b="1" dirty="0">
                  <a:ln w="12700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Calibri" panose="020F0502020204030204" pitchFamily="34" charset="0"/>
                </a:rPr>
                <a:t>Потребности региональной / муниципальной системы</a:t>
              </a:r>
            </a:p>
            <a:p>
              <a:pPr algn="ctr">
                <a:lnSpc>
                  <a:spcPct val="80000"/>
                </a:lnSpc>
              </a:pPr>
              <a:endParaRPr lang="ru-RU" sz="22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ru-RU" sz="22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ru-RU" sz="22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ru-RU" sz="22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ru-RU" sz="22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ru-RU" sz="22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</a:endParaRPr>
            </a:p>
            <a:p>
              <a:pPr algn="ctr">
                <a:lnSpc>
                  <a:spcPct val="80000"/>
                </a:lnSpc>
                <a:spcBef>
                  <a:spcPts val="1800"/>
                </a:spcBef>
              </a:pPr>
              <a:r>
                <a:rPr lang="ru-RU" sz="2200" b="1" dirty="0">
                  <a:ln w="12700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Calibri" panose="020F0502020204030204" pitchFamily="34" charset="0"/>
                </a:rPr>
                <a:t>дошкольного образования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BB08C694-03A0-4B91-9471-E27380F4F6E0}"/>
                </a:ext>
              </a:extLst>
            </p:cNvPr>
            <p:cNvSpPr txBox="1"/>
            <p:nvPr/>
          </p:nvSpPr>
          <p:spPr>
            <a:xfrm>
              <a:off x="2411760" y="2338180"/>
              <a:ext cx="4248472" cy="1743456"/>
            </a:xfrm>
            <a:prstGeom prst="round2Diag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000" b="1" dirty="0">
                  <a:latin typeface="Calibri" panose="020F0502020204030204" pitchFamily="34" charset="0"/>
                </a:rPr>
                <a:t>Потребности и запросы родителей, имеющих детей младенческого и/или раннего возраста, молодых людей, готовящихся стать родителями, по отношению к образованию детей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C8474414-13AC-4D0D-ACC4-B5023838601E}"/>
                </a:ext>
              </a:extLst>
            </p:cNvPr>
            <p:cNvSpPr txBox="1"/>
            <p:nvPr/>
          </p:nvSpPr>
          <p:spPr>
            <a:xfrm>
              <a:off x="323528" y="2395835"/>
              <a:ext cx="2304256" cy="936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20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Развитие организационных форм ДО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2C13F00C-B48D-4598-A18C-F628D133F451}"/>
                </a:ext>
              </a:extLst>
            </p:cNvPr>
            <p:cNvSpPr txBox="1"/>
            <p:nvPr/>
          </p:nvSpPr>
          <p:spPr>
            <a:xfrm>
              <a:off x="2771800" y="4441676"/>
              <a:ext cx="3636000" cy="1188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20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Содержание ДО и пед просвещения родителей с ориентиром на формирование базовых ценностей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019FA2EC-19E9-414F-8751-8397C24184D9}"/>
                </a:ext>
              </a:extLst>
            </p:cNvPr>
            <p:cNvSpPr txBox="1"/>
            <p:nvPr/>
          </p:nvSpPr>
          <p:spPr>
            <a:xfrm>
              <a:off x="6553994" y="3937620"/>
              <a:ext cx="2304256" cy="936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20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Подготовка кадров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06FD9FE4-C40D-4927-8629-73C26F3AE5E5}"/>
                </a:ext>
              </a:extLst>
            </p:cNvPr>
            <p:cNvSpPr txBox="1"/>
            <p:nvPr/>
          </p:nvSpPr>
          <p:spPr>
            <a:xfrm>
              <a:off x="323528" y="4009628"/>
              <a:ext cx="2304256" cy="936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20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Оптимизация РППС и развитие новых моделей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2FC30710-91A6-40F9-8A65-6F6DC32D07B0}"/>
                </a:ext>
              </a:extLst>
            </p:cNvPr>
            <p:cNvSpPr txBox="1"/>
            <p:nvPr/>
          </p:nvSpPr>
          <p:spPr>
            <a:xfrm>
              <a:off x="6553994" y="2395835"/>
              <a:ext cx="2304256" cy="936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20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Информирование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767234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3204"/>
            <a:ext cx="8678738" cy="1368152"/>
          </a:xfrm>
        </p:spPr>
        <p:txBody>
          <a:bodyPr>
            <a:noAutofit/>
          </a:bodyPr>
          <a:lstStyle/>
          <a:p>
            <a:pPr algn="ctr">
              <a:lnSpc>
                <a:spcPct val="75000"/>
              </a:lnSpc>
            </a:pPr>
            <a:r>
              <a:rPr lang="ru-RU" sz="4000" cap="none" spc="0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Организационные формы дошкольного образования </a:t>
            </a:r>
            <a:br>
              <a:rPr lang="ru-RU" sz="4000" cap="none" spc="0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4000" cap="none" spc="0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детей в возрасте 0+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A2C7DBD2-DB3B-4EAD-8F9A-552044EFE19C}"/>
              </a:ext>
            </a:extLst>
          </p:cNvPr>
          <p:cNvGrpSpPr/>
          <p:nvPr/>
        </p:nvGrpSpPr>
        <p:grpSpPr>
          <a:xfrm>
            <a:off x="107504" y="1633364"/>
            <a:ext cx="8928992" cy="3888432"/>
            <a:chOff x="107504" y="1633364"/>
            <a:chExt cx="8928992" cy="3888432"/>
          </a:xfrm>
        </p:grpSpPr>
        <p:grpSp>
          <p:nvGrpSpPr>
            <p:cNvPr id="6" name="Группа 5">
              <a:extLst>
                <a:ext uri="{FF2B5EF4-FFF2-40B4-BE49-F238E27FC236}">
                  <a16:creationId xmlns="" xmlns:a16="http://schemas.microsoft.com/office/drawing/2014/main" id="{E242606A-7F13-4632-A7B3-F8A3AC5ACCB3}"/>
                </a:ext>
              </a:extLst>
            </p:cNvPr>
            <p:cNvGrpSpPr/>
            <p:nvPr/>
          </p:nvGrpSpPr>
          <p:grpSpPr>
            <a:xfrm>
              <a:off x="1079976" y="3792014"/>
              <a:ext cx="6984048" cy="937694"/>
              <a:chOff x="1079976" y="3649692"/>
              <a:chExt cx="6984048" cy="937694"/>
            </a:xfrm>
          </p:grpSpPr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11AC82A4-2625-42D4-9A18-08A3C7338811}"/>
                  </a:ext>
                </a:extLst>
              </p:cNvPr>
              <p:cNvSpPr txBox="1"/>
              <p:nvPr/>
            </p:nvSpPr>
            <p:spPr>
              <a:xfrm>
                <a:off x="4788024" y="3649692"/>
                <a:ext cx="3276000" cy="936000"/>
              </a:xfrm>
              <a:prstGeom prst="round2DiagRect">
                <a:avLst/>
              </a:prstGeom>
              <a:solidFill>
                <a:srgbClr val="CC99FF"/>
              </a:solidFill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/>
                <a:contourClr>
                  <a:schemeClr val="accent3">
                    <a:shade val="35000"/>
                    <a:satMod val="160000"/>
                  </a:schemeClr>
                </a:contourClr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20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Родительские сборы (проведение тренингов с глубоким погружением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E72F1D32-7D5E-42B0-B3B0-E56241307FF6}"/>
                  </a:ext>
                </a:extLst>
              </p:cNvPr>
              <p:cNvSpPr txBox="1"/>
              <p:nvPr/>
            </p:nvSpPr>
            <p:spPr>
              <a:xfrm>
                <a:off x="1079976" y="3651386"/>
                <a:ext cx="3276000" cy="936000"/>
              </a:xfrm>
              <a:prstGeom prst="round2DiagRect">
                <a:avLst/>
              </a:prstGeom>
              <a:solidFill>
                <a:srgbClr val="CC99FF"/>
              </a:solidFill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/>
                <a:contourClr>
                  <a:schemeClr val="accent3">
                    <a:shade val="35000"/>
                    <a:satMod val="160000"/>
                  </a:schemeClr>
                </a:contourClr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20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Родительский университет с использованием интернет-технологий</a:t>
                </a:r>
              </a:p>
            </p:txBody>
          </p:sp>
        </p:grpSp>
        <p:grpSp>
          <p:nvGrpSpPr>
            <p:cNvPr id="24" name="Группа 23">
              <a:extLst>
                <a:ext uri="{FF2B5EF4-FFF2-40B4-BE49-F238E27FC236}">
                  <a16:creationId xmlns="" xmlns:a16="http://schemas.microsoft.com/office/drawing/2014/main" id="{2D4634F4-5B33-4B3A-A533-D573ED5D0547}"/>
                </a:ext>
              </a:extLst>
            </p:cNvPr>
            <p:cNvGrpSpPr/>
            <p:nvPr/>
          </p:nvGrpSpPr>
          <p:grpSpPr>
            <a:xfrm>
              <a:off x="575824" y="2708694"/>
              <a:ext cx="7956616" cy="940894"/>
              <a:chOff x="575824" y="2641476"/>
              <a:chExt cx="7956616" cy="940894"/>
            </a:xfrm>
          </p:grpSpPr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BB08C694-03A0-4B91-9471-E27380F4F6E0}"/>
                  </a:ext>
                </a:extLst>
              </p:cNvPr>
              <p:cNvSpPr txBox="1"/>
              <p:nvPr/>
            </p:nvSpPr>
            <p:spPr>
              <a:xfrm>
                <a:off x="3384136" y="2641476"/>
                <a:ext cx="2412000" cy="936000"/>
              </a:xfrm>
              <a:prstGeom prst="round2DiagRect">
                <a:avLst/>
              </a:prstGeom>
              <a:solidFill>
                <a:srgbClr val="CC99FF"/>
              </a:solidFill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/>
                <a:contourClr>
                  <a:schemeClr val="accent3">
                    <a:shade val="35000"/>
                    <a:satMod val="160000"/>
                  </a:schemeClr>
                </a:contourClr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20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«Семейный клуб»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5D24AB1D-FB88-4542-BDB0-E78ECF1E1554}"/>
                  </a:ext>
                </a:extLst>
              </p:cNvPr>
              <p:cNvSpPr txBox="1"/>
              <p:nvPr/>
            </p:nvSpPr>
            <p:spPr>
              <a:xfrm>
                <a:off x="6120440" y="2646370"/>
                <a:ext cx="2412000" cy="936000"/>
              </a:xfrm>
              <a:prstGeom prst="round2DiagRect">
                <a:avLst/>
              </a:prstGeom>
              <a:solidFill>
                <a:srgbClr val="CC99FF"/>
              </a:solidFill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/>
                <a:contourClr>
                  <a:schemeClr val="accent3">
                    <a:shade val="35000"/>
                    <a:satMod val="160000"/>
                  </a:schemeClr>
                </a:contourClr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20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ГКП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20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«Прогулочные группы»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D48E0808-AEB0-4D8F-BA6E-1B1C650C077E}"/>
                  </a:ext>
                </a:extLst>
              </p:cNvPr>
              <p:cNvSpPr txBox="1"/>
              <p:nvPr/>
            </p:nvSpPr>
            <p:spPr>
              <a:xfrm>
                <a:off x="575824" y="2641476"/>
                <a:ext cx="2412000" cy="936000"/>
              </a:xfrm>
              <a:prstGeom prst="round2DiagRect">
                <a:avLst/>
              </a:prstGeom>
              <a:solidFill>
                <a:srgbClr val="CC99FF"/>
              </a:solidFill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/>
                <a:contourClr>
                  <a:schemeClr val="accent3">
                    <a:shade val="35000"/>
                    <a:satMod val="160000"/>
                  </a:schemeClr>
                </a:contourClr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20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ГКП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20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«Вместе с мамой»</a:t>
                </a:r>
              </a:p>
            </p:txBody>
          </p:sp>
        </p:grpSp>
        <p:grpSp>
          <p:nvGrpSpPr>
            <p:cNvPr id="25" name="Группа 24">
              <a:extLst>
                <a:ext uri="{FF2B5EF4-FFF2-40B4-BE49-F238E27FC236}">
                  <a16:creationId xmlns="" xmlns:a16="http://schemas.microsoft.com/office/drawing/2014/main" id="{E19DB99B-6E0A-41FB-8E74-A3378470C9F0}"/>
                </a:ext>
              </a:extLst>
            </p:cNvPr>
            <p:cNvGrpSpPr/>
            <p:nvPr/>
          </p:nvGrpSpPr>
          <p:grpSpPr>
            <a:xfrm>
              <a:off x="107504" y="1633364"/>
              <a:ext cx="8928992" cy="948627"/>
              <a:chOff x="107504" y="1633364"/>
              <a:chExt cx="8928992" cy="948627"/>
            </a:xfrm>
          </p:grpSpPr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F8143C24-9C05-4833-B198-7F1AADE6BF77}"/>
                  </a:ext>
                </a:extLst>
              </p:cNvPr>
              <p:cNvSpPr txBox="1"/>
              <p:nvPr/>
            </p:nvSpPr>
            <p:spPr>
              <a:xfrm>
                <a:off x="3168160" y="1633364"/>
                <a:ext cx="2844000" cy="936000"/>
              </a:xfrm>
              <a:prstGeom prst="round2DiagRect">
                <a:avLst/>
              </a:prstGeom>
              <a:solidFill>
                <a:srgbClr val="CC99FF"/>
              </a:solidFill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/>
                <a:contourClr>
                  <a:schemeClr val="accent3">
                    <a:shade val="35000"/>
                    <a:satMod val="160000"/>
                  </a:schemeClr>
                </a:contourClr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20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Группы полного дня в частных детских садах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9049BE96-894B-413C-AA64-5E66C557E468}"/>
                  </a:ext>
                </a:extLst>
              </p:cNvPr>
              <p:cNvSpPr txBox="1"/>
              <p:nvPr/>
            </p:nvSpPr>
            <p:spPr>
              <a:xfrm>
                <a:off x="107504" y="1645991"/>
                <a:ext cx="2844000" cy="936000"/>
              </a:xfrm>
              <a:prstGeom prst="round2DiagRect">
                <a:avLst/>
              </a:prstGeom>
              <a:solidFill>
                <a:srgbClr val="CC99FF"/>
              </a:solidFill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/>
                <a:contourClr>
                  <a:schemeClr val="accent3">
                    <a:shade val="35000"/>
                    <a:satMod val="160000"/>
                  </a:schemeClr>
                </a:contourClr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20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Группы полного дня в государственных и муниципальных ДОО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B473B5BA-B134-4733-BE4D-065E08BB254E}"/>
                  </a:ext>
                </a:extLst>
              </p:cNvPr>
              <p:cNvSpPr txBox="1"/>
              <p:nvPr/>
            </p:nvSpPr>
            <p:spPr>
              <a:xfrm>
                <a:off x="6192496" y="1633364"/>
                <a:ext cx="2844000" cy="936000"/>
              </a:xfrm>
              <a:prstGeom prst="round2DiagRect">
                <a:avLst/>
              </a:prstGeom>
              <a:solidFill>
                <a:srgbClr val="CC99FF"/>
              </a:solidFill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/>
                <a:contourClr>
                  <a:schemeClr val="accent3">
                    <a:shade val="35000"/>
                    <a:satMod val="160000"/>
                  </a:schemeClr>
                </a:contourClr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20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ГКП (адаптационные группы)</a:t>
                </a:r>
              </a:p>
            </p:txBody>
          </p:sp>
        </p:grpSp>
        <p:grpSp>
          <p:nvGrpSpPr>
            <p:cNvPr id="4" name="Группа 3">
              <a:extLst>
                <a:ext uri="{FF2B5EF4-FFF2-40B4-BE49-F238E27FC236}">
                  <a16:creationId xmlns="" xmlns:a16="http://schemas.microsoft.com/office/drawing/2014/main" id="{E95FB065-FB3B-42D4-B3F2-E5748D5543AA}"/>
                </a:ext>
              </a:extLst>
            </p:cNvPr>
            <p:cNvGrpSpPr/>
            <p:nvPr/>
          </p:nvGrpSpPr>
          <p:grpSpPr>
            <a:xfrm>
              <a:off x="179512" y="4822553"/>
              <a:ext cx="8784976" cy="699243"/>
              <a:chOff x="179512" y="4822553"/>
              <a:chExt cx="8784976" cy="699243"/>
            </a:xfrm>
          </p:grpSpPr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C00C1F56-5C7F-46B7-93EB-E17660B4A24A}"/>
                  </a:ext>
                </a:extLst>
              </p:cNvPr>
              <p:cNvSpPr txBox="1"/>
              <p:nvPr/>
            </p:nvSpPr>
            <p:spPr>
              <a:xfrm>
                <a:off x="179512" y="4837796"/>
                <a:ext cx="2088000" cy="684000"/>
              </a:xfrm>
              <a:prstGeom prst="round2DiagRect">
                <a:avLst/>
              </a:prstGeom>
              <a:solidFill>
                <a:srgbClr val="CC99FF"/>
              </a:solidFill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/>
                <a:contourClr>
                  <a:schemeClr val="accent3">
                    <a:shade val="35000"/>
                    <a:satMod val="160000"/>
                  </a:schemeClr>
                </a:contourClr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20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Летний (зимний) лагерь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790A03AB-65E7-43E3-91D7-408B54263059}"/>
                  </a:ext>
                </a:extLst>
              </p:cNvPr>
              <p:cNvSpPr txBox="1"/>
              <p:nvPr/>
            </p:nvSpPr>
            <p:spPr>
              <a:xfrm>
                <a:off x="4644008" y="4992510"/>
                <a:ext cx="2052000" cy="374571"/>
              </a:xfrm>
              <a:prstGeom prst="round2DiagRect">
                <a:avLst/>
              </a:prstGeom>
              <a:solidFill>
                <a:srgbClr val="CC99FF"/>
              </a:solidFill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/>
                <a:contourClr>
                  <a:schemeClr val="accent3">
                    <a:shade val="35000"/>
                    <a:satMod val="160000"/>
                  </a:schemeClr>
                </a:contourClr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20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Волонтерство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A96FE292-6754-4D98-B649-A0C731F4E39F}"/>
                  </a:ext>
                </a:extLst>
              </p:cNvPr>
              <p:cNvSpPr txBox="1"/>
              <p:nvPr/>
            </p:nvSpPr>
            <p:spPr>
              <a:xfrm>
                <a:off x="2447992" y="4837796"/>
                <a:ext cx="2052000" cy="684000"/>
              </a:xfrm>
              <a:prstGeom prst="round2DiagRect">
                <a:avLst/>
              </a:prstGeom>
              <a:solidFill>
                <a:srgbClr val="CC99FF"/>
              </a:solidFill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/>
                <a:contourClr>
                  <a:schemeClr val="accent3">
                    <a:shade val="35000"/>
                    <a:satMod val="160000"/>
                  </a:schemeClr>
                </a:contourClr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20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Педагогический патронаж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1F3CE49D-49E2-4A86-A4B5-554FA11728C7}"/>
                  </a:ext>
                </a:extLst>
              </p:cNvPr>
              <p:cNvSpPr txBox="1"/>
              <p:nvPr/>
            </p:nvSpPr>
            <p:spPr>
              <a:xfrm>
                <a:off x="6912488" y="4822553"/>
                <a:ext cx="2052000" cy="684000"/>
              </a:xfrm>
              <a:prstGeom prst="round2DiagRect">
                <a:avLst/>
              </a:prstGeom>
              <a:solidFill>
                <a:srgbClr val="CC99FF"/>
              </a:solidFill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/>
                <a:contourClr>
                  <a:schemeClr val="accent3">
                    <a:shade val="35000"/>
                    <a:satMod val="160000"/>
                  </a:schemeClr>
                </a:contourClr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20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Лето–парк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742299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138" y="255176"/>
            <a:ext cx="7590606" cy="889677"/>
          </a:xfrm>
        </p:spPr>
        <p:txBody>
          <a:bodyPr>
            <a:noAutofit/>
          </a:bodyPr>
          <a:lstStyle/>
          <a:p>
            <a:pPr algn="ctr"/>
            <a:r>
              <a:rPr lang="ru-RU" sz="4400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</a:rPr>
              <a:t>Этапы проекта и содержание работы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A1C3609-E733-4A34-9743-0446A622BA1B}"/>
              </a:ext>
            </a:extLst>
          </p:cNvPr>
          <p:cNvSpPr txBox="1"/>
          <p:nvPr/>
        </p:nvSpPr>
        <p:spPr>
          <a:xfrm>
            <a:off x="447546" y="1719245"/>
            <a:ext cx="8410703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2600" b="1" dirty="0">
                <a:latin typeface="Calibri" panose="020F0502020204030204" pitchFamily="34" charset="0"/>
              </a:rPr>
              <a:t>2018 год – подготовительный этап: </a:t>
            </a:r>
          </a:p>
          <a:p>
            <a:pPr marL="457200" lvl="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600" b="1" dirty="0">
                <a:latin typeface="Calibri" panose="020F0502020204030204" pitchFamily="34" charset="0"/>
              </a:rPr>
              <a:t>создание системы базовых площадок – детских садов, которые войдут в проект</a:t>
            </a:r>
            <a:endParaRPr lang="ru-RU" sz="2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</a:endParaRPr>
          </a:p>
          <a:p>
            <a:pPr marL="457200" lvl="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600" b="1" dirty="0">
                <a:latin typeface="Calibri" panose="020F0502020204030204" pitchFamily="34" charset="0"/>
              </a:rPr>
              <a:t>создание творческих групп руководителей, заместителей, методистов, которые путем «мозговых штурмов», рабочих совещаний сформируют предложения по возможным организационным формам (консультирование с использованием Интернет-технологий, родительские Интернет-клубы, летние творческие лагеря, группы «Вместе с мамой» и др.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26C25DA-42D7-4F98-AE58-57D70219480F}"/>
              </a:ext>
            </a:extLst>
          </p:cNvPr>
          <p:cNvSpPr txBox="1"/>
          <p:nvPr/>
        </p:nvSpPr>
        <p:spPr>
          <a:xfrm>
            <a:off x="447546" y="1147382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</a:rPr>
              <a:t>2018 – 2020 годы  </a:t>
            </a:r>
          </a:p>
        </p:txBody>
      </p:sp>
    </p:spTree>
    <p:extLst>
      <p:ext uri="{BB962C8B-B14F-4D97-AF65-F5344CB8AC3E}">
        <p14:creationId xmlns:p14="http://schemas.microsoft.com/office/powerpoint/2010/main" val="66489615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944" y="262777"/>
            <a:ext cx="7590606" cy="889677"/>
          </a:xfrm>
        </p:spPr>
        <p:txBody>
          <a:bodyPr>
            <a:noAutofit/>
          </a:bodyPr>
          <a:lstStyle/>
          <a:p>
            <a:pPr algn="ctr"/>
            <a:r>
              <a:rPr lang="ru-RU" sz="4400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</a:rPr>
              <a:t>Этапы проекта и содержание работы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A1C3609-E733-4A34-9743-0446A622BA1B}"/>
              </a:ext>
            </a:extLst>
          </p:cNvPr>
          <p:cNvSpPr txBox="1"/>
          <p:nvPr/>
        </p:nvSpPr>
        <p:spPr>
          <a:xfrm>
            <a:off x="179512" y="1858098"/>
            <a:ext cx="8698991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2800" b="1" dirty="0">
                <a:latin typeface="Calibri" panose="020F0502020204030204" pitchFamily="34" charset="0"/>
              </a:rPr>
              <a:t>2019 год:</a:t>
            </a:r>
          </a:p>
          <a:p>
            <a:pPr marL="457200" lvl="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latin typeface="Calibri" panose="020F0502020204030204" pitchFamily="34" charset="0"/>
              </a:rPr>
              <a:t>отрабатываем формы для детей от 0 до 1 года с использованием Интернет-технологий, создаем кейсы материалов для Интернет-консультирования</a:t>
            </a:r>
          </a:p>
          <a:p>
            <a:pPr marL="457200" lvl="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latin typeface="Calibri" panose="020F0502020204030204" pitchFamily="34" charset="0"/>
              </a:rPr>
              <a:t>разрабатываем кейсы материалов для педагогического просвещения родителей, апробируем систему привлечения родителей детей до 1 года к взаимодействию с дошкольными организациями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26C25DA-42D7-4F98-AE58-57D70219480F}"/>
              </a:ext>
            </a:extLst>
          </p:cNvPr>
          <p:cNvSpPr txBox="1"/>
          <p:nvPr/>
        </p:nvSpPr>
        <p:spPr>
          <a:xfrm>
            <a:off x="452554" y="1273323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</a:rPr>
              <a:t>2018 – 2020 годы  </a:t>
            </a:r>
          </a:p>
        </p:txBody>
      </p:sp>
    </p:spTree>
    <p:extLst>
      <p:ext uri="{BB962C8B-B14F-4D97-AF65-F5344CB8AC3E}">
        <p14:creationId xmlns:p14="http://schemas.microsoft.com/office/powerpoint/2010/main" val="46277422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944" y="262777"/>
            <a:ext cx="7590606" cy="889677"/>
          </a:xfrm>
        </p:spPr>
        <p:txBody>
          <a:bodyPr>
            <a:noAutofit/>
          </a:bodyPr>
          <a:lstStyle/>
          <a:p>
            <a:pPr algn="ctr"/>
            <a:r>
              <a:rPr lang="ru-RU" sz="4400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</a:rPr>
              <a:t>Этапы проекта и содержание работы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A1C3609-E733-4A34-9743-0446A622BA1B}"/>
              </a:ext>
            </a:extLst>
          </p:cNvPr>
          <p:cNvSpPr txBox="1"/>
          <p:nvPr/>
        </p:nvSpPr>
        <p:spPr>
          <a:xfrm>
            <a:off x="179512" y="1858098"/>
            <a:ext cx="8698991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2800" b="1" dirty="0">
                <a:latin typeface="Calibri" panose="020F0502020204030204" pitchFamily="34" charset="0"/>
              </a:rPr>
              <a:t>2019 год:</a:t>
            </a:r>
          </a:p>
          <a:p>
            <a:pPr marL="457200" lvl="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latin typeface="Calibri" panose="020F0502020204030204" pitchFamily="34" charset="0"/>
              </a:rPr>
              <a:t>проводим обучение педагогов для работы с детьми раннего возраста</a:t>
            </a:r>
          </a:p>
          <a:p>
            <a:pPr marL="457200" lvl="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latin typeface="Calibri" panose="020F0502020204030204" pitchFamily="34" charset="0"/>
              </a:rPr>
              <a:t>разрабатываем пакет материалов для педагогов (рабочая программа, диагностические материалы и др.)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26C25DA-42D7-4F98-AE58-57D70219480F}"/>
              </a:ext>
            </a:extLst>
          </p:cNvPr>
          <p:cNvSpPr txBox="1"/>
          <p:nvPr/>
        </p:nvSpPr>
        <p:spPr>
          <a:xfrm>
            <a:off x="452554" y="1273323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</a:rPr>
              <a:t>2018 – 2020 годы  </a:t>
            </a:r>
          </a:p>
        </p:txBody>
      </p:sp>
    </p:spTree>
    <p:extLst>
      <p:ext uri="{BB962C8B-B14F-4D97-AF65-F5344CB8AC3E}">
        <p14:creationId xmlns:p14="http://schemas.microsoft.com/office/powerpoint/2010/main" val="192630548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028" name="Picture 4" descr="ÐÐ°ÑÑÐ¸Ð½ÐºÐ¸ Ð¿Ð¾ Ð·Ð°Ð¿ÑÐ¾ÑÑ Ð¸Ð½Ð°ÑÐ³ÑÑÐ°Ñ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742"/>
            <a:ext cx="9180512" cy="573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17385"/>
            <a:ext cx="3240360" cy="1657917"/>
          </a:xfrm>
        </p:spPr>
        <p:txBody>
          <a:bodyPr>
            <a:noAutofit/>
          </a:bodyPr>
          <a:lstStyle/>
          <a:p>
            <a:r>
              <a:rPr lang="ru-RU" sz="2400" cap="none" spc="0" dirty="0">
                <a:solidFill>
                  <a:schemeClr val="tx1"/>
                </a:solidFill>
                <a:latin typeface="Calibri" pitchFamily="34" charset="0"/>
              </a:rPr>
              <a:t>Особое внимание будет уделено поддержке традиционных семейных ценностей, материнства и детства, чтобы в России рождалось как можно больше желанных, здоровых, умных, талантливых малышей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4777713"/>
            <a:ext cx="208823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latin typeface="Calibri" pitchFamily="34" charset="0"/>
              </a:rPr>
              <a:t>В. Путин </a:t>
            </a:r>
          </a:p>
          <a:p>
            <a:pPr>
              <a:lnSpc>
                <a:spcPct val="80000"/>
              </a:lnSpc>
            </a:pPr>
            <a:r>
              <a:rPr lang="ru-RU" b="1" dirty="0">
                <a:latin typeface="Calibri" pitchFamily="34" charset="0"/>
              </a:rPr>
              <a:t>на инаугурации </a:t>
            </a:r>
          </a:p>
          <a:p>
            <a:pPr>
              <a:lnSpc>
                <a:spcPct val="80000"/>
              </a:lnSpc>
            </a:pPr>
            <a:r>
              <a:rPr lang="ru-RU" b="1" dirty="0">
                <a:latin typeface="Calibri" pitchFamily="34" charset="0"/>
              </a:rPr>
              <a:t>7 мая 2018 года</a:t>
            </a:r>
          </a:p>
        </p:txBody>
      </p:sp>
    </p:spTree>
    <p:extLst>
      <p:ext uri="{BB962C8B-B14F-4D97-AF65-F5344CB8AC3E}">
        <p14:creationId xmlns:p14="http://schemas.microsoft.com/office/powerpoint/2010/main" val="97860434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944" y="262777"/>
            <a:ext cx="7590606" cy="889677"/>
          </a:xfrm>
        </p:spPr>
        <p:txBody>
          <a:bodyPr>
            <a:noAutofit/>
          </a:bodyPr>
          <a:lstStyle/>
          <a:p>
            <a:pPr algn="ctr"/>
            <a:r>
              <a:rPr lang="ru-RU" sz="4400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</a:rPr>
              <a:t>Этапы проекта и содержание работы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A1C3609-E733-4A34-9743-0446A622BA1B}"/>
              </a:ext>
            </a:extLst>
          </p:cNvPr>
          <p:cNvSpPr txBox="1"/>
          <p:nvPr/>
        </p:nvSpPr>
        <p:spPr>
          <a:xfrm>
            <a:off x="179512" y="1858098"/>
            <a:ext cx="8698991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2800" b="1" dirty="0">
                <a:latin typeface="Calibri" panose="020F0502020204030204" pitchFamily="34" charset="0"/>
              </a:rPr>
              <a:t>2019 год:</a:t>
            </a:r>
          </a:p>
          <a:p>
            <a:pPr marL="457200" lvl="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latin typeface="Calibri" panose="020F0502020204030204" pitchFamily="34" charset="0"/>
              </a:rPr>
              <a:t>создаем модели развивающей предметно-пространственной среды для детей раннего </a:t>
            </a:r>
            <a:r>
              <a:rPr lang="ru-RU" sz="2800" b="1" dirty="0" smtClean="0">
                <a:latin typeface="Calibri" panose="020F0502020204030204" pitchFamily="34" charset="0"/>
              </a:rPr>
              <a:t>возраста</a:t>
            </a:r>
          </a:p>
          <a:p>
            <a:pPr marL="457200" lvl="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latin typeface="Calibri" panose="020F0502020204030204" pitchFamily="34" charset="0"/>
              </a:rPr>
              <a:t>с</a:t>
            </a:r>
            <a:r>
              <a:rPr lang="ru-RU" sz="2800" b="1" dirty="0" smtClean="0">
                <a:latin typeface="Calibri" panose="020F0502020204030204" pitchFamily="34" charset="0"/>
              </a:rPr>
              <a:t>оздаем единый информационный портал для информирования родителей</a:t>
            </a:r>
          </a:p>
          <a:p>
            <a:pPr marL="457200" lvl="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latin typeface="Calibri" panose="020F0502020204030204" pitchFamily="34" charset="0"/>
              </a:rPr>
              <a:t>разрабатываем региональный сегмент электронной очереди, в который введены вариативные формы дошкольного образования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26C25DA-42D7-4F98-AE58-57D70219480F}"/>
              </a:ext>
            </a:extLst>
          </p:cNvPr>
          <p:cNvSpPr txBox="1"/>
          <p:nvPr/>
        </p:nvSpPr>
        <p:spPr>
          <a:xfrm>
            <a:off x="452554" y="1273323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</a:rPr>
              <a:t>2018 – 2020 годы  </a:t>
            </a:r>
          </a:p>
        </p:txBody>
      </p:sp>
    </p:spTree>
    <p:extLst>
      <p:ext uri="{BB962C8B-B14F-4D97-AF65-F5344CB8AC3E}">
        <p14:creationId xmlns:p14="http://schemas.microsoft.com/office/powerpoint/2010/main" val="245635952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340" y="121196"/>
            <a:ext cx="7590606" cy="889677"/>
          </a:xfrm>
        </p:spPr>
        <p:txBody>
          <a:bodyPr>
            <a:noAutofit/>
          </a:bodyPr>
          <a:lstStyle/>
          <a:p>
            <a:pPr algn="ctr"/>
            <a:r>
              <a:rPr lang="ru-RU" sz="4400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</a:rPr>
              <a:t>Этапы проекта и содержание работы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A1C3609-E733-4A34-9743-0446A622BA1B}"/>
              </a:ext>
            </a:extLst>
          </p:cNvPr>
          <p:cNvSpPr txBox="1"/>
          <p:nvPr/>
        </p:nvSpPr>
        <p:spPr>
          <a:xfrm>
            <a:off x="323528" y="1695494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2800" b="1" dirty="0">
                <a:latin typeface="Calibri" panose="020F0502020204030204" pitchFamily="34" charset="0"/>
              </a:rPr>
              <a:t>2020 год:</a:t>
            </a:r>
          </a:p>
          <a:p>
            <a:pPr marL="457200" lvl="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latin typeface="Calibri" panose="020F0502020204030204" pitchFamily="34" charset="0"/>
              </a:rPr>
              <a:t>отрабатываем организационные формы сопровождения дошкольного образования в семье для детей от 1 года до 2 лет с использованием Интернет-технологий</a:t>
            </a:r>
          </a:p>
          <a:p>
            <a:pPr marL="457200" lvl="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latin typeface="Calibri" panose="020F0502020204030204" pitchFamily="34" charset="0"/>
              </a:rPr>
              <a:t>разрабатываем кейс материалов для различных организационных форм дошкольного образования детей в возрасте от 1 года до 3 </a:t>
            </a:r>
            <a:r>
              <a:rPr lang="ru-RU" sz="2800" b="1" dirty="0" smtClean="0">
                <a:latin typeface="Calibri" panose="020F0502020204030204" pitchFamily="34" charset="0"/>
              </a:rPr>
              <a:t>лет</a:t>
            </a:r>
          </a:p>
          <a:p>
            <a:pPr marL="457200" lvl="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latin typeface="Calibri" panose="020F0502020204030204" pitchFamily="34" charset="0"/>
              </a:rPr>
              <a:t>з</a:t>
            </a:r>
            <a:r>
              <a:rPr lang="ru-RU" sz="2800" b="1" dirty="0" smtClean="0">
                <a:latin typeface="Calibri" panose="020F0502020204030204" pitchFamily="34" charset="0"/>
              </a:rPr>
              <a:t>апускаем </a:t>
            </a:r>
            <a:r>
              <a:rPr lang="ru-RU" sz="2800" b="1" dirty="0" smtClean="0">
                <a:latin typeface="Calibri" panose="020F0502020204030204" pitchFamily="34" charset="0"/>
              </a:rPr>
              <a:t>региональный сегмент электронной очереди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26C25DA-42D7-4F98-AE58-57D70219480F}"/>
              </a:ext>
            </a:extLst>
          </p:cNvPr>
          <p:cNvSpPr txBox="1"/>
          <p:nvPr/>
        </p:nvSpPr>
        <p:spPr>
          <a:xfrm>
            <a:off x="467544" y="1120597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</a:rPr>
              <a:t>2018 – 2020 годы  </a:t>
            </a:r>
          </a:p>
        </p:txBody>
      </p:sp>
    </p:spTree>
    <p:extLst>
      <p:ext uri="{BB962C8B-B14F-4D97-AF65-F5344CB8AC3E}">
        <p14:creationId xmlns:p14="http://schemas.microsoft.com/office/powerpoint/2010/main" val="28917845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6132" y="481236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ln/>
                <a:solidFill>
                  <a:srgbClr val="C00000"/>
                </a:solidFill>
                <a:latin typeface="Calibri" pitchFamily="34" charset="0"/>
              </a:rPr>
              <a:t>Указ Президента Российской Федерации </a:t>
            </a:r>
          </a:p>
          <a:p>
            <a:pPr algn="ctr">
              <a:lnSpc>
                <a:spcPct val="90000"/>
              </a:lnSpc>
            </a:pPr>
            <a:r>
              <a:rPr lang="ru-RU" sz="2400" b="1" dirty="0">
                <a:ln/>
                <a:solidFill>
                  <a:srgbClr val="C00000"/>
                </a:solidFill>
                <a:latin typeface="Calibri" pitchFamily="34" charset="0"/>
              </a:rPr>
              <a:t>от 7 мая 2018 г. № 204 </a:t>
            </a:r>
          </a:p>
          <a:p>
            <a:pPr algn="ctr">
              <a:lnSpc>
                <a:spcPct val="90000"/>
              </a:lnSpc>
            </a:pPr>
            <a:r>
              <a:rPr lang="ru-RU" sz="2400" b="1" dirty="0">
                <a:ln/>
                <a:solidFill>
                  <a:srgbClr val="C00000"/>
                </a:solidFill>
                <a:latin typeface="Calibri" pitchFamily="34" charset="0"/>
              </a:rPr>
              <a:t>«О национальных целях и стратегических задачах развития Российской Федерации на период до 2024 года»</a:t>
            </a:r>
          </a:p>
        </p:txBody>
      </p:sp>
      <p:pic>
        <p:nvPicPr>
          <p:cNvPr id="3074" name="Picture 2" descr="ÐÐ°ÑÑÐ¸Ð½ÐºÐ¸ Ð¿Ð¾ Ð·Ð°Ð¿ÑÐ¾ÑÑ Ð£ÐºÐ°Ð· ÐÑÐµÐ·Ð¸Ð´ÐµÐ½ÑÐ° ÐºÐ°ÑÑÐ¸Ð½Ðº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18356"/>
            <a:ext cx="2376264" cy="279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055" y="3145532"/>
            <a:ext cx="8136904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b="1" dirty="0">
                <a:latin typeface="Calibri" pitchFamily="34" charset="0"/>
              </a:rPr>
              <a:t>Создание современной и безопасной цифровой образовательной среды, обеспечивающей высокое качество и доступность образования всех видов и уровней</a:t>
            </a:r>
          </a:p>
        </p:txBody>
      </p:sp>
    </p:spTree>
    <p:extLst>
      <p:ext uri="{BB962C8B-B14F-4D97-AF65-F5344CB8AC3E}">
        <p14:creationId xmlns:p14="http://schemas.microsoft.com/office/powerpoint/2010/main" val="13307851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81236"/>
            <a:ext cx="8712968" cy="360040"/>
          </a:xfrm>
        </p:spPr>
        <p:txBody>
          <a:bodyPr>
            <a:noAutofit/>
          </a:bodyPr>
          <a:lstStyle/>
          <a:p>
            <a:pPr algn="ctr"/>
            <a:r>
              <a:rPr lang="ru-RU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ea typeface="Cambria Math" panose="02040503050406030204" pitchFamily="18" charset="0"/>
              </a:rPr>
              <a:t>Для достижения целевого показателя Указа 204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3289548"/>
            <a:ext cx="8640960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latin typeface="Calibri" panose="020F0502020204030204" pitchFamily="34" charset="0"/>
              </a:rPr>
              <a:t>Создать единую информационную образовательную среду региона/муниципалитета, объединяющую все образовательные организации, позволяющую эффективно управлять развитием региональной/муниципальной системы образования, реализовывать качественный образовательный контент и развивать содержание образования в </a:t>
            </a:r>
            <a:r>
              <a:rPr lang="ru-RU" sz="2400" b="1" dirty="0" smtClean="0">
                <a:latin typeface="Calibri" panose="020F0502020204030204" pitchFamily="34" charset="0"/>
              </a:rPr>
              <a:t>каждом детском саду, каждой </a:t>
            </a:r>
            <a:r>
              <a:rPr lang="ru-RU" sz="2400" b="1" dirty="0">
                <a:latin typeface="Calibri" panose="020F0502020204030204" pitchFamily="34" charset="0"/>
              </a:rPr>
              <a:t>школе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1057300"/>
            <a:ext cx="806489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«Обеспечение глобальной конкурентоспособности российского образования, вхождение Российской Федерации в число 10 ведущих стран мира по качеству общего образования»</a:t>
            </a:r>
            <a:endParaRPr lang="ru-RU" sz="2400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mbria Math" panose="020405030504060302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2641476"/>
            <a:ext cx="806489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ea typeface="Cambria Math" panose="02040503050406030204" pitchFamily="18" charset="0"/>
              </a:rPr>
              <a:t>необходимо</a:t>
            </a:r>
          </a:p>
        </p:txBody>
      </p:sp>
    </p:spTree>
    <p:extLst>
      <p:ext uri="{BB962C8B-B14F-4D97-AF65-F5344CB8AC3E}">
        <p14:creationId xmlns:p14="http://schemas.microsoft.com/office/powerpoint/2010/main" val="353930765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D661F0CB-9A04-4324-A980-9720833D2A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9938870"/>
              </p:ext>
            </p:extLst>
          </p:nvPr>
        </p:nvGraphicFramePr>
        <p:xfrm>
          <a:off x="1115616" y="1057300"/>
          <a:ext cx="6858000" cy="4499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5212"/>
            <a:ext cx="6858000" cy="758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5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Мы живем в мире </a:t>
            </a:r>
            <a:r>
              <a:rPr lang="en-US" sz="40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5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vuca</a:t>
            </a:r>
            <a:endParaRPr lang="ru-RU" sz="4000" dirty="0">
              <a:ln w="6600">
                <a:solidFill>
                  <a:schemeClr val="accent2"/>
                </a:solidFill>
                <a:prstDash val="solid"/>
              </a:ln>
              <a:solidFill>
                <a:srgbClr val="FF5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85692"/>
            <a:ext cx="3687676" cy="959608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36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itchFamily="34" charset="0"/>
              </a:rPr>
              <a:t>Volatility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2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itchFamily="34" charset="0"/>
              </a:rPr>
              <a:t>Нестабильность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881400" y="5296960"/>
            <a:ext cx="468313" cy="304271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8" name="Содержимое 2">
            <a:extLst>
              <a:ext uri="{FF2B5EF4-FFF2-40B4-BE49-F238E27FC236}">
                <a16:creationId xmlns="" xmlns:a16="http://schemas.microsoft.com/office/drawing/2014/main" id="{AED9900B-6468-42F2-9640-5B38C99AF12D}"/>
              </a:ext>
            </a:extLst>
          </p:cNvPr>
          <p:cNvSpPr txBox="1">
            <a:spLocks/>
          </p:cNvSpPr>
          <p:nvPr/>
        </p:nvSpPr>
        <p:spPr>
          <a:xfrm>
            <a:off x="4988783" y="1211913"/>
            <a:ext cx="3960886" cy="959608"/>
          </a:xfrm>
          <a:prstGeom prst="rect">
            <a:avLst/>
          </a:prstGeom>
        </p:spPr>
        <p:txBody>
          <a:bodyPr vert="horz" lIns="38098" tIns="38098" rIns="38098" bIns="38098" rtlCol="0">
            <a:no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itchFamily="34" charset="0"/>
              </a:rPr>
              <a:t>Uncertainty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itchFamily="34" charset="0"/>
              </a:rPr>
              <a:t>Неопределенность</a:t>
            </a:r>
          </a:p>
        </p:txBody>
      </p:sp>
      <p:sp>
        <p:nvSpPr>
          <p:cNvPr id="9" name="Содержимое 2">
            <a:extLst>
              <a:ext uri="{FF2B5EF4-FFF2-40B4-BE49-F238E27FC236}">
                <a16:creationId xmlns="" xmlns:a16="http://schemas.microsoft.com/office/drawing/2014/main" id="{B65D2407-895D-4B06-8D5B-CFB7B211B078}"/>
              </a:ext>
            </a:extLst>
          </p:cNvPr>
          <p:cNvSpPr txBox="1">
            <a:spLocks/>
          </p:cNvSpPr>
          <p:nvPr/>
        </p:nvSpPr>
        <p:spPr>
          <a:xfrm>
            <a:off x="5186110" y="4418172"/>
            <a:ext cx="3307010" cy="959608"/>
          </a:xfrm>
          <a:prstGeom prst="rect">
            <a:avLst/>
          </a:prstGeom>
        </p:spPr>
        <p:txBody>
          <a:bodyPr vert="horz" lIns="38098" tIns="38098" rIns="38098" bIns="38098" rtlCol="0">
            <a:no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itchFamily="34" charset="0"/>
              </a:rPr>
              <a:t>Complexity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itchFamily="34" charset="0"/>
              </a:rPr>
              <a:t>Сложность</a:t>
            </a:r>
          </a:p>
        </p:txBody>
      </p:sp>
      <p:sp>
        <p:nvSpPr>
          <p:cNvPr id="10" name="Содержимое 2">
            <a:extLst>
              <a:ext uri="{FF2B5EF4-FFF2-40B4-BE49-F238E27FC236}">
                <a16:creationId xmlns="" xmlns:a16="http://schemas.microsoft.com/office/drawing/2014/main" id="{CD1DB58C-BFC8-4F26-94AB-862F5A452DBA}"/>
              </a:ext>
            </a:extLst>
          </p:cNvPr>
          <p:cNvSpPr txBox="1">
            <a:spLocks/>
          </p:cNvSpPr>
          <p:nvPr/>
        </p:nvSpPr>
        <p:spPr>
          <a:xfrm>
            <a:off x="543179" y="4418172"/>
            <a:ext cx="4186380" cy="959608"/>
          </a:xfrm>
          <a:prstGeom prst="rect">
            <a:avLst/>
          </a:prstGeom>
        </p:spPr>
        <p:txBody>
          <a:bodyPr vert="horz" lIns="38098" tIns="38098" rIns="38098" bIns="38098" rtlCol="0">
            <a:no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itchFamily="34" charset="0"/>
              </a:rPr>
              <a:t>Ambiguity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itchFamily="34" charset="0"/>
              </a:rPr>
              <a:t>Неоднозначность</a:t>
            </a:r>
          </a:p>
        </p:txBody>
      </p:sp>
    </p:spTree>
    <p:extLst>
      <p:ext uri="{BB962C8B-B14F-4D97-AF65-F5344CB8AC3E}">
        <p14:creationId xmlns:p14="http://schemas.microsoft.com/office/powerpoint/2010/main" val="215749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neta.moy.su/_bl/788/s5348384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0" y="1"/>
            <a:ext cx="9152101" cy="5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2124579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cap="none" spc="0" dirty="0">
                <a:ln/>
                <a:solidFill>
                  <a:srgbClr val="C00000"/>
                </a:solidFill>
              </a:rPr>
              <a:t>Мы готовим детей к будущему, которое не можем четко описать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37337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07F358E-7002-4471-A807-66E8DF325521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0" y="15383"/>
            <a:ext cx="9144000" cy="1240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000" b="1" dirty="0">
                <a:ln/>
                <a:solidFill>
                  <a:srgbClr val="C00000"/>
                </a:solidFill>
                <a:latin typeface="Calibri" panose="020F0502020204030204" pitchFamily="34" charset="0"/>
              </a:rPr>
              <a:t>Акцент на формирование </a:t>
            </a:r>
          </a:p>
          <a:p>
            <a:pPr>
              <a:lnSpc>
                <a:spcPct val="80000"/>
              </a:lnSpc>
            </a:pPr>
            <a:r>
              <a:rPr lang="ru-RU" sz="4000" b="1" dirty="0">
                <a:ln/>
                <a:solidFill>
                  <a:srgbClr val="C00000"/>
                </a:solidFill>
                <a:latin typeface="Calibri" panose="020F0502020204030204" pitchFamily="34" charset="0"/>
              </a:rPr>
              <a:t>навыков и компетенций </a:t>
            </a:r>
            <a:r>
              <a:rPr lang="en-US" sz="4000" b="1" dirty="0">
                <a:ln/>
                <a:solidFill>
                  <a:srgbClr val="C00000"/>
                </a:solidFill>
                <a:latin typeface="Calibri" panose="020F0502020204030204" pitchFamily="34" charset="0"/>
              </a:rPr>
              <a:t>XXI</a:t>
            </a:r>
            <a:r>
              <a:rPr lang="ru-RU" sz="4000" b="1" dirty="0">
                <a:ln/>
                <a:solidFill>
                  <a:srgbClr val="C00000"/>
                </a:solidFill>
                <a:latin typeface="Calibri" panose="020F0502020204030204" pitchFamily="34" charset="0"/>
              </a:rPr>
              <a:t> века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502" y="2377283"/>
            <a:ext cx="3600400" cy="309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2481718"/>
            <a:ext cx="2520280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b="1" dirty="0">
                <a:latin typeface="Calibri" pitchFamily="34" charset="0"/>
              </a:rPr>
              <a:t>Базовые знания, умения и навыки, которые помогают решать повседневные задачи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91741" y="2377284"/>
            <a:ext cx="28083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2200" b="1" dirty="0">
                <a:latin typeface="Calibri" pitchFamily="34" charset="0"/>
              </a:rPr>
              <a:t>Компетенции, которые помогают решать более сложные задачи, в том числе в ситуации неопределенности и быстрых технологических изменений окружающей среды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59632" y="1255807"/>
            <a:ext cx="6192688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2200" b="1" dirty="0">
                <a:latin typeface="Calibri" pitchFamily="34" charset="0"/>
              </a:rPr>
              <a:t>Личностные качества, черты характера, которые помогают адаптироваться к стремительным изменениям окружающей среды </a:t>
            </a:r>
          </a:p>
        </p:txBody>
      </p:sp>
    </p:spTree>
    <p:extLst>
      <p:ext uri="{BB962C8B-B14F-4D97-AF65-F5344CB8AC3E}">
        <p14:creationId xmlns:p14="http://schemas.microsoft.com/office/powerpoint/2010/main" val="385891958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D661F0CB-9A04-4324-A980-9720833D2A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5447153"/>
              </p:ext>
            </p:extLst>
          </p:nvPr>
        </p:nvGraphicFramePr>
        <p:xfrm>
          <a:off x="651510" y="733155"/>
          <a:ext cx="7800975" cy="4791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67" y="154756"/>
            <a:ext cx="8719886" cy="758712"/>
          </a:xfrm>
        </p:spPr>
        <p:txBody>
          <a:bodyPr>
            <a:noAutofit/>
          </a:bodyPr>
          <a:lstStyle/>
          <a:p>
            <a:pPr algn="ctr"/>
            <a:r>
              <a:rPr lang="ru-RU" sz="37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5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Ответ </a:t>
            </a:r>
            <a:r>
              <a:rPr lang="en-US" sz="37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5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vuca</a:t>
            </a:r>
            <a:r>
              <a:rPr lang="ru-RU" sz="37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5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 - </a:t>
            </a:r>
            <a:r>
              <a:rPr lang="ru-RU" sz="3700" dirty="0" err="1">
                <a:ln w="6600">
                  <a:solidFill>
                    <a:srgbClr val="0000FF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Антихрупкость</a:t>
            </a:r>
            <a:endParaRPr lang="ru-RU" sz="3700" dirty="0">
              <a:ln w="6600">
                <a:solidFill>
                  <a:srgbClr val="0000FF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690" y="938284"/>
            <a:ext cx="3687676" cy="959608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44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itchFamily="34" charset="0"/>
              </a:rPr>
              <a:t>Vision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2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itchFamily="34" charset="0"/>
              </a:rPr>
              <a:t>Видение</a:t>
            </a:r>
            <a:r>
              <a:rPr lang="ru-RU" sz="36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itchFamily="34" charset="0"/>
              </a:rPr>
              <a:t>(коммуникация + вера +  критическое мышление)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881400" y="5296960"/>
            <a:ext cx="468313" cy="304271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8" name="Содержимое 2">
            <a:extLst>
              <a:ext uri="{FF2B5EF4-FFF2-40B4-BE49-F238E27FC236}">
                <a16:creationId xmlns="" xmlns:a16="http://schemas.microsoft.com/office/drawing/2014/main" id="{AED9900B-6468-42F2-9640-5B38C99AF12D}"/>
              </a:ext>
            </a:extLst>
          </p:cNvPr>
          <p:cNvSpPr txBox="1">
            <a:spLocks/>
          </p:cNvSpPr>
          <p:nvPr/>
        </p:nvSpPr>
        <p:spPr>
          <a:xfrm>
            <a:off x="4810849" y="938284"/>
            <a:ext cx="4167704" cy="959608"/>
          </a:xfrm>
          <a:prstGeom prst="rect">
            <a:avLst/>
          </a:prstGeom>
        </p:spPr>
        <p:txBody>
          <a:bodyPr vert="horz" lIns="38098" tIns="38098" rIns="38098" bIns="38098" rtlCol="0">
            <a:no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itchFamily="34" charset="0"/>
              </a:rPr>
              <a:t>Understanding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itchFamily="34" charset="0"/>
              </a:rPr>
              <a:t>Понимание</a:t>
            </a:r>
            <a:r>
              <a:rPr lang="ru-RU" sz="36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itchFamily="34" charset="0"/>
              </a:rPr>
              <a:t>(любопытство + </a:t>
            </a:r>
            <a:r>
              <a:rPr lang="ru-RU" sz="2400" b="1" dirty="0" err="1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itchFamily="34" charset="0"/>
              </a:rPr>
              <a:t>эмпатия</a:t>
            </a:r>
            <a:r>
              <a:rPr lang="ru-RU" sz="24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itchFamily="34" charset="0"/>
              </a:rPr>
              <a:t> + сотрудничество + открытый ум + вариативное мышление)</a:t>
            </a:r>
          </a:p>
        </p:txBody>
      </p:sp>
      <p:sp>
        <p:nvSpPr>
          <p:cNvPr id="9" name="Содержимое 2">
            <a:extLst>
              <a:ext uri="{FF2B5EF4-FFF2-40B4-BE49-F238E27FC236}">
                <a16:creationId xmlns="" xmlns:a16="http://schemas.microsoft.com/office/drawing/2014/main" id="{B65D2407-895D-4B06-8D5B-CFB7B211B078}"/>
              </a:ext>
            </a:extLst>
          </p:cNvPr>
          <p:cNvSpPr txBox="1">
            <a:spLocks/>
          </p:cNvSpPr>
          <p:nvPr/>
        </p:nvSpPr>
        <p:spPr>
          <a:xfrm>
            <a:off x="4988782" y="3995718"/>
            <a:ext cx="3831690" cy="959608"/>
          </a:xfrm>
          <a:prstGeom prst="rect">
            <a:avLst/>
          </a:prstGeom>
        </p:spPr>
        <p:txBody>
          <a:bodyPr vert="horz" lIns="38098" tIns="38098" rIns="38098" bIns="38098" rtlCol="0">
            <a:no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itchFamily="34" charset="0"/>
              </a:rPr>
              <a:t>Clarity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itchFamily="34" charset="0"/>
              </a:rPr>
              <a:t>Ясность, четкость</a:t>
            </a:r>
            <a:r>
              <a:rPr lang="ru-RU" sz="36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itchFamily="34" charset="0"/>
              </a:rPr>
              <a:t>(системное мышление + интуиция)</a:t>
            </a:r>
          </a:p>
        </p:txBody>
      </p:sp>
      <p:sp>
        <p:nvSpPr>
          <p:cNvPr id="10" name="Содержимое 2">
            <a:extLst>
              <a:ext uri="{FF2B5EF4-FFF2-40B4-BE49-F238E27FC236}">
                <a16:creationId xmlns="" xmlns:a16="http://schemas.microsoft.com/office/drawing/2014/main" id="{CD1DB58C-BFC8-4F26-94AB-862F5A452DBA}"/>
              </a:ext>
            </a:extLst>
          </p:cNvPr>
          <p:cNvSpPr txBox="1">
            <a:spLocks/>
          </p:cNvSpPr>
          <p:nvPr/>
        </p:nvSpPr>
        <p:spPr>
          <a:xfrm>
            <a:off x="100586" y="4009628"/>
            <a:ext cx="4459985" cy="959608"/>
          </a:xfrm>
          <a:prstGeom prst="rect">
            <a:avLst/>
          </a:prstGeom>
        </p:spPr>
        <p:txBody>
          <a:bodyPr vert="horz" lIns="38098" tIns="38098" rIns="38098" bIns="38098" rtlCol="0">
            <a:no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itchFamily="34" charset="0"/>
              </a:rPr>
              <a:t>Agility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itchFamily="34" charset="0"/>
              </a:rPr>
              <a:t>Активность, хватка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itchFamily="34" charset="0"/>
              </a:rPr>
              <a:t>(решительность + инициатива + самостоятельность)</a:t>
            </a:r>
          </a:p>
        </p:txBody>
      </p:sp>
    </p:spTree>
    <p:extLst>
      <p:ext uri="{BB962C8B-B14F-4D97-AF65-F5344CB8AC3E}">
        <p14:creationId xmlns:p14="http://schemas.microsoft.com/office/powerpoint/2010/main" val="8281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16018"/>
            <a:ext cx="8424936" cy="1657917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>
              <a:lnSpc>
                <a:spcPct val="80000"/>
              </a:lnSpc>
            </a:pPr>
            <a:r>
              <a:rPr lang="ru-RU" sz="2400" cap="none" spc="0" dirty="0">
                <a:ln/>
                <a:solidFill>
                  <a:sysClr val="windowText" lastClr="000000"/>
                </a:solidFill>
                <a:latin typeface="Calibri" pitchFamily="34" charset="0"/>
              </a:rPr>
              <a:t>Нужно переходить к принципиально новым, в том числе индивидуальным технологиям обучения, с ранних лет прививать готовность к изменениям, к творческому поиску, учить работе в команде, что очень важно в современном мире, навыкам жизни в цифровую эпоху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47"/>
            <a:ext cx="9144000" cy="338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5197760"/>
            <a:ext cx="5040560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latin typeface="Calibri" pitchFamily="34" charset="0"/>
              </a:rPr>
              <a:t>Послание Президента Федеральному Собранию 1 марта 2018 года</a:t>
            </a:r>
          </a:p>
        </p:txBody>
      </p:sp>
    </p:spTree>
    <p:extLst>
      <p:ext uri="{BB962C8B-B14F-4D97-AF65-F5344CB8AC3E}">
        <p14:creationId xmlns:p14="http://schemas.microsoft.com/office/powerpoint/2010/main" val="1394346034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5212"/>
            <a:ext cx="8064896" cy="360040"/>
          </a:xfrm>
        </p:spPr>
        <p:txBody>
          <a:bodyPr>
            <a:noAutofit/>
          </a:bodyPr>
          <a:lstStyle/>
          <a:p>
            <a:pPr algn="ctr"/>
            <a:r>
              <a:rPr lang="ru-RU" sz="2400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ea typeface="Cambria Math" panose="02040503050406030204" pitchFamily="18" charset="0"/>
              </a:rPr>
              <a:t>Для достижения целевого показателя Указа 204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5185" y="2297159"/>
            <a:ext cx="8640960" cy="3201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b="1" dirty="0">
                <a:latin typeface="Calibri" panose="020F0502020204030204" pitchFamily="34" charset="0"/>
              </a:rPr>
              <a:t>Внедрять в образовательных организациях такие цифровые системы, которые позволят: 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100" b="1" dirty="0">
                <a:latin typeface="Calibri" panose="020F0502020204030204" pitchFamily="34" charset="0"/>
              </a:rPr>
              <a:t>комплексно решать задачи ФГОС всех уровней общего образования, достигая личностных, метапредметных и предметных результатов, 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100" b="1" dirty="0">
                <a:latin typeface="Calibri" panose="020F0502020204030204" pitchFamily="34" charset="0"/>
              </a:rPr>
              <a:t>обеспечивать не только качественный образовательный контент, но также реализацию индивидуальных образовательных траекторий и коммуникацию между всеми участниками образовательного процесса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100" b="1" dirty="0">
                <a:latin typeface="Calibri" panose="020F0502020204030204" pitchFamily="34" charset="0"/>
              </a:rPr>
              <a:t>эффективно управлять развитием образования в каждом детском саду, в каждой школе и в муниципалитете (регионе) в целом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100" b="1" dirty="0">
                <a:latin typeface="Calibri" panose="020F0502020204030204" pitchFamily="34" charset="0"/>
              </a:rPr>
              <a:t>обеспечивать сетевое взаимодействие между ДОО, школами и другими образовательными организациями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625252"/>
            <a:ext cx="806489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«Обеспечение глобальной конкурентоспособности российского образования, вхождение Российской Федерации в число 10 ведущих стран мира по качеству общего образования»</a:t>
            </a:r>
            <a:endParaRPr lang="ru-RU" sz="2400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mbria Math" panose="020405030504060302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49043" y="1920733"/>
            <a:ext cx="806489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ea typeface="Cambria Math" panose="02040503050406030204" pitchFamily="18" charset="0"/>
              </a:rPr>
              <a:t>необходимо</a:t>
            </a:r>
          </a:p>
        </p:txBody>
      </p:sp>
    </p:spTree>
    <p:extLst>
      <p:ext uri="{BB962C8B-B14F-4D97-AF65-F5344CB8AC3E}">
        <p14:creationId xmlns:p14="http://schemas.microsoft.com/office/powerpoint/2010/main" val="403706995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9832" y="260996"/>
            <a:ext cx="5760640" cy="30008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</a:pPr>
            <a:r>
              <a:rPr lang="ru-RU" sz="3000" b="1" dirty="0">
                <a:ln/>
                <a:solidFill>
                  <a:srgbClr val="C00000"/>
                </a:solidFill>
                <a:latin typeface="Calibri" pitchFamily="34" charset="0"/>
              </a:rPr>
              <a:t>Указ Президента Российской Федерации </a:t>
            </a:r>
          </a:p>
          <a:p>
            <a:pPr algn="ctr">
              <a:lnSpc>
                <a:spcPct val="90000"/>
              </a:lnSpc>
            </a:pPr>
            <a:r>
              <a:rPr lang="ru-RU" sz="3000" b="1" dirty="0">
                <a:ln/>
                <a:solidFill>
                  <a:srgbClr val="C00000"/>
                </a:solidFill>
                <a:latin typeface="Calibri" pitchFamily="34" charset="0"/>
              </a:rPr>
              <a:t>от 7 мая 2018 г. № 204 </a:t>
            </a:r>
          </a:p>
          <a:p>
            <a:pPr algn="ctr">
              <a:lnSpc>
                <a:spcPct val="90000"/>
              </a:lnSpc>
            </a:pPr>
            <a:r>
              <a:rPr lang="ru-RU" sz="3000" b="1" dirty="0">
                <a:ln/>
                <a:solidFill>
                  <a:srgbClr val="C00000"/>
                </a:solidFill>
                <a:latin typeface="Calibri" pitchFamily="34" charset="0"/>
              </a:rPr>
              <a:t>«О национальных целях и стратегических задачах развития Российской Федерации на период до 2024 года»</a:t>
            </a:r>
          </a:p>
        </p:txBody>
      </p:sp>
      <p:pic>
        <p:nvPicPr>
          <p:cNvPr id="3074" name="Picture 2" descr="ÐÐ°ÑÑÐ¸Ð½ÐºÐ¸ Ð¿Ð¾ Ð·Ð°Ð¿ÑÐ¾ÑÑ Ð£ÐºÐ°Ð· ÐÑÐµÐ·Ð¸Ð´ÐµÐ½ÑÐ° ÐºÐ°ÑÑÐ¸Ð½Ðº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8355"/>
            <a:ext cx="2736304" cy="321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3721596"/>
            <a:ext cx="813690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>
                <a:latin typeface="Calibri" pitchFamily="34" charset="0"/>
              </a:rPr>
              <a:t>Достижение 100-процентной доступности </a:t>
            </a:r>
          </a:p>
          <a:p>
            <a:pPr>
              <a:lnSpc>
                <a:spcPct val="90000"/>
              </a:lnSpc>
            </a:pPr>
            <a:r>
              <a:rPr lang="ru-RU" sz="3200" b="1" dirty="0">
                <a:latin typeface="Calibri" pitchFamily="34" charset="0"/>
              </a:rPr>
              <a:t>(к 2021 году) дошкольного образования </a:t>
            </a:r>
          </a:p>
          <a:p>
            <a:pPr>
              <a:lnSpc>
                <a:spcPct val="90000"/>
              </a:lnSpc>
            </a:pPr>
            <a:r>
              <a:rPr lang="ru-RU" sz="3200" b="1" dirty="0">
                <a:latin typeface="Calibri" pitchFamily="34" charset="0"/>
              </a:rPr>
              <a:t>для детей в возрасте до трех лет</a:t>
            </a:r>
          </a:p>
        </p:txBody>
      </p:sp>
    </p:spTree>
    <p:extLst>
      <p:ext uri="{BB962C8B-B14F-4D97-AF65-F5344CB8AC3E}">
        <p14:creationId xmlns:p14="http://schemas.microsoft.com/office/powerpoint/2010/main" val="2263527656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29308"/>
            <a:ext cx="8712968" cy="23762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Цифровая система </a:t>
            </a:r>
            <a:br>
              <a:rPr lang="ru-RU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</a:br>
            <a:r>
              <a:rPr lang="ru-RU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«Мобильное электронное 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val="495982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BB2920C-6397-43AA-B4E6-A9FB3DC3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0AAE0695-B2F5-4A71-9054-FAEB11C389D3}"/>
              </a:ext>
            </a:extLst>
          </p:cNvPr>
          <p:cNvSpPr txBox="1">
            <a:spLocks/>
          </p:cNvSpPr>
          <p:nvPr/>
        </p:nvSpPr>
        <p:spPr>
          <a:xfrm>
            <a:off x="595663" y="4232943"/>
            <a:ext cx="7772400" cy="654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b="1" dirty="0">
                <a:solidFill>
                  <a:srgbClr val="0070C0"/>
                </a:solidFill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="" xmlns:a16="http://schemas.microsoft.com/office/drawing/2014/main" id="{46E2263C-4D2F-47C4-BB00-72C6B319353A}"/>
              </a:ext>
            </a:extLst>
          </p:cNvPr>
          <p:cNvSpPr txBox="1"/>
          <p:nvPr/>
        </p:nvSpPr>
        <p:spPr>
          <a:xfrm>
            <a:off x="415679" y="3411621"/>
            <a:ext cx="7920880" cy="626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5717" tIns="35717" rIns="35717" bIns="35717" numCol="1" spcCol="26788" rtlCol="0" anchor="ctr">
            <a:spAutoFit/>
          </a:bodyPr>
          <a:lstStyle>
            <a:lvl1pPr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defTabSz="410751" latinLnBrk="1" hangingPunct="0"/>
            <a:r>
              <a:rPr 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hlinkClick r:id="rId2"/>
              </a:rPr>
              <a:t>oskorolupova@gmail.com</a:t>
            </a:r>
            <a:r>
              <a:rPr lang="ru-RU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40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½Ð¾Ð²ÑÐ¹ Ð´ÐµÑÑÐºÐ¸Ð¹ ÑÐ°Ð´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"/>
            <a:ext cx="9180512" cy="570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07F358E-7002-4471-A807-66E8DF325521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0" y="15383"/>
            <a:ext cx="9144000" cy="969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000" b="1" dirty="0">
                <a:ln/>
                <a:solidFill>
                  <a:srgbClr val="FF3300"/>
                </a:solidFill>
                <a:latin typeface="Calibri" panose="020F0502020204030204" pitchFamily="34" charset="0"/>
              </a:rPr>
              <a:t>Доступность дошкольного образования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9792" y="754459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>
                <a:ln/>
                <a:solidFill>
                  <a:srgbClr val="0000FF"/>
                </a:solidFill>
                <a:latin typeface="Calibri" pitchFamily="34" charset="0"/>
              </a:rPr>
              <a:t>Для детей от 3 до 7 лет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1369637"/>
            <a:ext cx="3312368" cy="9048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200" b="1" dirty="0">
                <a:solidFill>
                  <a:srgbClr val="000000"/>
                </a:solidFill>
                <a:latin typeface="Calibri" pitchFamily="34" charset="0"/>
              </a:rPr>
              <a:t>В 74 регионах уровень доступности ДО составляет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0441" y="2274498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sym typeface="Symbol"/>
              </a:rPr>
              <a:t> </a:t>
            </a:r>
            <a:r>
              <a:rPr lang="ru-RU" sz="6000" b="1" cap="all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99%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59832" y="1369637"/>
            <a:ext cx="3168352" cy="9048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200" b="1" dirty="0">
                <a:solidFill>
                  <a:srgbClr val="000000"/>
                </a:solidFill>
                <a:latin typeface="Calibri" pitchFamily="34" charset="0"/>
              </a:rPr>
              <a:t>В 4 регионах уровень доступности ДО составляет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4210" y="2274499"/>
            <a:ext cx="267558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95–99%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91454" y="2274497"/>
            <a:ext cx="284504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70–94%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68144" y="1369634"/>
            <a:ext cx="3168352" cy="9048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200" b="1" dirty="0">
                <a:solidFill>
                  <a:srgbClr val="000000"/>
                </a:solidFill>
                <a:latin typeface="Calibri" pitchFamily="34" charset="0"/>
              </a:rPr>
              <a:t>В 7 субъектах уровень доступности ДО составляет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91826" y="4169962"/>
            <a:ext cx="293458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98,9%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68112" y="3290162"/>
            <a:ext cx="9021223" cy="8802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Общий показатель доступности ДО </a:t>
            </a:r>
          </a:p>
          <a:p>
            <a:pPr algn="ctr">
              <a:lnSpc>
                <a:spcPct val="80000"/>
              </a:lnSpc>
            </a:pPr>
            <a:r>
              <a:rPr lang="ru-RU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для детей 3-7 лет на 1 января 2018 года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078135"/>
            <a:ext cx="48960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000" b="1" dirty="0">
                <a:solidFill>
                  <a:srgbClr val="000000"/>
                </a:solidFill>
                <a:latin typeface="Calibri" pitchFamily="34" charset="0"/>
              </a:rPr>
              <a:t>За 2012–2018 годы создано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04248" y="5072820"/>
            <a:ext cx="2232248" cy="4708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rgbClr val="000000"/>
                </a:solidFill>
                <a:latin typeface="Calibri" pitchFamily="34" charset="0"/>
              </a:rPr>
              <a:t>новых мест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05772" y="4834815"/>
            <a:ext cx="293458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b="1" dirty="0">
                <a:ln/>
                <a:solidFill>
                  <a:srgbClr val="C00000"/>
                </a:solidFill>
                <a:latin typeface="Calibri" pitchFamily="34" charset="0"/>
              </a:rPr>
              <a:t>1,2 млн</a:t>
            </a:r>
          </a:p>
        </p:txBody>
      </p:sp>
    </p:spTree>
    <p:extLst>
      <p:ext uri="{BB962C8B-B14F-4D97-AF65-F5344CB8AC3E}">
        <p14:creationId xmlns:p14="http://schemas.microsoft.com/office/powerpoint/2010/main" val="428161018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½Ð¾Ð²ÑÐ¹ Ð´ÐµÑÑÐºÐ¸Ð¹ ÑÐ°Ð´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17"/>
            <a:ext cx="9180512" cy="570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07F358E-7002-4471-A807-66E8DF32552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0" y="15383"/>
            <a:ext cx="9144000" cy="969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000" b="1" dirty="0">
                <a:ln/>
                <a:solidFill>
                  <a:srgbClr val="FF3300"/>
                </a:solidFill>
                <a:latin typeface="Calibri" panose="020F0502020204030204" pitchFamily="34" charset="0"/>
              </a:rPr>
              <a:t>Доступность дошкольного образования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736" y="754459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>
                <a:ln/>
                <a:solidFill>
                  <a:srgbClr val="0000FF"/>
                </a:solidFill>
                <a:latin typeface="Calibri" pitchFamily="34" charset="0"/>
              </a:rPr>
              <a:t>Для детей от 2 месяцев до 3  лет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1619585"/>
              </p:ext>
            </p:extLst>
          </p:nvPr>
        </p:nvGraphicFramePr>
        <p:xfrm>
          <a:off x="2411760" y="985292"/>
          <a:ext cx="6480720" cy="404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65408" y="1345332"/>
            <a:ext cx="2606392" cy="7817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0000"/>
                </a:solidFill>
                <a:latin typeface="Calibri" pitchFamily="34" charset="0"/>
              </a:rPr>
              <a:t>В 2018 году было создано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5408" y="2708867"/>
            <a:ext cx="2606392" cy="25138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0000"/>
                </a:solidFill>
                <a:latin typeface="Calibri" pitchFamily="34" charset="0"/>
              </a:rPr>
              <a:t>новых мест для детей раннего возраста</a:t>
            </a:r>
          </a:p>
          <a:p>
            <a:pPr algn="ctr">
              <a:lnSpc>
                <a:spcPct val="80000"/>
              </a:lnSpc>
            </a:pPr>
            <a:endParaRPr lang="ru-RU" sz="28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0000"/>
                </a:solidFill>
                <a:latin typeface="Calibri" pitchFamily="34" charset="0"/>
              </a:rPr>
              <a:t>В 2019 – </a:t>
            </a:r>
          </a:p>
          <a:p>
            <a:pPr algn="ctr">
              <a:lnSpc>
                <a:spcPct val="80000"/>
              </a:lnSpc>
            </a:pPr>
            <a:endParaRPr lang="ru-RU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9712" y="1962188"/>
            <a:ext cx="24301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b="1" dirty="0">
                <a:ln/>
                <a:solidFill>
                  <a:srgbClr val="C00000"/>
                </a:solidFill>
                <a:latin typeface="Calibri" pitchFamily="34" charset="0"/>
              </a:rPr>
              <a:t>40 </a:t>
            </a:r>
            <a:r>
              <a:rPr lang="ru-RU" sz="4800" b="1" dirty="0" err="1">
                <a:ln/>
                <a:solidFill>
                  <a:srgbClr val="C00000"/>
                </a:solidFill>
                <a:latin typeface="Calibri" pitchFamily="34" charset="0"/>
              </a:rPr>
              <a:t>тыс</a:t>
            </a:r>
            <a:endParaRPr lang="ru-RU" sz="4800" b="1" dirty="0">
              <a:ln/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5696" y="4762807"/>
            <a:ext cx="24301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b="1" dirty="0">
                <a:ln/>
                <a:solidFill>
                  <a:srgbClr val="C00000"/>
                </a:solidFill>
                <a:latin typeface="Calibri" pitchFamily="34" charset="0"/>
              </a:rPr>
              <a:t>45 тыс.</a:t>
            </a:r>
          </a:p>
        </p:txBody>
      </p:sp>
    </p:spTree>
    <p:extLst>
      <p:ext uri="{BB962C8B-B14F-4D97-AF65-F5344CB8AC3E}">
        <p14:creationId xmlns:p14="http://schemas.microsoft.com/office/powerpoint/2010/main" val="146381322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14A33F58-CC7F-4B56-A67B-E37AF11BF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 раннего возраста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3775862-6EF0-4E92-AA0D-7333984ADA1B}"/>
              </a:ext>
            </a:extLst>
          </p:cNvPr>
          <p:cNvSpPr txBox="1"/>
          <p:nvPr/>
        </p:nvSpPr>
        <p:spPr>
          <a:xfrm>
            <a:off x="179512" y="3322647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itchFamily="34" charset="0"/>
              </a:rPr>
              <a:t>49 млрд рублей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97AA70-9361-4810-863F-405501D56692}"/>
              </a:ext>
            </a:extLst>
          </p:cNvPr>
          <p:cNvSpPr txBox="1"/>
          <p:nvPr/>
        </p:nvSpPr>
        <p:spPr>
          <a:xfrm>
            <a:off x="4572000" y="2853638"/>
            <a:ext cx="4302732" cy="21679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000000"/>
                </a:solidFill>
                <a:latin typeface="Calibri" pitchFamily="34" charset="0"/>
              </a:rPr>
              <a:t>в 2018–2019 годах будет выделено из федерального бюджета на создание новых мест в дошкольных организациях для детей младенческого и раннего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422313303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Ð¾Ð²ÑÐµÐ¼ Ð¼Ð°Ð»ÐµÐ½ÑÐºÐ¸Ðµ Ð´ÐµÑÐ¸ Ð² Ð´ÐµÑÑÐºÐ¾Ð¼ ÑÐ°Ð´Ñ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-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4" y="8384"/>
            <a:ext cx="912861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96" y="121196"/>
            <a:ext cx="9128616" cy="61364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Организационные формы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985292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Дошкольная организация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b="1" dirty="0">
                <a:latin typeface="Calibri" pitchFamily="34" charset="0"/>
              </a:rPr>
              <a:t>в режиме полного дня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b="1" dirty="0">
                <a:latin typeface="Calibri" pitchFamily="34" charset="0"/>
              </a:rPr>
              <a:t>в режиме кратковременного пребывания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7465" y="2713484"/>
            <a:ext cx="5362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Частный детский сад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7465" y="3434598"/>
            <a:ext cx="795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ИП – услуги по присмотру и уходу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7463" y="4225651"/>
            <a:ext cx="759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Семейные дошкольные группы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3453" y="4973825"/>
            <a:ext cx="5362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Консультационные центры</a:t>
            </a:r>
          </a:p>
        </p:txBody>
      </p:sp>
    </p:spTree>
    <p:extLst>
      <p:ext uri="{BB962C8B-B14F-4D97-AF65-F5344CB8AC3E}">
        <p14:creationId xmlns:p14="http://schemas.microsoft.com/office/powerpoint/2010/main" val="175149795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93204"/>
            <a:ext cx="7290054" cy="61364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Предпочтения родителей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-20746" y="4873724"/>
            <a:ext cx="5816882" cy="720080"/>
          </a:xfrm>
          <a:prstGeom prst="rect">
            <a:avLst/>
          </a:prstGeom>
        </p:spPr>
        <p:txBody>
          <a:bodyPr wrap="square" rtlCol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Дети от 2 месяцев до 1 года 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4308456"/>
              </p:ext>
            </p:extLst>
          </p:nvPr>
        </p:nvGraphicFramePr>
        <p:xfrm>
          <a:off x="251520" y="481236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126918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5885722"/>
              </p:ext>
            </p:extLst>
          </p:nvPr>
        </p:nvGraphicFramePr>
        <p:xfrm>
          <a:off x="179512" y="790028"/>
          <a:ext cx="8568952" cy="473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971600" y="193204"/>
            <a:ext cx="7290054" cy="613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Предпочтения родителей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2433943" y="4911955"/>
            <a:ext cx="6768752" cy="720080"/>
          </a:xfrm>
          <a:prstGeom prst="rect">
            <a:avLst/>
          </a:prstGeom>
        </p:spPr>
        <p:txBody>
          <a:bodyPr wrap="square" rtlCol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Дети от 2 месяцев до 1 года</a:t>
            </a:r>
          </a:p>
        </p:txBody>
      </p:sp>
    </p:spTree>
    <p:extLst>
      <p:ext uri="{BB962C8B-B14F-4D97-AF65-F5344CB8AC3E}">
        <p14:creationId xmlns:p14="http://schemas.microsoft.com/office/powerpoint/2010/main" val="1435916352"/>
      </p:ext>
    </p:extLst>
  </p:cSld>
  <p:clrMapOvr>
    <a:masterClrMapping/>
  </p:clrMapOvr>
  <p:transition>
    <p:fade/>
  </p:transition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o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o" id="{0C880C24-F309-4799-9F86-AA3E91FA5A36}" vid="{515B356C-ED48-4739-B9FB-C8549544C2D1}"/>
    </a:ext>
  </a:extLst>
</a:theme>
</file>

<file path=ppt/theme/theme3.xml><?xml version="1.0" encoding="utf-8"?>
<a:theme xmlns:a="http://schemas.openxmlformats.org/drawingml/2006/main" name="лекция 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Интеграл">
  <a:themeElements>
    <a:clrScheme name="МЭО">
      <a:dk1>
        <a:srgbClr val="0A2A30"/>
      </a:dk1>
      <a:lt1>
        <a:sysClr val="window" lastClr="FFFFFF"/>
      </a:lt1>
      <a:dk2>
        <a:srgbClr val="323232"/>
      </a:dk2>
      <a:lt2>
        <a:srgbClr val="FFFFFF"/>
      </a:lt2>
      <a:accent1>
        <a:srgbClr val="49AEC3"/>
      </a:accent1>
      <a:accent2>
        <a:srgbClr val="F1BE49"/>
      </a:accent2>
      <a:accent3>
        <a:srgbClr val="CA4E44"/>
      </a:accent3>
      <a:accent4>
        <a:srgbClr val="64B161"/>
      </a:accent4>
      <a:accent5>
        <a:srgbClr val="2EB8D3"/>
      </a:accent5>
      <a:accent6>
        <a:srgbClr val="476D2D"/>
      </a:accent6>
      <a:hlink>
        <a:srgbClr val="124752"/>
      </a:hlink>
      <a:folHlink>
        <a:srgbClr val="64B161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090DCB5F-146D-478A-852A-34B16FE9F3A8}"/>
    </a:ext>
  </a:extLst>
</a:theme>
</file>

<file path=ppt/theme/theme6.xml><?xml version="1.0" encoding="utf-8"?>
<a:theme xmlns:a="http://schemas.openxmlformats.org/drawingml/2006/main" name="1_Интеграл">
  <a:themeElements>
    <a:clrScheme name="МЭО">
      <a:dk1>
        <a:srgbClr val="0A2A30"/>
      </a:dk1>
      <a:lt1>
        <a:sysClr val="window" lastClr="FFFFFF"/>
      </a:lt1>
      <a:dk2>
        <a:srgbClr val="323232"/>
      </a:dk2>
      <a:lt2>
        <a:srgbClr val="FFFFFF"/>
      </a:lt2>
      <a:accent1>
        <a:srgbClr val="49AEC3"/>
      </a:accent1>
      <a:accent2>
        <a:srgbClr val="F1BE49"/>
      </a:accent2>
      <a:accent3>
        <a:srgbClr val="CA4E44"/>
      </a:accent3>
      <a:accent4>
        <a:srgbClr val="64B161"/>
      </a:accent4>
      <a:accent5>
        <a:srgbClr val="2EB8D3"/>
      </a:accent5>
      <a:accent6>
        <a:srgbClr val="476D2D"/>
      </a:accent6>
      <a:hlink>
        <a:srgbClr val="124752"/>
      </a:hlink>
      <a:folHlink>
        <a:srgbClr val="64B161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090DCB5F-146D-478A-852A-34B16FE9F3A8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e-learning</Template>
  <TotalTime>6546</TotalTime>
  <Words>1657</Words>
  <Application>Microsoft Office PowerPoint</Application>
  <PresentationFormat>Экран (16:10)</PresentationFormat>
  <Paragraphs>238</Paragraphs>
  <Slides>31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Тема1</vt:lpstr>
      <vt:lpstr>meo</vt:lpstr>
      <vt:lpstr>лекция 3</vt:lpstr>
      <vt:lpstr>1_Тема Office</vt:lpstr>
      <vt:lpstr>Интеграл</vt:lpstr>
      <vt:lpstr>1_Интеграл</vt:lpstr>
      <vt:lpstr>Основные направления государственной политики  в сфере образования</vt:lpstr>
      <vt:lpstr>Особое внимание будет уделено поддержке традиционных семейных ценностей, материнства и детства, чтобы в России рождалось как можно больше желанных, здоровых, умных, талантливых малышей</vt:lpstr>
      <vt:lpstr>Презентация PowerPoint</vt:lpstr>
      <vt:lpstr>Презентация PowerPoint</vt:lpstr>
      <vt:lpstr>Презентация PowerPoint</vt:lpstr>
      <vt:lpstr>И раннего возраста</vt:lpstr>
      <vt:lpstr>Организационные формы</vt:lpstr>
      <vt:lpstr>Предпочтения родителей</vt:lpstr>
      <vt:lpstr>Презентация PowerPoint</vt:lpstr>
      <vt:lpstr>Предпочтения родителей</vt:lpstr>
      <vt:lpstr>Презентация PowerPoint</vt:lpstr>
      <vt:lpstr>Предпочтения родителей</vt:lpstr>
      <vt:lpstr>Презентация PowerPoint</vt:lpstr>
      <vt:lpstr>Реализация регионального/ муниципального проекта</vt:lpstr>
      <vt:lpstr>Направления и формы реализации регионального / муниципального проекта</vt:lpstr>
      <vt:lpstr>Организационные формы дошкольного образования  детей в возрасте 0+</vt:lpstr>
      <vt:lpstr>Этапы проекта и содержание работы</vt:lpstr>
      <vt:lpstr>Этапы проекта и содержание работы</vt:lpstr>
      <vt:lpstr>Этапы проекта и содержание работы</vt:lpstr>
      <vt:lpstr>Этапы проекта и содержание работы</vt:lpstr>
      <vt:lpstr>Этапы проекта и содержание работы</vt:lpstr>
      <vt:lpstr>Презентация PowerPoint</vt:lpstr>
      <vt:lpstr>Для достижения целевого показателя Указа 204</vt:lpstr>
      <vt:lpstr>Мы живем в мире vuca</vt:lpstr>
      <vt:lpstr>Мы готовим детей к будущему, которое не можем четко описать</vt:lpstr>
      <vt:lpstr>Презентация PowerPoint</vt:lpstr>
      <vt:lpstr>Ответ vuca - Антихрупкость</vt:lpstr>
      <vt:lpstr>Нужно переходить к принципиально новым, в том числе индивидуальным технологиям обучения, с ранних лет прививать готовность к изменениям, к творческому поиску, учить работе в команде, что очень важно в современном мире, навыкам жизни в цифровую эпоху </vt:lpstr>
      <vt:lpstr>Для достижения целевого показателя Указа 204</vt:lpstr>
      <vt:lpstr>Цифровая система  «Мобильное электронное образование»</vt:lpstr>
      <vt:lpstr>Презентация PowerPoint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Василий Андреевич</dc:creator>
  <cp:lastModifiedBy>Windows User</cp:lastModifiedBy>
  <cp:revision>585</cp:revision>
  <cp:lastPrinted>2017-08-16T10:08:32Z</cp:lastPrinted>
  <dcterms:created xsi:type="dcterms:W3CDTF">2012-02-07T18:43:13Z</dcterms:created>
  <dcterms:modified xsi:type="dcterms:W3CDTF">2019-06-19T09:18:44Z</dcterms:modified>
</cp:coreProperties>
</file>