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  <p:sldMasterId id="2147483684" r:id="rId2"/>
    <p:sldMasterId id="2147483703" r:id="rId3"/>
  </p:sldMasterIdLst>
  <p:notesMasterIdLst>
    <p:notesMasterId r:id="rId28"/>
  </p:notesMasterIdLst>
  <p:sldIdLst>
    <p:sldId id="399" r:id="rId4"/>
    <p:sldId id="398" r:id="rId5"/>
    <p:sldId id="382" r:id="rId6"/>
    <p:sldId id="383" r:id="rId7"/>
    <p:sldId id="385" r:id="rId8"/>
    <p:sldId id="384" r:id="rId9"/>
    <p:sldId id="386" r:id="rId10"/>
    <p:sldId id="387" r:id="rId11"/>
    <p:sldId id="388" r:id="rId12"/>
    <p:sldId id="389" r:id="rId13"/>
    <p:sldId id="390" r:id="rId14"/>
    <p:sldId id="391" r:id="rId15"/>
    <p:sldId id="392" r:id="rId16"/>
    <p:sldId id="393" r:id="rId17"/>
    <p:sldId id="395" r:id="rId18"/>
    <p:sldId id="394" r:id="rId19"/>
    <p:sldId id="350" r:id="rId20"/>
    <p:sldId id="374" r:id="rId21"/>
    <p:sldId id="377" r:id="rId22"/>
    <p:sldId id="355" r:id="rId23"/>
    <p:sldId id="396" r:id="rId24"/>
    <p:sldId id="397" r:id="rId25"/>
    <p:sldId id="400" r:id="rId26"/>
    <p:sldId id="315" r:id="rId27"/>
  </p:sldIdLst>
  <p:sldSz cx="9144000" cy="5143500" type="screen16x9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Windows" initials="ПW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246F"/>
    <a:srgbClr val="A8246E"/>
    <a:srgbClr val="008000"/>
    <a:srgbClr val="009900"/>
    <a:srgbClr val="006600"/>
    <a:srgbClr val="5DFFA6"/>
    <a:srgbClr val="B2C7E0"/>
    <a:srgbClr val="DBE7C3"/>
    <a:srgbClr val="00B8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404" autoAdjust="0"/>
  </p:normalViewPr>
  <p:slideViewPr>
    <p:cSldViewPr>
      <p:cViewPr varScale="1">
        <p:scale>
          <a:sx n="116" d="100"/>
          <a:sy n="116" d="100"/>
        </p:scale>
        <p:origin x="490" y="77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200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Рождаемость в РТ</c:v>
                </c:pt>
              </c:strCache>
            </c:strRef>
          </c:tx>
          <c:invertIfNegative val="0"/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>
                      <a:solidFill>
                        <a:srgbClr val="FF0000"/>
                      </a:solidFill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DBE-4369-A220-9ED954734913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>
                      <a:solidFill>
                        <a:srgbClr val="FF0000"/>
                      </a:solidFill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DBE-4369-A220-9ED954734913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aseline="0">
                      <a:solidFill>
                        <a:srgbClr val="FF0000"/>
                      </a:solidFill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BDBE-4369-A220-9ED9547349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aseline="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50777</c:v>
                </c:pt>
                <c:pt idx="1">
                  <c:v>55421</c:v>
                </c:pt>
                <c:pt idx="2">
                  <c:v>56517</c:v>
                </c:pt>
                <c:pt idx="3">
                  <c:v>56690</c:v>
                </c:pt>
                <c:pt idx="4">
                  <c:v>56899</c:v>
                </c:pt>
                <c:pt idx="5">
                  <c:v>55853</c:v>
                </c:pt>
                <c:pt idx="6">
                  <c:v>48298</c:v>
                </c:pt>
                <c:pt idx="7">
                  <c:v>46215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DBE-4369-A220-9ED95473491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9069568"/>
        <c:axId val="79071104"/>
      </c:barChart>
      <c:catAx>
        <c:axId val="79069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79071104"/>
        <c:crosses val="autoZero"/>
        <c:auto val="1"/>
        <c:lblAlgn val="ctr"/>
        <c:lblOffset val="100"/>
        <c:noMultiLvlLbl val="0"/>
      </c:catAx>
      <c:valAx>
        <c:axId val="7907110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79069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aseline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lang="ru-RU" sz="1800" baseline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Количество </a:t>
            </a:r>
            <a:r>
              <a:rPr lang="ru-RU" sz="1800" baseline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воспитанников </a:t>
            </a:r>
          </a:p>
          <a:p>
            <a:pPr>
              <a:defRPr sz="1800" baseline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lang="ru-RU" sz="1800" baseline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ДОО, чел.</a:t>
            </a:r>
            <a:endParaRPr lang="ru-RU" sz="1800" baseline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:rich>
      </c:tx>
      <c:layout>
        <c:manualLayout>
          <c:xMode val="edge"/>
          <c:yMode val="edge"/>
          <c:x val="0.23414449761756212"/>
          <c:y val="9.8401179588339605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воспитанников в ДОО</c:v>
                </c:pt>
              </c:strCache>
            </c:strRef>
          </c:tx>
          <c:dLbls>
            <c:dLbl>
              <c:idx val="1"/>
              <c:layout>
                <c:manualLayout>
                  <c:x val="-9.4077627154526847E-2"/>
                  <c:y val="0.1395204398729784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F84-4623-8CBF-9638B9AFA6DB}"/>
                </c:ext>
              </c:extLst>
            </c:dLbl>
            <c:dLbl>
              <c:idx val="3"/>
              <c:layout>
                <c:manualLayout>
                  <c:x val="-0.11738018769974347"/>
                  <c:y val="0.1089856265102220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F84-4623-8CBF-9638B9AFA6DB}"/>
                </c:ext>
              </c:extLst>
            </c:dLbl>
            <c:dLbl>
              <c:idx val="5"/>
              <c:layout>
                <c:manualLayout>
                  <c:x val="-6.0216565014596761E-2"/>
                  <c:y val="0.11797968051987048"/>
                </c:manualLayout>
              </c:layout>
              <c:spPr/>
              <c:txPr>
                <a:bodyPr/>
                <a:lstStyle/>
                <a:p>
                  <a:pPr>
                    <a:defRPr sz="1200" b="1" baseline="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F84-4623-8CBF-9638B9AFA6DB}"/>
                </c:ext>
              </c:extLst>
            </c:dLbl>
            <c:dLbl>
              <c:idx val="7"/>
              <c:layout>
                <c:manualLayout>
                  <c:x val="-5.538256069991478E-3"/>
                  <c:y val="8.2003464481276794E-2"/>
                </c:manualLayout>
              </c:layout>
              <c:spPr/>
              <c:txPr>
                <a:bodyPr/>
                <a:lstStyle/>
                <a:p>
                  <a:pPr>
                    <a:defRPr sz="1200" b="1" baseline="0">
                      <a:solidFill>
                        <a:srgbClr val="00B050"/>
                      </a:solidFill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F84-4623-8CBF-9638B9AFA6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180089</c:v>
                </c:pt>
                <c:pt idx="1">
                  <c:v>187963</c:v>
                </c:pt>
                <c:pt idx="2">
                  <c:v>193999</c:v>
                </c:pt>
                <c:pt idx="3">
                  <c:v>203262</c:v>
                </c:pt>
                <c:pt idx="4">
                  <c:v>211757</c:v>
                </c:pt>
                <c:pt idx="5">
                  <c:v>217599</c:v>
                </c:pt>
                <c:pt idx="6">
                  <c:v>220284</c:v>
                </c:pt>
                <c:pt idx="7">
                  <c:v>223563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F84-4623-8CBF-9638B9AFA6D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1525120"/>
        <c:axId val="31531008"/>
      </c:lineChart>
      <c:catAx>
        <c:axId val="31525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31531008"/>
        <c:crosses val="autoZero"/>
        <c:auto val="1"/>
        <c:lblAlgn val="ctr"/>
        <c:lblOffset val="100"/>
        <c:noMultiLvlLbl val="0"/>
      </c:catAx>
      <c:valAx>
        <c:axId val="3153100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315251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3497FC-4E17-46B6-A54E-9D9175466A13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28BBEA1-96F4-435F-84AD-973B4F5A7DF3}">
      <dgm:prSet phldrT="[Текст]" custT="1"/>
      <dgm:spPr>
        <a:solidFill>
          <a:srgbClr val="00B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Детский сад 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D0515B-EE52-41E6-A7A8-BF4F413AEC17}" type="parTrans" cxnId="{975FD34E-853A-4AB3-A7EF-B1A1F4D4A6D9}">
      <dgm:prSet/>
      <dgm:spPr/>
      <dgm:t>
        <a:bodyPr/>
        <a:lstStyle/>
        <a:p>
          <a:endParaRPr lang="ru-RU"/>
        </a:p>
      </dgm:t>
    </dgm:pt>
    <dgm:pt modelId="{087F2A02-AB39-4570-B1A3-6A4FD1A6870F}" type="sibTrans" cxnId="{975FD34E-853A-4AB3-A7EF-B1A1F4D4A6D9}">
      <dgm:prSet/>
      <dgm:spPr/>
      <dgm:t>
        <a:bodyPr/>
        <a:lstStyle/>
        <a:p>
          <a:endParaRPr lang="ru-RU"/>
        </a:p>
      </dgm:t>
    </dgm:pt>
    <dgm:pt modelId="{BC323EB4-A91C-4E97-BEA8-D5D6859F43AE}">
      <dgm:prSet phldrT="[Текст]" custT="1"/>
      <dgm:spPr>
        <a:solidFill>
          <a:schemeClr val="bg2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Начальная школа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DEA3628-4F29-441E-9FD1-CE88AB185087}" type="parTrans" cxnId="{89EB2ADC-DBE7-4B71-A70A-38D914DDFF54}">
      <dgm:prSet/>
      <dgm:spPr/>
      <dgm:t>
        <a:bodyPr/>
        <a:lstStyle/>
        <a:p>
          <a:endParaRPr lang="ru-RU"/>
        </a:p>
      </dgm:t>
    </dgm:pt>
    <dgm:pt modelId="{6DB394A5-D3C1-46B1-AACA-ED9517412E3D}" type="sibTrans" cxnId="{89EB2ADC-DBE7-4B71-A70A-38D914DDFF54}">
      <dgm:prSet/>
      <dgm:spPr/>
      <dgm:t>
        <a:bodyPr/>
        <a:lstStyle/>
        <a:p>
          <a:endParaRPr lang="ru-RU"/>
        </a:p>
      </dgm:t>
    </dgm:pt>
    <dgm:pt modelId="{2DB91881-CE36-480E-8948-EFC2C615CE0B}">
      <dgm:prSet phldrT="[Текст]" custT="1"/>
      <dgm:spPr>
        <a:solidFill>
          <a:schemeClr val="bg2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Основная школа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C1A1CCD-1A80-437E-AE78-F58F1CF688F3}" type="parTrans" cxnId="{8D10A376-9BC3-4BD7-9DD5-4CF219EA9B11}">
      <dgm:prSet/>
      <dgm:spPr/>
      <dgm:t>
        <a:bodyPr/>
        <a:lstStyle/>
        <a:p>
          <a:endParaRPr lang="ru-RU"/>
        </a:p>
      </dgm:t>
    </dgm:pt>
    <dgm:pt modelId="{DDD65EE6-82FF-4D40-A1CC-6CBB7C5EE2DC}" type="sibTrans" cxnId="{8D10A376-9BC3-4BD7-9DD5-4CF219EA9B11}">
      <dgm:prSet/>
      <dgm:spPr/>
      <dgm:t>
        <a:bodyPr/>
        <a:lstStyle/>
        <a:p>
          <a:endParaRPr lang="ru-RU"/>
        </a:p>
      </dgm:t>
    </dgm:pt>
    <dgm:pt modelId="{B544EC88-93A4-443B-96F6-8A6DFAE8BD1C}">
      <dgm:prSet custT="1"/>
      <dgm:spPr>
        <a:solidFill>
          <a:schemeClr val="bg2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Старшая школа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DBBCA0-5AF0-40CD-A890-19A0FBEE5DBF}" type="parTrans" cxnId="{DABFD3F0-9E4A-402F-BBC9-D1C2FAAD5279}">
      <dgm:prSet/>
      <dgm:spPr/>
      <dgm:t>
        <a:bodyPr/>
        <a:lstStyle/>
        <a:p>
          <a:endParaRPr lang="ru-RU"/>
        </a:p>
      </dgm:t>
    </dgm:pt>
    <dgm:pt modelId="{95861231-21DC-475C-BD73-6B37D50232A8}" type="sibTrans" cxnId="{DABFD3F0-9E4A-402F-BBC9-D1C2FAAD5279}">
      <dgm:prSet/>
      <dgm:spPr/>
      <dgm:t>
        <a:bodyPr/>
        <a:lstStyle/>
        <a:p>
          <a:endParaRPr lang="ru-RU"/>
        </a:p>
      </dgm:t>
    </dgm:pt>
    <dgm:pt modelId="{B99E309D-7FE8-4D2E-A833-8F2941E2ED6D}" type="pres">
      <dgm:prSet presAssocID="{DA3497FC-4E17-46B6-A54E-9D9175466A1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E5E4E7-951E-4B0A-9F6C-0661FE93C54E}" type="pres">
      <dgm:prSet presAssocID="{728BBEA1-96F4-435F-84AD-973B4F5A7DF3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1564DF-BF35-4EAA-AB94-D32D3FB29060}" type="pres">
      <dgm:prSet presAssocID="{087F2A02-AB39-4570-B1A3-6A4FD1A6870F}" presName="parTxOnlySpace" presStyleCnt="0"/>
      <dgm:spPr/>
    </dgm:pt>
    <dgm:pt modelId="{274B88E5-1A34-4E9E-83BB-133726DE12F2}" type="pres">
      <dgm:prSet presAssocID="{BC323EB4-A91C-4E97-BEA8-D5D6859F43AE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D45871-D113-4001-98BE-74B16553C756}" type="pres">
      <dgm:prSet presAssocID="{6DB394A5-D3C1-46B1-AACA-ED9517412E3D}" presName="parTxOnlySpace" presStyleCnt="0"/>
      <dgm:spPr/>
    </dgm:pt>
    <dgm:pt modelId="{E6EDC57B-7DC0-4622-B215-616CDB15F5EE}" type="pres">
      <dgm:prSet presAssocID="{2DB91881-CE36-480E-8948-EFC2C615CE0B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B45879-78D6-413C-ACD1-70721443E22A}" type="pres">
      <dgm:prSet presAssocID="{DDD65EE6-82FF-4D40-A1CC-6CBB7C5EE2DC}" presName="parTxOnlySpace" presStyleCnt="0"/>
      <dgm:spPr/>
    </dgm:pt>
    <dgm:pt modelId="{465133B9-218B-4574-90BD-758A236E5248}" type="pres">
      <dgm:prSet presAssocID="{B544EC88-93A4-443B-96F6-8A6DFAE8BD1C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10A376-9BC3-4BD7-9DD5-4CF219EA9B11}" srcId="{DA3497FC-4E17-46B6-A54E-9D9175466A13}" destId="{2DB91881-CE36-480E-8948-EFC2C615CE0B}" srcOrd="2" destOrd="0" parTransId="{6C1A1CCD-1A80-437E-AE78-F58F1CF688F3}" sibTransId="{DDD65EE6-82FF-4D40-A1CC-6CBB7C5EE2DC}"/>
    <dgm:cxn modelId="{9EFC3A53-CF6C-424B-B1B6-5DC875E660D4}" type="presOf" srcId="{DA3497FC-4E17-46B6-A54E-9D9175466A13}" destId="{B99E309D-7FE8-4D2E-A833-8F2941E2ED6D}" srcOrd="0" destOrd="0" presId="urn:microsoft.com/office/officeart/2005/8/layout/chevron1"/>
    <dgm:cxn modelId="{9C18F67B-EB06-401F-BD74-6B7076CE59D2}" type="presOf" srcId="{B544EC88-93A4-443B-96F6-8A6DFAE8BD1C}" destId="{465133B9-218B-4574-90BD-758A236E5248}" srcOrd="0" destOrd="0" presId="urn:microsoft.com/office/officeart/2005/8/layout/chevron1"/>
    <dgm:cxn modelId="{D8FCB506-FB24-40F2-9DD5-E696AC521943}" type="presOf" srcId="{728BBEA1-96F4-435F-84AD-973B4F5A7DF3}" destId="{FBE5E4E7-951E-4B0A-9F6C-0661FE93C54E}" srcOrd="0" destOrd="0" presId="urn:microsoft.com/office/officeart/2005/8/layout/chevron1"/>
    <dgm:cxn modelId="{975FD34E-853A-4AB3-A7EF-B1A1F4D4A6D9}" srcId="{DA3497FC-4E17-46B6-A54E-9D9175466A13}" destId="{728BBEA1-96F4-435F-84AD-973B4F5A7DF3}" srcOrd="0" destOrd="0" parTransId="{AFD0515B-EE52-41E6-A7A8-BF4F413AEC17}" sibTransId="{087F2A02-AB39-4570-B1A3-6A4FD1A6870F}"/>
    <dgm:cxn modelId="{89EB2ADC-DBE7-4B71-A70A-38D914DDFF54}" srcId="{DA3497FC-4E17-46B6-A54E-9D9175466A13}" destId="{BC323EB4-A91C-4E97-BEA8-D5D6859F43AE}" srcOrd="1" destOrd="0" parTransId="{BDEA3628-4F29-441E-9FD1-CE88AB185087}" sibTransId="{6DB394A5-D3C1-46B1-AACA-ED9517412E3D}"/>
    <dgm:cxn modelId="{1F64242A-45BB-4880-83E5-E8FBBC9393DD}" type="presOf" srcId="{BC323EB4-A91C-4E97-BEA8-D5D6859F43AE}" destId="{274B88E5-1A34-4E9E-83BB-133726DE12F2}" srcOrd="0" destOrd="0" presId="urn:microsoft.com/office/officeart/2005/8/layout/chevron1"/>
    <dgm:cxn modelId="{DABFD3F0-9E4A-402F-BBC9-D1C2FAAD5279}" srcId="{DA3497FC-4E17-46B6-A54E-9D9175466A13}" destId="{B544EC88-93A4-443B-96F6-8A6DFAE8BD1C}" srcOrd="3" destOrd="0" parTransId="{40DBBCA0-5AF0-40CD-A890-19A0FBEE5DBF}" sibTransId="{95861231-21DC-475C-BD73-6B37D50232A8}"/>
    <dgm:cxn modelId="{029154CB-96E7-4608-9100-CD581A730026}" type="presOf" srcId="{2DB91881-CE36-480E-8948-EFC2C615CE0B}" destId="{E6EDC57B-7DC0-4622-B215-616CDB15F5EE}" srcOrd="0" destOrd="0" presId="urn:microsoft.com/office/officeart/2005/8/layout/chevron1"/>
    <dgm:cxn modelId="{07536C39-D45A-490A-A88C-55DB8791374F}" type="presParOf" srcId="{B99E309D-7FE8-4D2E-A833-8F2941E2ED6D}" destId="{FBE5E4E7-951E-4B0A-9F6C-0661FE93C54E}" srcOrd="0" destOrd="0" presId="urn:microsoft.com/office/officeart/2005/8/layout/chevron1"/>
    <dgm:cxn modelId="{00B7322E-DDF8-43C2-A21F-69374C08241B}" type="presParOf" srcId="{B99E309D-7FE8-4D2E-A833-8F2941E2ED6D}" destId="{271564DF-BF35-4EAA-AB94-D32D3FB29060}" srcOrd="1" destOrd="0" presId="urn:microsoft.com/office/officeart/2005/8/layout/chevron1"/>
    <dgm:cxn modelId="{CBBF58D0-1402-49C0-9DA9-2F0B2FD599D3}" type="presParOf" srcId="{B99E309D-7FE8-4D2E-A833-8F2941E2ED6D}" destId="{274B88E5-1A34-4E9E-83BB-133726DE12F2}" srcOrd="2" destOrd="0" presId="urn:microsoft.com/office/officeart/2005/8/layout/chevron1"/>
    <dgm:cxn modelId="{2A869C3D-A16F-4785-93D1-12FC89AA1FDB}" type="presParOf" srcId="{B99E309D-7FE8-4D2E-A833-8F2941E2ED6D}" destId="{16D45871-D113-4001-98BE-74B16553C756}" srcOrd="3" destOrd="0" presId="urn:microsoft.com/office/officeart/2005/8/layout/chevron1"/>
    <dgm:cxn modelId="{737613E9-7F1A-4CA3-99A1-B952AC85BA71}" type="presParOf" srcId="{B99E309D-7FE8-4D2E-A833-8F2941E2ED6D}" destId="{E6EDC57B-7DC0-4622-B215-616CDB15F5EE}" srcOrd="4" destOrd="0" presId="urn:microsoft.com/office/officeart/2005/8/layout/chevron1"/>
    <dgm:cxn modelId="{F1A2B761-5F1D-4C72-B2C6-2EBFF2241A8C}" type="presParOf" srcId="{B99E309D-7FE8-4D2E-A833-8F2941E2ED6D}" destId="{3DB45879-78D6-413C-ACD1-70721443E22A}" srcOrd="5" destOrd="0" presId="urn:microsoft.com/office/officeart/2005/8/layout/chevron1"/>
    <dgm:cxn modelId="{1C9B88B6-5343-42C2-8F2B-E18BE644C0BA}" type="presParOf" srcId="{B99E309D-7FE8-4D2E-A833-8F2941E2ED6D}" destId="{465133B9-218B-4574-90BD-758A236E5248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E5E4E7-951E-4B0A-9F6C-0661FE93C54E}">
      <dsp:nvSpPr>
        <dsp:cNvPr id="0" name=""/>
        <dsp:cNvSpPr/>
      </dsp:nvSpPr>
      <dsp:spPr>
        <a:xfrm>
          <a:off x="3824" y="1462954"/>
          <a:ext cx="2226288" cy="890515"/>
        </a:xfrm>
        <a:prstGeom prst="chevron">
          <a:avLst/>
        </a:prstGeom>
        <a:solidFill>
          <a:srgbClr val="00B050"/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Детский сад 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9082" y="1462954"/>
        <a:ext cx="1335773" cy="890515"/>
      </dsp:txXfrm>
    </dsp:sp>
    <dsp:sp modelId="{274B88E5-1A34-4E9E-83BB-133726DE12F2}">
      <dsp:nvSpPr>
        <dsp:cNvPr id="0" name=""/>
        <dsp:cNvSpPr/>
      </dsp:nvSpPr>
      <dsp:spPr>
        <a:xfrm>
          <a:off x="2007484" y="1462954"/>
          <a:ext cx="2226288" cy="890515"/>
        </a:xfrm>
        <a:prstGeom prst="chevron">
          <a:avLst/>
        </a:prstGeom>
        <a:solidFill>
          <a:schemeClr val="bg2">
            <a:lumMod val="5000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Начальная школа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52742" y="1462954"/>
        <a:ext cx="1335773" cy="890515"/>
      </dsp:txXfrm>
    </dsp:sp>
    <dsp:sp modelId="{E6EDC57B-7DC0-4622-B215-616CDB15F5EE}">
      <dsp:nvSpPr>
        <dsp:cNvPr id="0" name=""/>
        <dsp:cNvSpPr/>
      </dsp:nvSpPr>
      <dsp:spPr>
        <a:xfrm>
          <a:off x="4011143" y="1462954"/>
          <a:ext cx="2226288" cy="890515"/>
        </a:xfrm>
        <a:prstGeom prst="chevron">
          <a:avLst/>
        </a:prstGeom>
        <a:solidFill>
          <a:schemeClr val="bg2">
            <a:lumMod val="5000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Основная школа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56401" y="1462954"/>
        <a:ext cx="1335773" cy="890515"/>
      </dsp:txXfrm>
    </dsp:sp>
    <dsp:sp modelId="{465133B9-218B-4574-90BD-758A236E5248}">
      <dsp:nvSpPr>
        <dsp:cNvPr id="0" name=""/>
        <dsp:cNvSpPr/>
      </dsp:nvSpPr>
      <dsp:spPr>
        <a:xfrm>
          <a:off x="6014803" y="1462954"/>
          <a:ext cx="2226288" cy="890515"/>
        </a:xfrm>
        <a:prstGeom prst="chevron">
          <a:avLst/>
        </a:prstGeom>
        <a:solidFill>
          <a:schemeClr val="bg2">
            <a:lumMod val="5000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Старшая школа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460061" y="1462954"/>
        <a:ext cx="1335773" cy="8905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7" y="3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8" y="3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046F2-944B-4F90-BD18-F60E57C1B3F9}" type="datetimeFigureOut">
              <a:rPr lang="ru-RU" smtClean="0"/>
              <a:t>19.06.2019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5"/>
            <a:ext cx="5408930" cy="4474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7" y="9443665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8" y="9443665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6CA857-7694-4636-8871-A9C2DD9E796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3019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79353-59B3-41D4-A1A9-DC36E0CFDD1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29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692BE-808A-414F-AD5F-AEE5D3A9CEA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39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58C6-E46C-428F-ABEE-3593A2D0797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985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DDD127-E904-4A43-BB2D-CC9C653593C3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0A4851-D2AE-441B-AB3E-8F37A1A2808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171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4F8807-C1EE-43EE-B3ED-DCCCE1B1AEEA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6DB0D7-46E7-4479-A24E-8A312E476E3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8914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BD7CF8-F099-4662-BC64-6D3C2EC26836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D5EE4B-526E-4FBD-AC35-F79A227B27D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8187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E8AB74-5F72-4267-8701-BCDBD8622841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65CF7-F662-460F-8198-CFFB668B8FC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0641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FBAC2F-05BF-4CE6-A878-72DC06F91A06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DF2C5D-DDAB-451A-9967-1F16705FAA6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79696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C09F30-F3E0-4AD6-B50E-647001341091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FEED4-A9B6-4A38-955A-82F49E9286B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4184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3F7A1C-8552-414B-BCBA-11655DEF5191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A65D52-7FDC-40CE-8880-1D51D487DD1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57578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09EBC5-B455-4724-A437-9FD302FCF540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CE940-2F9F-46D1-AA45-3AAA12860A5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8189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A0A5D-9805-43FA-9255-6400C57A3AC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354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24EE87-A3D6-46E1-9BCA-134ED69D08D1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A6D097-8CF3-48C2-9CD9-47F30891C71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61295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DBC7BB-7B1C-4EA2-8A08-B2EF852EA647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397D87-3609-4C71-ACFD-B4693E6DA2C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6221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3E55F6-48BC-4098-8D59-18636856D2FA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03639-A57E-4B1A-B2C6-DF08262EC69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17998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7B04C4-546E-4372-B368-412F5A79B1DB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01D97B-673E-4732-BB0C-F71A543F929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7773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EB9632-13BE-4E41-BBE5-4A5F0CAAADF1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735CE0-0F3F-4BC9-86D5-117E9D754EC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88673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200152"/>
            <a:ext cx="4038600" cy="163949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2953945"/>
            <a:ext cx="4038600" cy="16406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E74BB7-D00C-4080-B3BF-2F35F30BC1D6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5DC24D-6434-4038-8F9C-EA35E34797E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01589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F718AC-0A09-4631-9FC4-7DE315F62E65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294FFE-014F-4753-807D-FA0CC95EF32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58170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40C665-310C-427A-A04E-D5200F9A2BEA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FE3481-928D-49EB-95EE-21FE05953E6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42965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951BC-60DF-4FBE-915F-22739A25F513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E3B2A-1190-4C5A-AC7C-807F0F56988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12081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2E0980-6695-4248-9A78-C73F54808D77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0DC765-B34C-4D60-BA61-A34DF12484C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0159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5774A-4755-4C13-96F3-4FC371D4284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5094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4A699-D71E-4C60-8471-1DA6D3D69232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19.06.2019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5E0CB1-8A1B-4CAB-B415-0D442957130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95734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52DEEA-705F-4A36-B7DE-A1D371561A62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19.06.2019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5E0CB1-8A1B-4CAB-B415-0D442957130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42324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938002-4E2B-4FC9-AD16-186AEA826378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19.06.2019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5E0CB1-8A1B-4CAB-B415-0D442957130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92653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F848BD-6D1B-4E4A-AB68-CB6B78ED6992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19.06.2019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5E0CB1-8A1B-4CAB-B415-0D442957130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78566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018F79-1A6E-4C2B-A165-DCC725C6E37E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19.06.2019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5E0CB1-8A1B-4CAB-B415-0D442957130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13808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35D819-B41B-4C11-A9FF-00E8920AE403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19.06.2019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5E0CB1-8A1B-4CAB-B415-0D442957130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9283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9D79B7-8608-4C66-929F-4B6E43A5B27D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19.06.2019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5E0CB1-8A1B-4CAB-B415-0D442957130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53781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835CE1-373D-4ED1-A6FE-5DA24D52F730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19.06.2019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5E0CB1-8A1B-4CAB-B415-0D442957130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23532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FD607E-ABAB-415D-81CA-1276BFACE3C5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19.06.2019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5E0CB1-8A1B-4CAB-B415-0D442957130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8074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91C46E-1B84-40F8-8D46-544DFFC6008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19.06.2019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5E0CB1-8A1B-4CAB-B415-0D442957130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6391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D3466-641E-44E7-9A05-B89B6B0207E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2966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EC9E38-7283-44C0-A16D-B27581E23056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19.06.2019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5E0CB1-8A1B-4CAB-B415-0D442957130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4146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FC2D-38A6-4D8B-8B37-4B7EC6CF721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832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E3D3D-E080-4E59-8BE3-528D038019C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228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0920C-B0CF-4CB3-A3D4-8DD2C3948F8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120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7A621-1EA3-4D43-B93C-E3EAB5876F0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157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271C5-520E-4302-A0B1-440D127E6EE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177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05978"/>
            <a:ext cx="807524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200151"/>
            <a:ext cx="807524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1156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867B1-6445-4213-9600-44A6D43D558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105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95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F2CBB9-9861-4BBB-BE18-CAA77E2D26B9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6/19/2019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Tahoma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A8BF5A-7A31-42B6-B4AB-CC33CE43F7A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4196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D0F5B-4998-4699-BB48-53D7BF03A704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19.06.2019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5E0CB1-8A1B-4CAB-B415-0D442957130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2226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chart" Target="../charts/chart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546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051" y="2"/>
            <a:ext cx="9175750" cy="52371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0" y="1403977"/>
            <a:ext cx="9001156" cy="1754290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lvl="0" algn="ctr" defTabSz="685749">
              <a:defRPr/>
            </a:pP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Стратегические ориентиры </a:t>
            </a:r>
            <a:endParaRPr lang="ru-RU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lvl="0" algn="ctr" defTabSz="685749">
              <a:defRPr/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развития 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дошкольного образования </a:t>
            </a:r>
          </a:p>
          <a:p>
            <a:pPr lvl="0" algn="ctr" defTabSz="685749">
              <a:defRPr/>
            </a:pP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в Республике Татарстан </a:t>
            </a:r>
          </a:p>
        </p:txBody>
      </p:sp>
      <p:pic>
        <p:nvPicPr>
          <p:cNvPr id="148486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9" t="-25317" r="3548" b="-12151"/>
          <a:stretch>
            <a:fillRect/>
          </a:stretch>
        </p:blipFill>
        <p:spPr bwMode="auto">
          <a:xfrm>
            <a:off x="-166414" y="286942"/>
            <a:ext cx="9374361" cy="610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48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709" b="-52907"/>
          <a:stretch>
            <a:fillRect/>
          </a:stretch>
        </p:blipFill>
        <p:spPr bwMode="auto">
          <a:xfrm>
            <a:off x="-166414" y="4726359"/>
            <a:ext cx="9388475" cy="79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8" descr="http://abali.ru/wp-content/uploads/2011/09/Coat_of_Arms_of_Tatarstan_ger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96" y="123480"/>
            <a:ext cx="1076328" cy="106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5692674" y="3651944"/>
            <a:ext cx="4063902" cy="1512094"/>
          </a:xfrm>
          <a:prstGeom prst="rect">
            <a:avLst/>
          </a:prstGeom>
          <a:ln>
            <a:noFill/>
          </a:ln>
          <a:effectLst/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Calibri"/>
              </a:rPr>
              <a:t>И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Г.Хадиуллин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первый заместитель министра образования и науки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Республики Татарстан</a:t>
            </a:r>
            <a:endParaRPr kumimoji="0" lang="ru-RU" sz="1800" b="1" i="1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36546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1470"/>
            <a:ext cx="1688107" cy="936104"/>
          </a:xfrm>
          <a:prstGeom prst="rect">
            <a:avLst/>
          </a:prstGeom>
        </p:spPr>
      </p:pic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14084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3040" y="347244"/>
            <a:ext cx="86409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Базовые детские сады – </a:t>
            </a:r>
          </a:p>
          <a:p>
            <a:pPr algn="ctr"/>
            <a:r>
              <a:rPr lang="ru-RU" sz="2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ресурсные центры</a:t>
            </a:r>
            <a:endParaRPr lang="ru-RU" sz="2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3040" y="1347614"/>
            <a:ext cx="83174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Активизация работы методических объединений в части повышения профессиональной компетентности </a:t>
            </a: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педагогов</a:t>
            </a:r>
            <a:endParaRPr lang="ru-RU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Внедрение инновационных образовательных технологий</a:t>
            </a: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механизма обобщения и распространения опыта работы педагогов</a:t>
            </a:r>
          </a:p>
          <a:p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3" y="2975851"/>
            <a:ext cx="2232248" cy="150146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785" y="2988159"/>
            <a:ext cx="2236136" cy="149148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9720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1470"/>
            <a:ext cx="1688107" cy="936104"/>
          </a:xfrm>
          <a:prstGeom prst="rect">
            <a:avLst/>
          </a:prstGeom>
        </p:spPr>
      </p:pic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14084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323356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Сеть специализированных детских садов </a:t>
            </a:r>
            <a:endParaRPr lang="ru-RU" sz="2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75626"/>
              </p:ext>
            </p:extLst>
          </p:nvPr>
        </p:nvGraphicFramePr>
        <p:xfrm>
          <a:off x="467547" y="1203620"/>
          <a:ext cx="8366439" cy="3528366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316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6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6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62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62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62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62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562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562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75597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район (город)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нарушением зрения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нарушением опорно-двигательного аппарата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нарушением слуха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нарушением интеллекта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6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ДОО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детей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ДОО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детей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ДОО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детей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ДОО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детей</a:t>
                      </a:r>
                      <a:endParaRPr lang="ru-RU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6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Азнакаевский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46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Альметьевский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46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Бугульминский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46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Буинский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0197533"/>
                  </a:ext>
                </a:extLst>
              </a:tr>
              <a:tr h="1946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Елабужский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46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Заинский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46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Зеленодольский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46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Нижнекамский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314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46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Чистопольский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46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</a:t>
                      </a:r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Набережные</a:t>
                      </a:r>
                      <a:r>
                        <a:rPr lang="ru-RU" sz="12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Челны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367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46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Казань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273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297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370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по РТ: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1159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738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37" marR="8537" marT="85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70797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1470"/>
            <a:ext cx="1688107" cy="936104"/>
          </a:xfrm>
          <a:prstGeom prst="rect">
            <a:avLst/>
          </a:prstGeom>
        </p:spPr>
      </p:pic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14084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843558"/>
            <a:ext cx="79928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A8246F"/>
                </a:solidFill>
              </a:rPr>
              <a:t>   Приказ Министерства просвещения РФ от 21.01.2019 №32</a:t>
            </a:r>
          </a:p>
          <a:p>
            <a:pPr algn="just"/>
            <a:r>
              <a:rPr lang="ru-RU" dirty="0" smtClean="0"/>
              <a:t>«О внесении изменений в </a:t>
            </a:r>
            <a:r>
              <a:rPr lang="ru-RU" dirty="0"/>
              <a:t>Порядок организации и осуществления образовательной деятельности по основным общеобразовательным программам – программам дошкольного </a:t>
            </a:r>
            <a:r>
              <a:rPr lang="ru-RU" dirty="0" smtClean="0"/>
              <a:t>образования, утвержденный </a:t>
            </a:r>
            <a:r>
              <a:rPr lang="ru-RU" dirty="0"/>
              <a:t>приказом Министерства образования и науки РФ от 30.08.2013 № </a:t>
            </a:r>
            <a:r>
              <a:rPr lang="ru-RU" dirty="0" smtClean="0"/>
              <a:t>1014»</a:t>
            </a:r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	наполняемость групп компенсирующей и комбинированной направленности;</a:t>
            </a:r>
          </a:p>
          <a:p>
            <a:pPr algn="just"/>
            <a:r>
              <a:rPr lang="ru-RU" dirty="0"/>
              <a:t>	</a:t>
            </a:r>
            <a:r>
              <a:rPr lang="ru-RU" dirty="0" smtClean="0"/>
              <a:t>введение </a:t>
            </a:r>
            <a:r>
              <a:rPr lang="ru-RU" dirty="0"/>
              <a:t>в штатное расписание детских садов с группами комбинированной и компенсирующей направленности специалистов психолого-педагогического </a:t>
            </a:r>
            <a:r>
              <a:rPr lang="ru-RU" dirty="0" smtClean="0"/>
              <a:t>сопровождения</a:t>
            </a:r>
          </a:p>
          <a:p>
            <a:pPr algn="just"/>
            <a:endParaRPr lang="ru-RU" dirty="0"/>
          </a:p>
          <a:p>
            <a:pPr algn="just"/>
            <a:r>
              <a:rPr lang="ru-RU" i="1" dirty="0" smtClean="0">
                <a:solidFill>
                  <a:srgbClr val="A8246F"/>
                </a:solidFill>
              </a:rPr>
              <a:t>Письма </a:t>
            </a:r>
            <a:r>
              <a:rPr lang="ru-RU" i="1" dirty="0">
                <a:solidFill>
                  <a:srgbClr val="A8246F"/>
                </a:solidFill>
              </a:rPr>
              <a:t>М</a:t>
            </a:r>
            <a:r>
              <a:rPr lang="ru-RU" i="1" dirty="0" smtClean="0">
                <a:solidFill>
                  <a:srgbClr val="A8246F"/>
                </a:solidFill>
              </a:rPr>
              <a:t>инистерства просвещения РФ:</a:t>
            </a:r>
          </a:p>
          <a:p>
            <a:pPr algn="just"/>
            <a:r>
              <a:rPr lang="ru-RU" i="1" dirty="0" smtClean="0">
                <a:solidFill>
                  <a:srgbClr val="A8246F"/>
                </a:solidFill>
              </a:rPr>
              <a:t>от 1.04.2019 №ТС-831/07, от 16.05.2019 №ТС-1192/03 </a:t>
            </a:r>
            <a:endParaRPr lang="ru-RU" i="1" dirty="0">
              <a:solidFill>
                <a:srgbClr val="A824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0462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1470"/>
            <a:ext cx="1688107" cy="936104"/>
          </a:xfrm>
          <a:prstGeom prst="rect">
            <a:avLst/>
          </a:prstGeom>
        </p:spPr>
      </p:pic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14084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555526"/>
            <a:ext cx="79928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A8246F"/>
                </a:solidFill>
              </a:rPr>
              <a:t>Группы комбинированной направленности</a:t>
            </a:r>
          </a:p>
          <a:p>
            <a:pPr algn="just"/>
            <a:endParaRPr lang="ru-RU" sz="2000" b="1" dirty="0" smtClean="0"/>
          </a:p>
          <a:p>
            <a:pPr algn="just"/>
            <a:r>
              <a:rPr lang="ru-RU" sz="2000" b="1" dirty="0"/>
              <a:t>в</a:t>
            </a:r>
            <a:r>
              <a:rPr lang="ru-RU" sz="2000" b="1" dirty="0" smtClean="0"/>
              <a:t> возрасте до 3 лет </a:t>
            </a:r>
            <a:r>
              <a:rPr lang="ru-RU" sz="2000" dirty="0" smtClean="0"/>
              <a:t>– не </a:t>
            </a:r>
            <a:r>
              <a:rPr lang="en-US" sz="2000" dirty="0" smtClean="0"/>
              <a:t>&gt; </a:t>
            </a:r>
            <a:r>
              <a:rPr lang="ru-RU" sz="2000" dirty="0" smtClean="0"/>
              <a:t>10 детей, в </a:t>
            </a:r>
            <a:r>
              <a:rPr lang="ru-RU" sz="2000" dirty="0" err="1" smtClean="0"/>
              <a:t>т.ч</a:t>
            </a:r>
            <a:r>
              <a:rPr lang="ru-RU" sz="2000" dirty="0" smtClean="0"/>
              <a:t>. не </a:t>
            </a:r>
            <a:r>
              <a:rPr lang="en-US" sz="2000" dirty="0"/>
              <a:t>&gt; </a:t>
            </a:r>
            <a:r>
              <a:rPr lang="ru-RU" sz="2000" dirty="0" smtClean="0"/>
              <a:t>3 с ОВЗ</a:t>
            </a:r>
          </a:p>
          <a:p>
            <a:pPr algn="just"/>
            <a:endParaRPr lang="ru-RU" sz="2000" b="1" dirty="0" smtClean="0"/>
          </a:p>
          <a:p>
            <a:pPr algn="just"/>
            <a:r>
              <a:rPr lang="ru-RU" sz="2000" b="1" dirty="0"/>
              <a:t>в</a:t>
            </a:r>
            <a:r>
              <a:rPr lang="ru-RU" sz="2000" b="1" dirty="0" smtClean="0"/>
              <a:t> возрасте старше 3 лет</a:t>
            </a:r>
            <a:r>
              <a:rPr lang="ru-RU" sz="2000" dirty="0" smtClean="0"/>
              <a:t>:</a:t>
            </a:r>
          </a:p>
          <a:p>
            <a:pPr algn="just"/>
            <a:r>
              <a:rPr lang="ru-RU" sz="2000" dirty="0" smtClean="0"/>
              <a:t>	не </a:t>
            </a:r>
            <a:r>
              <a:rPr lang="en-US" sz="2000" dirty="0"/>
              <a:t>&gt; </a:t>
            </a:r>
            <a:r>
              <a:rPr lang="ru-RU" sz="2000" dirty="0"/>
              <a:t>10 </a:t>
            </a:r>
            <a:r>
              <a:rPr lang="ru-RU" sz="2000" dirty="0" smtClean="0"/>
              <a:t>детей, </a:t>
            </a:r>
            <a:r>
              <a:rPr lang="ru-RU" sz="2000" dirty="0"/>
              <a:t>в </a:t>
            </a:r>
            <a:r>
              <a:rPr lang="ru-RU" sz="2000" dirty="0" err="1"/>
              <a:t>т.ч</a:t>
            </a:r>
            <a:r>
              <a:rPr lang="ru-RU" sz="2000" dirty="0"/>
              <a:t>. не </a:t>
            </a:r>
            <a:r>
              <a:rPr lang="en-US" sz="2000" dirty="0"/>
              <a:t>&gt; </a:t>
            </a:r>
            <a:r>
              <a:rPr lang="ru-RU" sz="2000" dirty="0"/>
              <a:t>3 </a:t>
            </a:r>
            <a:r>
              <a:rPr lang="ru-RU" sz="2000" dirty="0" smtClean="0"/>
              <a:t>слепых, глухих, с нарушениями ОДА, детей с умственной отсталостью, с РАС, со сложными дефектами;</a:t>
            </a:r>
          </a:p>
          <a:p>
            <a:pPr algn="just"/>
            <a:r>
              <a:rPr lang="ru-RU" sz="2000" dirty="0"/>
              <a:t>	 не </a:t>
            </a:r>
            <a:r>
              <a:rPr lang="en-US" sz="2000" dirty="0"/>
              <a:t>&gt; </a:t>
            </a:r>
            <a:r>
              <a:rPr lang="ru-RU" sz="2000" dirty="0" smtClean="0"/>
              <a:t>15 </a:t>
            </a:r>
            <a:r>
              <a:rPr lang="ru-RU" sz="2000" dirty="0"/>
              <a:t>детей, в </a:t>
            </a:r>
            <a:r>
              <a:rPr lang="ru-RU" sz="2000" dirty="0" err="1"/>
              <a:t>т.ч</a:t>
            </a:r>
            <a:r>
              <a:rPr lang="ru-RU" sz="2000" dirty="0"/>
              <a:t>. не </a:t>
            </a:r>
            <a:r>
              <a:rPr lang="en-US" sz="2000" dirty="0"/>
              <a:t>&gt; </a:t>
            </a:r>
            <a:r>
              <a:rPr lang="ru-RU" sz="2000" dirty="0" smtClean="0"/>
              <a:t>4 слабовидящих, слабослышащих, с тяжелыми нарушениями речи, с умственной отсталостью легкой степени;</a:t>
            </a:r>
          </a:p>
          <a:p>
            <a:pPr algn="just"/>
            <a:r>
              <a:rPr lang="ru-RU" sz="2000" dirty="0"/>
              <a:t>	</a:t>
            </a:r>
            <a:r>
              <a:rPr lang="ru-RU" sz="2000" dirty="0" smtClean="0"/>
              <a:t>не </a:t>
            </a:r>
            <a:r>
              <a:rPr lang="en-US" sz="2000" dirty="0"/>
              <a:t>&gt; </a:t>
            </a:r>
            <a:r>
              <a:rPr lang="ru-RU" sz="2000" dirty="0" smtClean="0"/>
              <a:t>17 детей, в </a:t>
            </a:r>
            <a:r>
              <a:rPr lang="ru-RU" sz="2000" dirty="0" err="1" smtClean="0"/>
              <a:t>т.ч</a:t>
            </a:r>
            <a:r>
              <a:rPr lang="ru-RU" sz="2000" dirty="0" smtClean="0"/>
              <a:t>. </a:t>
            </a:r>
            <a:r>
              <a:rPr lang="ru-RU" sz="2000" dirty="0"/>
              <a:t>не </a:t>
            </a:r>
            <a:r>
              <a:rPr lang="en-US" sz="2000" dirty="0"/>
              <a:t>&gt; </a:t>
            </a:r>
            <a:r>
              <a:rPr lang="ru-RU" sz="2000" dirty="0" smtClean="0"/>
              <a:t>5 детей с ЗПР, в группах для детей с ФФНР  </a:t>
            </a:r>
            <a:endParaRPr lang="ru-RU" sz="2000" dirty="0"/>
          </a:p>
          <a:p>
            <a:pPr algn="just"/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12907288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1470"/>
            <a:ext cx="1688107" cy="936104"/>
          </a:xfrm>
          <a:prstGeom prst="rect">
            <a:avLst/>
          </a:prstGeom>
        </p:spPr>
      </p:pic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14084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96646"/>
            <a:ext cx="842493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A8246F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A8246F"/>
                </a:solidFill>
              </a:rPr>
              <a:t>Группы комбинированной направленности</a:t>
            </a:r>
          </a:p>
          <a:p>
            <a:pPr algn="just"/>
            <a:endParaRPr lang="ru-RU" sz="2000" b="1" dirty="0" smtClean="0"/>
          </a:p>
          <a:p>
            <a:pPr algn="just"/>
            <a:r>
              <a:rPr lang="ru-RU" sz="2000" b="1" dirty="0" smtClean="0"/>
              <a:t>из расчета 1 штатная единица</a:t>
            </a:r>
            <a:r>
              <a:rPr lang="ru-RU" sz="2000" dirty="0" smtClean="0"/>
              <a:t>: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 smtClean="0"/>
              <a:t>	учителя-дефектолога (сурдопедагога, тифлопедагога, олигофренопедагога) на каждые 5-12 обучающихся с ОВЗ</a:t>
            </a:r>
          </a:p>
          <a:p>
            <a:pPr algn="just"/>
            <a:r>
              <a:rPr lang="ru-RU" sz="2000" dirty="0" smtClean="0"/>
              <a:t>	</a:t>
            </a:r>
          </a:p>
          <a:p>
            <a:pPr algn="just"/>
            <a:r>
              <a:rPr lang="ru-RU" sz="2000" dirty="0" smtClean="0"/>
              <a:t>	учителя-логопеда </a:t>
            </a:r>
            <a:r>
              <a:rPr lang="ru-RU" sz="2000" dirty="0"/>
              <a:t>на каждые 5-12 обучающихся с ОВЗ</a:t>
            </a:r>
            <a:endParaRPr lang="ru-RU" sz="2000" dirty="0" smtClean="0"/>
          </a:p>
          <a:p>
            <a:pPr algn="just"/>
            <a:r>
              <a:rPr lang="ru-RU" sz="2000" dirty="0" smtClean="0"/>
              <a:t>	</a:t>
            </a:r>
          </a:p>
          <a:p>
            <a:pPr algn="just"/>
            <a:r>
              <a:rPr lang="ru-RU" sz="2000" dirty="0" smtClean="0"/>
              <a:t>	педагога-психолога </a:t>
            </a:r>
            <a:r>
              <a:rPr lang="ru-RU" sz="2000" dirty="0"/>
              <a:t>на каждые </a:t>
            </a:r>
            <a:r>
              <a:rPr lang="ru-RU" sz="2000" dirty="0" smtClean="0"/>
              <a:t>20 </a:t>
            </a:r>
            <a:r>
              <a:rPr lang="ru-RU" sz="2000" dirty="0"/>
              <a:t>обучающихся с </a:t>
            </a:r>
            <a:r>
              <a:rPr lang="ru-RU" sz="2000" dirty="0" smtClean="0"/>
              <a:t>ОВЗ</a:t>
            </a:r>
          </a:p>
          <a:p>
            <a:pPr algn="just"/>
            <a:r>
              <a:rPr lang="ru-RU" sz="2000" dirty="0" smtClean="0"/>
              <a:t>	</a:t>
            </a:r>
          </a:p>
          <a:p>
            <a:pPr algn="just"/>
            <a:r>
              <a:rPr lang="ru-RU" sz="2000" dirty="0" smtClean="0"/>
              <a:t>	тьютора </a:t>
            </a:r>
            <a:r>
              <a:rPr lang="ru-RU" sz="2000" dirty="0"/>
              <a:t>на каждые </a:t>
            </a:r>
            <a:r>
              <a:rPr lang="ru-RU" sz="2000" dirty="0" smtClean="0"/>
              <a:t>1-5 </a:t>
            </a:r>
            <a:r>
              <a:rPr lang="ru-RU" sz="2000" dirty="0"/>
              <a:t>обучающихся с </a:t>
            </a:r>
            <a:r>
              <a:rPr lang="ru-RU" sz="2000" dirty="0" smtClean="0"/>
              <a:t>ОВЗ</a:t>
            </a:r>
          </a:p>
          <a:p>
            <a:pPr algn="just"/>
            <a:r>
              <a:rPr lang="ru-RU" sz="2000" dirty="0" smtClean="0"/>
              <a:t>	</a:t>
            </a:r>
          </a:p>
          <a:p>
            <a:pPr algn="just"/>
            <a:r>
              <a:rPr lang="ru-RU" sz="2000" dirty="0" smtClean="0"/>
              <a:t>	ассистента (помощника) </a:t>
            </a:r>
            <a:r>
              <a:rPr lang="ru-RU" sz="2000" dirty="0"/>
              <a:t>на каждые 1-5 обучающихся с </a:t>
            </a:r>
            <a:r>
              <a:rPr lang="ru-RU" sz="2000" dirty="0" smtClean="0"/>
              <a:t>ОВЗ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765855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1470"/>
            <a:ext cx="1688107" cy="936104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1043608" y="1275606"/>
            <a:ext cx="7632848" cy="36027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ru-RU" sz="2600" b="1" dirty="0" smtClean="0">
                <a:solidFill>
                  <a:srgbClr val="A824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Цель</a:t>
            </a:r>
            <a:r>
              <a:rPr 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создание модели современного полилингвального образовательного комплекса, обеспечивающего получение конкурентного образования на русском, татарском и английском языках</a:t>
            </a:r>
            <a:endParaRPr lang="ru-RU" sz="2000" b="1" dirty="0">
              <a:solidFill>
                <a:srgbClr val="A8246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215514"/>
            <a:ext cx="79208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полилингвального </a:t>
            </a:r>
          </a:p>
          <a:p>
            <a:pPr algn="ctr"/>
            <a:r>
              <a:rPr lang="ru-RU" sz="2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образования в Республике Татарстан</a:t>
            </a:r>
            <a:endParaRPr lang="ru-RU" sz="2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14084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3808" y="2499742"/>
            <a:ext cx="3744416" cy="2177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6310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1470"/>
            <a:ext cx="1688107" cy="936104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611560" y="1561314"/>
            <a:ext cx="5256584" cy="36027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Clr>
                <a:srgbClr val="A8246E"/>
              </a:buClr>
              <a:buFont typeface="Wingdings" panose="05000000000000000000" pitchFamily="2" charset="2"/>
              <a:buChar char="ü"/>
            </a:pPr>
            <a:r>
              <a:rPr lang="ru-RU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паритетное обучение </a:t>
            </a:r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на </a:t>
            </a:r>
            <a:r>
              <a:rPr lang="ru-RU" sz="1800" b="1" dirty="0">
                <a:solidFill>
                  <a:srgbClr val="A824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нескольких </a:t>
            </a:r>
            <a:r>
              <a:rPr lang="ru-RU" sz="1800" b="1" dirty="0" smtClean="0">
                <a:solidFill>
                  <a:srgbClr val="A824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языках</a:t>
            </a:r>
          </a:p>
          <a:p>
            <a:pPr algn="just">
              <a:spcBef>
                <a:spcPts val="0"/>
              </a:spcBef>
              <a:buClr>
                <a:srgbClr val="A8246E"/>
              </a:buClr>
              <a:buFont typeface="Wingdings" panose="05000000000000000000" pitchFamily="2" charset="2"/>
              <a:buChar char="ü"/>
            </a:pPr>
            <a:endParaRPr lang="ru-RU" sz="1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0"/>
              </a:spcBef>
              <a:buClr>
                <a:srgbClr val="A8246E"/>
              </a:buClr>
              <a:buFont typeface="Wingdings" panose="05000000000000000000" pitchFamily="2" charset="2"/>
              <a:buChar char="ü"/>
            </a:pPr>
            <a:r>
              <a:rPr lang="ru-RU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приобщение </a:t>
            </a:r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детей средствами изучаемых языков к </a:t>
            </a:r>
            <a:r>
              <a:rPr lang="ru-RU" sz="1800" b="1" dirty="0">
                <a:solidFill>
                  <a:srgbClr val="A824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культурному богатству многонационального народа </a:t>
            </a:r>
            <a:r>
              <a:rPr lang="ru-RU" sz="1800" b="1" dirty="0" smtClean="0">
                <a:solidFill>
                  <a:srgbClr val="A824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России</a:t>
            </a:r>
          </a:p>
          <a:p>
            <a:pPr algn="just">
              <a:spcBef>
                <a:spcPts val="0"/>
              </a:spcBef>
              <a:buClr>
                <a:srgbClr val="A8246E"/>
              </a:buClr>
              <a:buFont typeface="Wingdings" panose="05000000000000000000" pitchFamily="2" charset="2"/>
              <a:buChar char="ü"/>
            </a:pPr>
            <a:endParaRPr lang="ru-RU" sz="1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0"/>
              </a:spcBef>
              <a:buClr>
                <a:srgbClr val="A8246E"/>
              </a:buClr>
              <a:buFont typeface="Wingdings" panose="05000000000000000000" pitchFamily="2" charset="2"/>
              <a:buChar char="ü"/>
            </a:pPr>
            <a:r>
              <a:rPr lang="ru-RU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знакомство </a:t>
            </a:r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детей с </a:t>
            </a:r>
            <a:r>
              <a:rPr lang="ru-RU" sz="1800" b="1" dirty="0">
                <a:solidFill>
                  <a:srgbClr val="A824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достижениями мировой </a:t>
            </a:r>
            <a:r>
              <a:rPr lang="ru-RU" sz="1800" b="1" dirty="0" smtClean="0">
                <a:solidFill>
                  <a:srgbClr val="A824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культуры</a:t>
            </a:r>
          </a:p>
          <a:p>
            <a:pPr algn="just">
              <a:spcBef>
                <a:spcPts val="0"/>
              </a:spcBef>
              <a:buClr>
                <a:srgbClr val="A8246E"/>
              </a:buClr>
              <a:buFont typeface="Wingdings" panose="05000000000000000000" pitchFamily="2" charset="2"/>
              <a:buChar char="ü"/>
            </a:pPr>
            <a:endParaRPr lang="ru-RU" sz="1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0"/>
              </a:spcBef>
              <a:buClr>
                <a:srgbClr val="A8246E"/>
              </a:buClr>
              <a:buFont typeface="Wingdings" panose="05000000000000000000" pitchFamily="2" charset="2"/>
              <a:buChar char="ü"/>
            </a:pPr>
            <a:r>
              <a:rPr lang="ru-RU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воспитание детей </a:t>
            </a:r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sz="1800" b="1" dirty="0">
                <a:solidFill>
                  <a:srgbClr val="A824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духе межнационального </a:t>
            </a:r>
            <a:r>
              <a:rPr lang="ru-RU" sz="1800" b="1" dirty="0" smtClean="0">
                <a:solidFill>
                  <a:srgbClr val="A824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согласия</a:t>
            </a:r>
            <a:endParaRPr lang="ru-RU" sz="1800" b="1" dirty="0">
              <a:solidFill>
                <a:srgbClr val="A8246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6524" y="336705"/>
            <a:ext cx="79208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полилингвального образования </a:t>
            </a:r>
          </a:p>
          <a:p>
            <a:pPr algn="ctr"/>
            <a:r>
              <a:rPr lang="ru-RU" sz="25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Республике Татарстан</a:t>
            </a:r>
            <a:endParaRPr lang="ru-RU" sz="25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14084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158" y="2139702"/>
            <a:ext cx="2816312" cy="158417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114408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1470"/>
            <a:ext cx="1688107" cy="936104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52966863"/>
              </p:ext>
            </p:extLst>
          </p:nvPr>
        </p:nvGraphicFramePr>
        <p:xfrm>
          <a:off x="719572" y="123478"/>
          <a:ext cx="8244916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03040" y="195486"/>
            <a:ext cx="864096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Полилингвальный </a:t>
            </a:r>
          </a:p>
          <a:p>
            <a:pPr algn="ctr"/>
            <a:r>
              <a:rPr lang="ru-RU" sz="2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образовательный комплекс</a:t>
            </a:r>
          </a:p>
          <a:p>
            <a:pPr algn="ctr"/>
            <a:r>
              <a:rPr lang="ru-RU" sz="2600" b="1" dirty="0" smtClean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комплексов до 2022 года</a:t>
            </a:r>
            <a:endParaRPr lang="ru-RU" sz="2600" b="1" dirty="0">
              <a:solidFill>
                <a:srgbClr val="A824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14084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331640" y="2499742"/>
            <a:ext cx="684076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  <a:p>
            <a:pPr algn="ctr"/>
            <a:r>
              <a:rPr lang="ru-RU" sz="2400" b="1" dirty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Базовые </a:t>
            </a:r>
            <a:r>
              <a:rPr lang="ru-RU" sz="2400" b="1" dirty="0" smtClean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полилингвальные детские сады</a:t>
            </a:r>
          </a:p>
          <a:p>
            <a:pPr algn="ctr" fontAlgn="ctr"/>
            <a:r>
              <a:rPr lang="ru-RU" sz="2000" b="1" dirty="0" smtClean="0"/>
              <a:t>г. Казань - 5 </a:t>
            </a:r>
            <a:r>
              <a:rPr lang="ru-RU" sz="2000" b="1" dirty="0"/>
              <a:t>ДОО</a:t>
            </a:r>
            <a:endParaRPr lang="ru-RU" sz="2000" dirty="0"/>
          </a:p>
          <a:p>
            <a:pPr algn="ctr" fontAlgn="ctr"/>
            <a:r>
              <a:rPr lang="ru-RU" sz="2000" b="1" dirty="0"/>
              <a:t>г</a:t>
            </a:r>
            <a:r>
              <a:rPr lang="ru-RU" sz="2000" b="1" dirty="0" smtClean="0"/>
              <a:t>. Набережные Челны - 2 </a:t>
            </a:r>
            <a:r>
              <a:rPr lang="ru-RU" sz="2000" b="1" dirty="0"/>
              <a:t>ДОО</a:t>
            </a:r>
            <a:endParaRPr lang="ru-RU" sz="2000" dirty="0"/>
          </a:p>
          <a:p>
            <a:pPr algn="ctr" fontAlgn="ctr"/>
            <a:r>
              <a:rPr lang="ru-RU" sz="2000" b="1" dirty="0"/>
              <a:t>Елабужский </a:t>
            </a:r>
            <a:r>
              <a:rPr lang="ru-RU" sz="2000" b="1" dirty="0" smtClean="0"/>
              <a:t>район - 3 </a:t>
            </a:r>
            <a:r>
              <a:rPr lang="ru-RU" sz="2000" b="1" dirty="0"/>
              <a:t>ДОО</a:t>
            </a:r>
            <a:endParaRPr lang="ru-RU" sz="2000" dirty="0"/>
          </a:p>
          <a:p>
            <a:pPr algn="ctr" fontAlgn="ctr"/>
            <a:r>
              <a:rPr lang="ru-RU" sz="2000" b="1" dirty="0"/>
              <a:t>Нижнекамский </a:t>
            </a:r>
            <a:r>
              <a:rPr lang="ru-RU" sz="2000" b="1" dirty="0" smtClean="0"/>
              <a:t>район - 4 </a:t>
            </a:r>
            <a:r>
              <a:rPr lang="ru-RU" sz="2000" b="1" dirty="0"/>
              <a:t>ДОО</a:t>
            </a:r>
            <a:endParaRPr lang="ru-RU" sz="2000" dirty="0"/>
          </a:p>
          <a:p>
            <a:pPr algn="ctr" fontAlgn="ctr"/>
            <a:r>
              <a:rPr lang="ru-RU" sz="2000" b="1" dirty="0"/>
              <a:t>Альметьевский </a:t>
            </a:r>
            <a:r>
              <a:rPr lang="ru-RU" sz="2000" b="1" dirty="0" smtClean="0"/>
              <a:t>район - 7 </a:t>
            </a:r>
            <a:r>
              <a:rPr lang="ru-RU" sz="2000" b="1" dirty="0"/>
              <a:t>ДОО</a:t>
            </a:r>
            <a:endParaRPr lang="ru-RU" sz="2000" dirty="0"/>
          </a:p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11110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1470"/>
            <a:ext cx="1688107" cy="936104"/>
          </a:xfrm>
          <a:prstGeom prst="rect">
            <a:avLst/>
          </a:prstGeom>
        </p:spPr>
      </p:pic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14084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18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9793" y="209345"/>
            <a:ext cx="864096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Концепция базового дошкольного образовательного учреждения </a:t>
            </a:r>
          </a:p>
          <a:p>
            <a:pPr algn="ctr"/>
            <a:r>
              <a:rPr lang="ru-RU" sz="2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полилингвального </a:t>
            </a:r>
            <a:r>
              <a:rPr lang="ru-RU" sz="2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образовательного комплекса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347614"/>
            <a:ext cx="8424936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000" b="1" dirty="0" smtClean="0">
                <a:solidFill>
                  <a:srgbClr val="A8246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Цели </a:t>
            </a:r>
          </a:p>
          <a:p>
            <a:pPr algn="just">
              <a:spcAft>
                <a:spcPts val="0"/>
              </a:spcAft>
            </a:pPr>
            <a:endParaRPr lang="ru-RU" sz="600" b="1" dirty="0" smtClean="0">
              <a:solidFill>
                <a:srgbClr val="A8246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975" indent="-180975" algn="just">
              <a:spcAft>
                <a:spcPts val="0"/>
              </a:spcAft>
              <a:buClr>
                <a:srgbClr val="A8246F"/>
              </a:buClr>
              <a:buFont typeface="Wingdings" panose="05000000000000000000" pitchFamily="2" charset="2"/>
              <a:buChar char="ü"/>
            </a:pPr>
            <a:r>
              <a:rPr lang="ru-RU" sz="1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создание </a:t>
            </a:r>
            <a:r>
              <a:rPr lang="ru-RU" sz="1500" dirty="0">
                <a:ea typeface="Calibri" panose="020F0502020204030204" pitchFamily="34" charset="0"/>
                <a:cs typeface="Times New Roman" panose="02020603050405020304" pitchFamily="18" charset="0"/>
              </a:rPr>
              <a:t>условий для </a:t>
            </a:r>
            <a:r>
              <a:rPr lang="ru-RU" sz="1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обучения </a:t>
            </a:r>
            <a:r>
              <a:rPr lang="ru-RU" sz="1500" dirty="0">
                <a:ea typeface="Calibri" panose="020F0502020204030204" pitchFamily="34" charset="0"/>
                <a:cs typeface="Times New Roman" panose="02020603050405020304" pitchFamily="18" charset="0"/>
              </a:rPr>
              <a:t>и воспитания детей дошкольного возраста </a:t>
            </a:r>
            <a:r>
              <a:rPr lang="ru-RU" sz="1500" b="1" dirty="0">
                <a:ea typeface="Calibri" panose="020F0502020204030204" pitchFamily="34" charset="0"/>
                <a:cs typeface="Times New Roman" panose="02020603050405020304" pitchFamily="18" charset="0"/>
              </a:rPr>
              <a:t>на русском, татарском и английском </a:t>
            </a:r>
            <a:r>
              <a:rPr lang="ru-RU" sz="15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языках</a:t>
            </a:r>
            <a:endParaRPr lang="ru-RU" sz="15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975" indent="-180975" algn="just">
              <a:spcAft>
                <a:spcPts val="0"/>
              </a:spcAft>
              <a:buClr>
                <a:srgbClr val="A8246F"/>
              </a:buClr>
              <a:buFont typeface="Wingdings" panose="05000000000000000000" pitchFamily="2" charset="2"/>
              <a:buChar char="ü"/>
            </a:pPr>
            <a:r>
              <a:rPr lang="ru-RU" sz="1500" dirty="0">
                <a:ea typeface="Calibri" panose="020F0502020204030204" pitchFamily="34" charset="0"/>
                <a:cs typeface="Times New Roman" panose="02020603050405020304" pitchFamily="18" charset="0"/>
              </a:rPr>
              <a:t>совершенствование инфраструктуры и учебно-материальной базы, используемой для обеспечения </a:t>
            </a:r>
            <a:r>
              <a:rPr lang="ru-RU" sz="1500" b="1" dirty="0">
                <a:ea typeface="Calibri" panose="020F0502020204030204" pitchFamily="34" charset="0"/>
                <a:cs typeface="Times New Roman" panose="02020603050405020304" pitchFamily="18" charset="0"/>
              </a:rPr>
              <a:t>современного качества образования </a:t>
            </a:r>
            <a:r>
              <a:rPr lang="ru-RU" sz="1500" dirty="0">
                <a:ea typeface="Calibri" panose="020F0502020204030204" pitchFamily="34" charset="0"/>
                <a:cs typeface="Times New Roman" panose="02020603050405020304" pitchFamily="18" charset="0"/>
              </a:rPr>
              <a:t>детей дошкольного возраста в условиях </a:t>
            </a:r>
            <a:r>
              <a:rPr lang="ru-RU" sz="1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полилингвальности</a:t>
            </a:r>
            <a:endParaRPr lang="ru-RU" sz="15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975" indent="-180975" algn="just">
              <a:spcAft>
                <a:spcPts val="0"/>
              </a:spcAft>
              <a:buClr>
                <a:srgbClr val="A8246F"/>
              </a:buClr>
              <a:buFont typeface="Wingdings" panose="05000000000000000000" pitchFamily="2" charset="2"/>
              <a:buChar char="ü"/>
            </a:pPr>
            <a:r>
              <a:rPr lang="ru-RU" sz="1500" dirty="0">
                <a:ea typeface="Calibri" panose="020F0502020204030204" pitchFamily="34" charset="0"/>
                <a:cs typeface="Times New Roman" panose="02020603050405020304" pitchFamily="18" charset="0"/>
              </a:rPr>
              <a:t>внедрение </a:t>
            </a:r>
            <a:r>
              <a:rPr lang="ru-RU" sz="1500" b="1" dirty="0">
                <a:ea typeface="Calibri" panose="020F0502020204030204" pitchFamily="34" charset="0"/>
                <a:cs typeface="Times New Roman" panose="02020603050405020304" pitchFamily="18" charset="0"/>
              </a:rPr>
              <a:t>инновационных подходов </a:t>
            </a:r>
            <a:r>
              <a:rPr lang="ru-RU" sz="1500" dirty="0">
                <a:ea typeface="Calibri" panose="020F0502020204030204" pitchFamily="34" charset="0"/>
                <a:cs typeface="Times New Roman" panose="02020603050405020304" pitchFamily="18" charset="0"/>
              </a:rPr>
              <a:t>к организации процесса обучения и воспитания на трех языках, разработка и реализация программно-методического сопровождения раннего языкового развития </a:t>
            </a:r>
            <a:r>
              <a:rPr lang="ru-RU" sz="1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детей</a:t>
            </a:r>
            <a:endParaRPr lang="ru-RU" sz="15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975" indent="-180975" algn="just">
              <a:spcAft>
                <a:spcPts val="0"/>
              </a:spcAft>
              <a:buClr>
                <a:srgbClr val="A8246F"/>
              </a:buClr>
              <a:buFont typeface="Wingdings" panose="05000000000000000000" pitchFamily="2" charset="2"/>
              <a:buChar char="ü"/>
            </a:pPr>
            <a:r>
              <a:rPr lang="ru-RU" sz="1500" dirty="0"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в достаточном количестве </a:t>
            </a:r>
            <a:r>
              <a:rPr lang="ru-RU" sz="1500" b="1" dirty="0">
                <a:ea typeface="Calibri" panose="020F0502020204030204" pitchFamily="34" charset="0"/>
                <a:cs typeface="Times New Roman" panose="02020603050405020304" pitchFamily="18" charset="0"/>
              </a:rPr>
              <a:t>квалифицированными педагогическими кадрами </a:t>
            </a:r>
            <a:r>
              <a:rPr lang="ru-RU" sz="1500" dirty="0">
                <a:ea typeface="Calibri" panose="020F0502020204030204" pitchFamily="34" charset="0"/>
                <a:cs typeface="Times New Roman" panose="02020603050405020304" pitchFamily="18" charset="0"/>
              </a:rPr>
              <a:t>для ведения образовательной деятельности на </a:t>
            </a:r>
            <a:r>
              <a:rPr lang="ru-RU" sz="1500" dirty="0" err="1">
                <a:ea typeface="Calibri" panose="020F0502020204030204" pitchFamily="34" charset="0"/>
                <a:cs typeface="Times New Roman" panose="02020603050405020304" pitchFamily="18" charset="0"/>
              </a:rPr>
              <a:t>полилингвальной</a:t>
            </a:r>
            <a:r>
              <a:rPr lang="ru-RU" sz="1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основе</a:t>
            </a:r>
            <a:endParaRPr lang="ru-RU" sz="15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975" indent="-180975" algn="just">
              <a:spcAft>
                <a:spcPts val="0"/>
              </a:spcAft>
              <a:buClr>
                <a:srgbClr val="A8246F"/>
              </a:buClr>
              <a:buFont typeface="Wingdings" panose="05000000000000000000" pitchFamily="2" charset="2"/>
              <a:buChar char="ü"/>
            </a:pPr>
            <a:r>
              <a:rPr lang="ru-RU" sz="1500" dirty="0">
                <a:ea typeface="Batang"/>
                <a:cs typeface="Times New Roman" panose="02020603050405020304" pitchFamily="18" charset="0"/>
              </a:rPr>
              <a:t>популяризация и поддержка изучения </a:t>
            </a:r>
            <a:r>
              <a:rPr lang="ru-RU" sz="1500" dirty="0"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государственных языков Республики Татарстан, иностранного языка </a:t>
            </a:r>
            <a:r>
              <a:rPr lang="ru-RU" sz="1500" dirty="0">
                <a:ea typeface="Batang"/>
                <a:cs typeface="Times New Roman" panose="02020603050405020304" pitchFamily="18" charset="0"/>
              </a:rPr>
              <a:t>как </a:t>
            </a:r>
            <a:r>
              <a:rPr lang="ru-RU" sz="1500" b="1" dirty="0">
                <a:ea typeface="Batang"/>
                <a:cs typeface="Times New Roman" panose="02020603050405020304" pitchFamily="18" charset="0"/>
              </a:rPr>
              <a:t>важного элемента мирового культурного </a:t>
            </a:r>
            <a:r>
              <a:rPr lang="ru-RU" sz="1500" b="1" dirty="0" smtClean="0">
                <a:ea typeface="Batang"/>
                <a:cs typeface="Times New Roman" panose="02020603050405020304" pitchFamily="18" charset="0"/>
              </a:rPr>
              <a:t>разнообразия</a:t>
            </a:r>
            <a:endParaRPr lang="ru-RU" sz="15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5367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1470"/>
            <a:ext cx="1688107" cy="936104"/>
          </a:xfrm>
          <a:prstGeom prst="rect">
            <a:avLst/>
          </a:prstGeom>
        </p:spPr>
      </p:pic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14084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279348"/>
            <a:ext cx="860444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Модель выпускника </a:t>
            </a:r>
          </a:p>
          <a:p>
            <a:pPr algn="ctr"/>
            <a:r>
              <a:rPr lang="ru-RU" sz="2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полилингвального детского сада</a:t>
            </a:r>
            <a:endParaRPr lang="ru-RU" sz="2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76100" y="1622915"/>
            <a:ext cx="5660396" cy="3170050"/>
          </a:xfrm>
          <a:prstGeom prst="rect">
            <a:avLst/>
          </a:prstGeom>
        </p:spPr>
        <p:txBody>
          <a:bodyPr wrap="square" lIns="121872" tIns="60936" rIns="121872" bIns="60936">
            <a:spAutoFit/>
          </a:bodyPr>
          <a:lstStyle/>
          <a:p>
            <a:pPr marL="380990" indent="-380990" algn="just">
              <a:buClr>
                <a:srgbClr val="A8246E"/>
              </a:buClr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A8246F"/>
                </a:solidFill>
              </a:rPr>
              <a:t>свободное владение устной речью </a:t>
            </a:r>
            <a:r>
              <a:rPr lang="ru-RU" b="1" dirty="0"/>
              <a:t>на</a:t>
            </a:r>
            <a:r>
              <a:rPr lang="ru-RU" b="1" dirty="0">
                <a:solidFill>
                  <a:srgbClr val="A8246F"/>
                </a:solidFill>
              </a:rPr>
              <a:t> </a:t>
            </a:r>
            <a:r>
              <a:rPr lang="ru-RU" b="1" dirty="0"/>
              <a:t>русском языке, </a:t>
            </a:r>
            <a:r>
              <a:rPr lang="ru-RU" b="1" dirty="0">
                <a:solidFill>
                  <a:srgbClr val="A8246F"/>
                </a:solidFill>
              </a:rPr>
              <a:t>умение понимать и воспроизводить </a:t>
            </a:r>
            <a:r>
              <a:rPr lang="ru-RU" b="1" dirty="0"/>
              <a:t>несложную речь на татарском и английском языках</a:t>
            </a:r>
          </a:p>
          <a:p>
            <a:pPr marL="380990" indent="-380990" algn="just">
              <a:buClr>
                <a:srgbClr val="A8246E"/>
              </a:buClr>
              <a:buFont typeface="Wingdings" panose="05000000000000000000" pitchFamily="2" charset="2"/>
              <a:buChar char="ü"/>
            </a:pPr>
            <a:endParaRPr lang="ru-RU" b="1" dirty="0"/>
          </a:p>
          <a:p>
            <a:pPr marL="380990" indent="-380990" algn="just">
              <a:buClr>
                <a:srgbClr val="A8246E"/>
              </a:buClr>
              <a:buFont typeface="Wingdings" panose="05000000000000000000" pitchFamily="2" charset="2"/>
              <a:buChar char="ü"/>
            </a:pPr>
            <a:r>
              <a:rPr lang="ru-RU" b="1" dirty="0"/>
              <a:t>воспитание на </a:t>
            </a:r>
            <a:r>
              <a:rPr lang="ru-RU" b="1" dirty="0">
                <a:solidFill>
                  <a:srgbClr val="A8246F"/>
                </a:solidFill>
              </a:rPr>
              <a:t>глубоком уважении к </a:t>
            </a:r>
            <a:r>
              <a:rPr lang="ru-RU" b="1" dirty="0" smtClean="0">
                <a:solidFill>
                  <a:srgbClr val="A8246F"/>
                </a:solidFill>
              </a:rPr>
              <a:t>многонациональной культуре Республики Татарстан и России в целом</a:t>
            </a:r>
            <a:endParaRPr lang="ru-RU" b="1" dirty="0">
              <a:solidFill>
                <a:srgbClr val="A8246F"/>
              </a:solidFill>
            </a:endParaRPr>
          </a:p>
          <a:p>
            <a:pPr marL="380990" indent="-380990" algn="just">
              <a:buClr>
                <a:srgbClr val="A8246E"/>
              </a:buClr>
              <a:buFont typeface="Wingdings" panose="05000000000000000000" pitchFamily="2" charset="2"/>
              <a:buChar char="ü"/>
            </a:pPr>
            <a:endParaRPr lang="ru-RU" b="1" dirty="0"/>
          </a:p>
          <a:p>
            <a:pPr marL="380990" indent="-380990" algn="just">
              <a:buClr>
                <a:srgbClr val="A8246E"/>
              </a:buClr>
              <a:buFont typeface="Wingdings" panose="05000000000000000000" pitchFamily="2" charset="2"/>
              <a:buChar char="ü"/>
            </a:pPr>
            <a:r>
              <a:rPr lang="ru-RU" b="1" dirty="0"/>
              <a:t>сформированность предпосылок </a:t>
            </a:r>
            <a:r>
              <a:rPr lang="ru-RU" b="1" dirty="0">
                <a:solidFill>
                  <a:srgbClr val="A8246F"/>
                </a:solidFill>
              </a:rPr>
              <a:t>к учебной деятельности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2139702"/>
            <a:ext cx="2620524" cy="174701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8067411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1470"/>
            <a:ext cx="1688107" cy="9361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9592" y="51470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A8246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</a:endParaRP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7010400" y="140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>
                <a:solidFill>
                  <a:prstClr val="black">
                    <a:tint val="75000"/>
                  </a:prstClr>
                </a:solidFill>
                <a:latin typeface="Arial"/>
              </a:rPr>
              <a:t>2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851670"/>
            <a:ext cx="828092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buClr>
                <a:srgbClr val="A8246F"/>
              </a:buClr>
            </a:pPr>
            <a:endParaRPr lang="ru-RU" sz="19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7760933"/>
              </p:ext>
            </p:extLst>
          </p:nvPr>
        </p:nvGraphicFramePr>
        <p:xfrm>
          <a:off x="786289" y="821300"/>
          <a:ext cx="4114800" cy="2378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1" name="Picture 3" descr="C:\Users\Manurova\Desktop\фото\новорожденные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51"/>
          <a:stretch/>
        </p:blipFill>
        <p:spPr bwMode="auto">
          <a:xfrm>
            <a:off x="1633494" y="3221287"/>
            <a:ext cx="2362442" cy="1510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Manurova\Desktop\фото\с инета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4" b="7695"/>
          <a:stretch/>
        </p:blipFill>
        <p:spPr bwMode="auto">
          <a:xfrm>
            <a:off x="5580112" y="1120260"/>
            <a:ext cx="2157160" cy="1379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64258494"/>
              </p:ext>
            </p:extLst>
          </p:nvPr>
        </p:nvGraphicFramePr>
        <p:xfrm>
          <a:off x="4860033" y="2278995"/>
          <a:ext cx="3960439" cy="2509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41607237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1470"/>
            <a:ext cx="1688107" cy="9361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5536" y="207675"/>
            <a:ext cx="79208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Опыт обучения детей языкам </a:t>
            </a:r>
          </a:p>
          <a:p>
            <a:pPr algn="ctr"/>
            <a:r>
              <a:rPr lang="ru-RU" sz="2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погружением в речевую среду</a:t>
            </a:r>
            <a:endParaRPr lang="ru-RU" sz="2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14084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20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388259"/>
            <a:ext cx="7776864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Проект </a:t>
            </a:r>
            <a:r>
              <a:rPr lang="ru-RU" b="1" dirty="0" smtClean="0">
                <a:solidFill>
                  <a:srgbClr val="A8246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b="1" dirty="0" err="1">
                <a:solidFill>
                  <a:srgbClr val="A8246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Open</a:t>
            </a:r>
            <a:r>
              <a:rPr lang="ru-RU" b="1" dirty="0">
                <a:solidFill>
                  <a:srgbClr val="A8246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A8246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city</a:t>
            </a:r>
            <a:r>
              <a:rPr lang="ru-RU" b="1" dirty="0">
                <a:solidFill>
                  <a:srgbClr val="A8246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A8246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– Открытый </a:t>
            </a:r>
            <a:r>
              <a:rPr lang="ru-RU" b="1" dirty="0">
                <a:solidFill>
                  <a:srgbClr val="A8246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город</a:t>
            </a:r>
            <a:r>
              <a:rPr lang="ru-RU" b="1" dirty="0" smtClean="0">
                <a:solidFill>
                  <a:srgbClr val="A8246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b="1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в г.Набережные Челны</a:t>
            </a:r>
            <a:endParaRPr lang="ru-RU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группах </a:t>
            </a: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детского сада </a:t>
            </a:r>
            <a:r>
              <a:rPr lang="ru-RU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№ </a:t>
            </a: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34 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работают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воспитатели, владеющие английским языком, которые в 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течение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дня общаются с детьми на английском 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языке   </a:t>
            </a: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/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Детский сад № 81 </a:t>
            </a: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Кировского района </a:t>
            </a:r>
            <a:r>
              <a:rPr lang="ru-RU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г.Казани </a:t>
            </a:r>
          </a:p>
          <a:p>
            <a:pPr algn="just"/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Образовательный процесс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ведется </a:t>
            </a:r>
            <a:endParaRPr lang="ru-RU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трех 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языках на основе авторской  программы</a:t>
            </a:r>
          </a:p>
          <a:p>
            <a:pPr algn="just"/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83" y="1882021"/>
            <a:ext cx="2381250" cy="5143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" t="8915" r="6685"/>
          <a:stretch/>
        </p:blipFill>
        <p:spPr>
          <a:xfrm>
            <a:off x="6225626" y="3291830"/>
            <a:ext cx="2565733" cy="144016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34015142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1470"/>
            <a:ext cx="1688107" cy="9361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8921" y="5147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Сеть национальных</a:t>
            </a:r>
            <a:b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дошкольных образовательных организаций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14084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21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5320" y="843558"/>
            <a:ext cx="77768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chemeClr val="accent1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A8246F"/>
                </a:solidFill>
              </a:rPr>
              <a:t>764 </a:t>
            </a:r>
            <a:r>
              <a:rPr lang="ru-RU" sz="2000" b="1" dirty="0">
                <a:solidFill>
                  <a:srgbClr val="A8246F"/>
                </a:solidFill>
              </a:rPr>
              <a:t>ДОО </a:t>
            </a:r>
            <a:r>
              <a:rPr lang="ru-RU" sz="2000" b="1" dirty="0"/>
              <a:t>с татарским языком воспитания и обучения</a:t>
            </a:r>
          </a:p>
          <a:p>
            <a:pPr algn="ctr"/>
            <a:r>
              <a:rPr lang="ru-RU" sz="2000" b="1" dirty="0" smtClean="0">
                <a:cs typeface="Times New Roman" panose="02020603050405020304" pitchFamily="18" charset="0"/>
              </a:rPr>
              <a:t>(587 </a:t>
            </a:r>
            <a:r>
              <a:rPr lang="ru-RU" sz="2000" b="1" dirty="0">
                <a:cs typeface="Times New Roman" panose="02020603050405020304" pitchFamily="18" charset="0"/>
              </a:rPr>
              <a:t>ДОО с татарскими группами)</a:t>
            </a:r>
          </a:p>
          <a:p>
            <a:pPr algn="ctr"/>
            <a:r>
              <a:rPr lang="ru-RU" sz="2000" b="1" dirty="0" smtClean="0">
                <a:solidFill>
                  <a:srgbClr val="A8246F"/>
                </a:solidFill>
                <a:cs typeface="Times New Roman" panose="02020603050405020304" pitchFamily="18" charset="0"/>
              </a:rPr>
              <a:t>57 </a:t>
            </a:r>
            <a:r>
              <a:rPr lang="ru-RU" sz="2000" b="1" dirty="0">
                <a:solidFill>
                  <a:srgbClr val="A8246F"/>
                </a:solidFill>
                <a:cs typeface="Times New Roman" panose="02020603050405020304" pitchFamily="18" charset="0"/>
              </a:rPr>
              <a:t>тыс. воспитанников</a:t>
            </a:r>
          </a:p>
          <a:p>
            <a:pPr algn="ctr"/>
            <a:endParaRPr lang="ru-RU" sz="2000" b="1" dirty="0" smtClean="0">
              <a:solidFill>
                <a:srgbClr val="A8246F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A8246F"/>
                </a:solidFill>
              </a:rPr>
              <a:t>10 </a:t>
            </a:r>
            <a:r>
              <a:rPr lang="ru-RU" sz="2000" b="1" dirty="0">
                <a:solidFill>
                  <a:srgbClr val="A8246F"/>
                </a:solidFill>
              </a:rPr>
              <a:t>детских садов </a:t>
            </a:r>
            <a:r>
              <a:rPr lang="ru-RU" sz="2000" b="1" dirty="0"/>
              <a:t>с марийским, </a:t>
            </a:r>
            <a:r>
              <a:rPr lang="ru-RU" sz="2000" b="1" dirty="0">
                <a:solidFill>
                  <a:srgbClr val="A8246F"/>
                </a:solidFill>
              </a:rPr>
              <a:t>50</a:t>
            </a:r>
            <a:r>
              <a:rPr lang="ru-RU" sz="2000" b="1" dirty="0"/>
              <a:t> с чувашским, </a:t>
            </a:r>
            <a:r>
              <a:rPr lang="ru-RU" sz="2000" b="1" dirty="0" smtClean="0">
                <a:solidFill>
                  <a:srgbClr val="A8246F"/>
                </a:solidFill>
              </a:rPr>
              <a:t>14</a:t>
            </a:r>
            <a:r>
              <a:rPr lang="ru-RU" sz="2000" b="1" dirty="0" smtClean="0"/>
              <a:t> </a:t>
            </a:r>
            <a:r>
              <a:rPr lang="ru-RU" sz="2000" b="1" dirty="0"/>
              <a:t>с удмуртским языками воспитания и обучения </a:t>
            </a:r>
            <a:r>
              <a:rPr lang="ru-RU" sz="2000" b="1" dirty="0" smtClean="0"/>
              <a:t>детей</a:t>
            </a:r>
          </a:p>
          <a:p>
            <a:pPr algn="ctr"/>
            <a:endParaRPr lang="ru-RU" sz="2000" b="1" dirty="0" smtClean="0"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cs typeface="Times New Roman" panose="02020603050405020304" pitchFamily="18" charset="0"/>
              </a:rPr>
              <a:t>         Охват </a:t>
            </a:r>
            <a:r>
              <a:rPr lang="ru-RU" sz="2000" b="1" dirty="0">
                <a:cs typeface="Times New Roman" panose="02020603050405020304" pitchFamily="18" charset="0"/>
              </a:rPr>
              <a:t>обучением и воспитанием </a:t>
            </a:r>
          </a:p>
          <a:p>
            <a:r>
              <a:rPr lang="ru-RU" sz="2000" b="1" dirty="0">
                <a:cs typeface="Times New Roman" panose="02020603050405020304" pitchFamily="18" charset="0"/>
              </a:rPr>
              <a:t>на родном (нерусском) языке по РТ – </a:t>
            </a:r>
            <a:r>
              <a:rPr lang="ru-RU" sz="2000" b="1" dirty="0" smtClean="0">
                <a:solidFill>
                  <a:srgbClr val="A8246F"/>
                </a:solidFill>
                <a:cs typeface="Times New Roman" panose="02020603050405020304" pitchFamily="18" charset="0"/>
              </a:rPr>
              <a:t>54,2%</a:t>
            </a:r>
            <a:endParaRPr lang="ru-RU" sz="2000" b="1" dirty="0">
              <a:solidFill>
                <a:srgbClr val="A8246F"/>
              </a:solidFill>
              <a:cs typeface="Times New Roman" panose="02020603050405020304" pitchFamily="18" charset="0"/>
            </a:endParaRPr>
          </a:p>
          <a:p>
            <a:pPr algn="ctr"/>
            <a:endParaRPr lang="ru-RU" sz="2000" b="1" dirty="0"/>
          </a:p>
          <a:p>
            <a:pPr algn="ctr"/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075806"/>
            <a:ext cx="2372831" cy="158034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25415544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1470"/>
            <a:ext cx="1688107" cy="9361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4696" y="5147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Грант 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«Лучший билингвальный детский сад»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14084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22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56704" y="699542"/>
            <a:ext cx="777686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rgbClr val="A8246F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A8246F"/>
                </a:solidFill>
              </a:rPr>
              <a:t>28 ДОО по 500 000 рублей</a:t>
            </a:r>
          </a:p>
          <a:p>
            <a:r>
              <a:rPr lang="ru-RU" sz="2000" b="1" dirty="0" smtClean="0">
                <a:cs typeface="Times New Roman" panose="02020603050405020304" pitchFamily="18" charset="0"/>
              </a:rPr>
              <a:t>Прием заявок – до 10 августа</a:t>
            </a:r>
            <a:endParaRPr lang="ru-RU" sz="2000" b="1" dirty="0"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cs typeface="Times New Roman" panose="02020603050405020304" pitchFamily="18" charset="0"/>
              </a:rPr>
              <a:t>Конкурсный отбор:</a:t>
            </a:r>
          </a:p>
          <a:p>
            <a:pPr algn="just"/>
            <a:r>
              <a:rPr lang="ru-RU" sz="2000" b="1" dirty="0" smtClean="0"/>
              <a:t>1 этап </a:t>
            </a:r>
            <a:r>
              <a:rPr lang="ru-RU" dirty="0" smtClean="0"/>
              <a:t>(с 19 по 30 августа 2019 г.) – защита проекта, направленного на совершенствование системы обучения детей государственным, родным языкам, повышение качества билингвального образования дошкольников, популяризацию государственных языков Республики Татарстан;</a:t>
            </a:r>
          </a:p>
          <a:p>
            <a:pPr algn="just"/>
            <a:r>
              <a:rPr lang="ru-RU" b="1" dirty="0" smtClean="0"/>
              <a:t>2 </a:t>
            </a:r>
            <a:r>
              <a:rPr lang="ru-RU" b="1" dirty="0"/>
              <a:t>этап</a:t>
            </a:r>
            <a:r>
              <a:rPr lang="ru-RU" dirty="0" smtClean="0"/>
              <a:t> </a:t>
            </a:r>
            <a:r>
              <a:rPr lang="ru-RU" dirty="0"/>
              <a:t>(с </a:t>
            </a:r>
            <a:r>
              <a:rPr lang="ru-RU" dirty="0" smtClean="0"/>
              <a:t>16 по 30 сентября 2019 г.) </a:t>
            </a:r>
            <a:r>
              <a:rPr lang="ru-RU" dirty="0"/>
              <a:t>– выезд экспертной комиссии в образовательные организации для экспертной оценки содержания и результативности деятельности грантосоискателей по билингвальному образованию детей дошкольного возраста.</a:t>
            </a:r>
          </a:p>
          <a:p>
            <a:pPr algn="ctr"/>
            <a:endParaRPr lang="ru-RU" sz="2000" b="1" dirty="0"/>
          </a:p>
          <a:p>
            <a:pPr algn="ctr"/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0729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546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051" y="2"/>
            <a:ext cx="9175750" cy="52371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0" y="1403977"/>
            <a:ext cx="9001156" cy="1754290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lvl="0" algn="ctr" defTabSz="685749">
              <a:defRPr/>
            </a:pP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Стратегические ориентиры </a:t>
            </a:r>
            <a:endParaRPr lang="ru-RU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lvl="0" algn="ctr" defTabSz="685749">
              <a:defRPr/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развития 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дошкольного образования </a:t>
            </a:r>
          </a:p>
          <a:p>
            <a:pPr lvl="0" algn="ctr" defTabSz="685749">
              <a:defRPr/>
            </a:pP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в Республике Татарстан </a:t>
            </a:r>
          </a:p>
        </p:txBody>
      </p:sp>
      <p:pic>
        <p:nvPicPr>
          <p:cNvPr id="148486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9" t="-25317" r="3548" b="-12151"/>
          <a:stretch>
            <a:fillRect/>
          </a:stretch>
        </p:blipFill>
        <p:spPr bwMode="auto">
          <a:xfrm>
            <a:off x="-166414" y="286942"/>
            <a:ext cx="9374361" cy="610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48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709" b="-52907"/>
          <a:stretch>
            <a:fillRect/>
          </a:stretch>
        </p:blipFill>
        <p:spPr bwMode="auto">
          <a:xfrm>
            <a:off x="-166414" y="4726359"/>
            <a:ext cx="9388475" cy="79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8" descr="http://abali.ru/wp-content/uploads/2011/09/Coat_of_Arms_of_Tatarstan_ger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96" y="123480"/>
            <a:ext cx="1076328" cy="106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5692674" y="3651944"/>
            <a:ext cx="4063902" cy="1512094"/>
          </a:xfrm>
          <a:prstGeom prst="rect">
            <a:avLst/>
          </a:prstGeom>
          <a:ln>
            <a:noFill/>
          </a:ln>
          <a:effectLst/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Calibri"/>
              </a:rPr>
              <a:t>И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Г.Хадиуллин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первый заместитель министра образования и науки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Республики Татарстан</a:t>
            </a:r>
            <a:endParaRPr kumimoji="0" lang="ru-RU" sz="1800" b="1" i="1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01542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1470"/>
            <a:ext cx="1688107" cy="9361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75656" y="2031690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Спасибо за внимание!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2682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1470"/>
            <a:ext cx="1688107" cy="936104"/>
          </a:xfrm>
          <a:prstGeom prst="rect">
            <a:avLst/>
          </a:prstGeom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446855" y="195486"/>
            <a:ext cx="8413088" cy="9570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</a:rPr>
              <a:t>Национальный проект «Демография»</a:t>
            </a:r>
            <a:endParaRPr lang="ru-RU" sz="2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715654" y="1101501"/>
            <a:ext cx="8144289" cy="29082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600" b="1" dirty="0" smtClean="0">
                <a:solidFill>
                  <a:srgbClr val="A8246F"/>
                </a:solidFill>
              </a:rPr>
              <a:t>Строительство 29 ДОО на 6 010 мест</a:t>
            </a:r>
          </a:p>
          <a:p>
            <a:endParaRPr lang="ru-RU" sz="900" b="1" dirty="0" smtClean="0">
              <a:solidFill>
                <a:srgbClr val="A8246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tx1"/>
                </a:solidFill>
              </a:rPr>
              <a:t>3 090 мест для детей до 3 лет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tx1"/>
                </a:solidFill>
              </a:rPr>
              <a:t>2 920 для детей от 3 до 7 лет</a:t>
            </a:r>
          </a:p>
          <a:p>
            <a:pPr algn="just">
              <a:spcBef>
                <a:spcPts val="0"/>
              </a:spcBef>
            </a:pPr>
            <a:endParaRPr lang="ru-RU" sz="800" dirty="0" smtClean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</a:pPr>
            <a:r>
              <a:rPr lang="ru-RU" sz="2100" dirty="0" smtClean="0">
                <a:solidFill>
                  <a:schemeClr val="tx1"/>
                </a:solidFill>
              </a:rPr>
              <a:t>г.Казань (</a:t>
            </a:r>
            <a:r>
              <a:rPr lang="ru-RU" sz="2100" b="1" dirty="0" smtClean="0">
                <a:solidFill>
                  <a:srgbClr val="A8246E"/>
                </a:solidFill>
              </a:rPr>
              <a:t>10 ДОО</a:t>
            </a:r>
            <a:r>
              <a:rPr lang="ru-RU" sz="2100" dirty="0" smtClean="0">
                <a:solidFill>
                  <a:schemeClr val="tx1"/>
                </a:solidFill>
              </a:rPr>
              <a:t>), г.Набережные Челны (</a:t>
            </a:r>
            <a:r>
              <a:rPr lang="ru-RU" sz="2100" b="1" dirty="0" smtClean="0">
                <a:solidFill>
                  <a:srgbClr val="A8246E"/>
                </a:solidFill>
              </a:rPr>
              <a:t>6</a:t>
            </a:r>
            <a:r>
              <a:rPr lang="ru-RU" sz="2100" dirty="0" smtClean="0">
                <a:solidFill>
                  <a:schemeClr val="tx1"/>
                </a:solidFill>
              </a:rPr>
              <a:t>), г.Нижнекамск (</a:t>
            </a:r>
            <a:r>
              <a:rPr lang="ru-RU" sz="2100" b="1" dirty="0" smtClean="0">
                <a:solidFill>
                  <a:srgbClr val="A8246E"/>
                </a:solidFill>
              </a:rPr>
              <a:t>2</a:t>
            </a:r>
            <a:r>
              <a:rPr lang="ru-RU" sz="2100" dirty="0" smtClean="0">
                <a:solidFill>
                  <a:schemeClr val="tx1"/>
                </a:solidFill>
              </a:rPr>
              <a:t>), г.Альметьевск (</a:t>
            </a:r>
            <a:r>
              <a:rPr lang="ru-RU" sz="2100" b="1" dirty="0" smtClean="0">
                <a:solidFill>
                  <a:srgbClr val="A8246E"/>
                </a:solidFill>
              </a:rPr>
              <a:t>2</a:t>
            </a:r>
            <a:r>
              <a:rPr lang="ru-RU" sz="2100" dirty="0" smtClean="0">
                <a:solidFill>
                  <a:schemeClr val="tx1"/>
                </a:solidFill>
              </a:rPr>
              <a:t>), г.Арск, г.Елабуга, г.Азнакаево, г.Мензелинск, Кайбицкий, Лаишевский, Пестречинский, Нурлатский, Тукаевский муниципальные районы 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ru-RU" sz="2000" dirty="0" smtClean="0">
              <a:solidFill>
                <a:schemeClr val="tx2"/>
              </a:solidFill>
            </a:endParaRPr>
          </a:p>
          <a:p>
            <a:endParaRPr lang="ru-RU" sz="2400" dirty="0" smtClean="0">
              <a:solidFill>
                <a:schemeClr val="tx2"/>
              </a:solidFill>
            </a:endParaRPr>
          </a:p>
          <a:p>
            <a:endParaRPr lang="ru-RU" sz="2400" dirty="0" smtClean="0">
              <a:solidFill>
                <a:schemeClr val="tx2"/>
              </a:solidFill>
            </a:endParaRPr>
          </a:p>
          <a:p>
            <a:pPr algn="just"/>
            <a:endParaRPr lang="ru-RU" b="1" dirty="0" smtClean="0">
              <a:solidFill>
                <a:schemeClr val="tx2"/>
              </a:solidFill>
            </a:endParaRPr>
          </a:p>
          <a:p>
            <a:endParaRPr lang="ru-RU" sz="2800" b="1" dirty="0" smtClean="0">
              <a:solidFill>
                <a:schemeClr val="tx2"/>
              </a:solidFill>
            </a:endParaRPr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464995"/>
              </p:ext>
            </p:extLst>
          </p:nvPr>
        </p:nvGraphicFramePr>
        <p:xfrm>
          <a:off x="715654" y="3795886"/>
          <a:ext cx="7848870" cy="85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6290">
                  <a:extLst>
                    <a:ext uri="{9D8B030D-6E8A-4147-A177-3AD203B41FA5}">
                      <a16:colId xmlns:a16="http://schemas.microsoft.com/office/drawing/2014/main" val="4007488872"/>
                    </a:ext>
                  </a:extLst>
                </a:gridCol>
                <a:gridCol w="2616290">
                  <a:extLst>
                    <a:ext uri="{9D8B030D-6E8A-4147-A177-3AD203B41FA5}">
                      <a16:colId xmlns:a16="http://schemas.microsoft.com/office/drawing/2014/main" val="3076509885"/>
                    </a:ext>
                  </a:extLst>
                </a:gridCol>
                <a:gridCol w="2616290">
                  <a:extLst>
                    <a:ext uri="{9D8B030D-6E8A-4147-A177-3AD203B41FA5}">
                      <a16:colId xmlns:a16="http://schemas.microsoft.com/office/drawing/2014/main" val="35348916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Бюджет РФ,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млн. рублей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Бюджет РТ,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млн. рублей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Всего,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млн. рублей</a:t>
                      </a:r>
                      <a:endParaRPr lang="ru-RU" sz="1600" b="1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111472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 994,3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4 430,1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5 424,4</a:t>
                      </a:r>
                      <a:endParaRPr lang="ru-RU" sz="1800" b="1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40093573"/>
                  </a:ext>
                </a:extLst>
              </a:tr>
            </a:tbl>
          </a:graphicData>
        </a:graphic>
      </p:graphicFrame>
      <p:sp>
        <p:nvSpPr>
          <p:cNvPr id="7" name="Slide Number Placeholder 1"/>
          <p:cNvSpPr txBox="1">
            <a:spLocks/>
          </p:cNvSpPr>
          <p:nvPr/>
        </p:nvSpPr>
        <p:spPr>
          <a:xfrm>
            <a:off x="7010400" y="140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 smtClean="0">
                <a:solidFill>
                  <a:prstClr val="black">
                    <a:tint val="75000"/>
                  </a:prstClr>
                </a:solidFill>
                <a:latin typeface="Arial"/>
              </a:rPr>
              <a:t>3</a:t>
            </a:r>
            <a:endParaRPr lang="ru-RU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89074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1470"/>
            <a:ext cx="1688107" cy="936104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352201" y="58699"/>
            <a:ext cx="8805665" cy="9570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749">
              <a:spcBef>
                <a:spcPts val="0"/>
              </a:spcBef>
              <a:defRPr/>
            </a:pP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</a:rPr>
              <a:t>Строительство детских </a:t>
            </a: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</a:rPr>
              <a:t>садов в </a:t>
            </a: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</a:rPr>
              <a:t>2018 году</a:t>
            </a: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662880" y="915567"/>
            <a:ext cx="8144289" cy="4227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A8246E"/>
                </a:solidFill>
              </a:rPr>
              <a:t>7 ДОО на 785 мест:</a:t>
            </a:r>
          </a:p>
          <a:p>
            <a:pPr algn="just">
              <a:spcBef>
                <a:spcPts val="0"/>
              </a:spcBef>
            </a:pPr>
            <a:r>
              <a:rPr lang="ru-RU" sz="2000" b="1" dirty="0" smtClean="0">
                <a:solidFill>
                  <a:schemeClr val="tx1"/>
                </a:solidFill>
              </a:rPr>
              <a:t>Арский, Тукаевский районы - </a:t>
            </a:r>
            <a:r>
              <a:rPr lang="ru-RU" sz="2000" b="1" dirty="0" smtClean="0">
                <a:solidFill>
                  <a:srgbClr val="A8246F"/>
                </a:solidFill>
              </a:rPr>
              <a:t>в рамках программы по созданию ясельных мест</a:t>
            </a:r>
          </a:p>
          <a:p>
            <a:pPr algn="just">
              <a:spcBef>
                <a:spcPts val="0"/>
              </a:spcBef>
            </a:pPr>
            <a:r>
              <a:rPr lang="ru-RU" sz="2000" b="1" dirty="0" smtClean="0">
                <a:solidFill>
                  <a:schemeClr val="tx1"/>
                </a:solidFill>
              </a:rPr>
              <a:t>г. Нижнекамск, Актанышский, Атнинский, Верхне-Услонский, Кукморский районы</a:t>
            </a:r>
          </a:p>
          <a:p>
            <a:pPr>
              <a:spcBef>
                <a:spcPts val="0"/>
              </a:spcBef>
            </a:pPr>
            <a:endParaRPr lang="ru-RU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ru-RU" sz="2000" dirty="0" smtClean="0">
              <a:solidFill>
                <a:schemeClr val="tx2"/>
              </a:solidFill>
            </a:endParaRPr>
          </a:p>
          <a:p>
            <a:endParaRPr lang="ru-RU" sz="2400" dirty="0" smtClean="0">
              <a:solidFill>
                <a:schemeClr val="tx2"/>
              </a:solidFill>
            </a:endParaRPr>
          </a:p>
          <a:p>
            <a:endParaRPr lang="ru-RU" sz="2400" dirty="0" smtClean="0">
              <a:solidFill>
                <a:schemeClr val="tx2"/>
              </a:solidFill>
            </a:endParaRPr>
          </a:p>
          <a:p>
            <a:pPr algn="just"/>
            <a:endParaRPr lang="ru-RU" b="1" dirty="0" smtClean="0">
              <a:solidFill>
                <a:schemeClr val="tx2"/>
              </a:solidFill>
            </a:endParaRPr>
          </a:p>
          <a:p>
            <a:endParaRPr lang="ru-RU" sz="2800" b="1" dirty="0" smtClean="0">
              <a:solidFill>
                <a:schemeClr val="tx2"/>
              </a:solidFill>
            </a:endParaRPr>
          </a:p>
          <a:p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786" y="2605845"/>
            <a:ext cx="1715778" cy="204063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533" y="2615709"/>
            <a:ext cx="2101015" cy="203077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7"/>
          <a:stretch/>
        </p:blipFill>
        <p:spPr>
          <a:xfrm>
            <a:off x="755576" y="2643758"/>
            <a:ext cx="2160240" cy="203038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8" name="Slide Number Placeholder 1"/>
          <p:cNvSpPr txBox="1">
            <a:spLocks/>
          </p:cNvSpPr>
          <p:nvPr/>
        </p:nvSpPr>
        <p:spPr>
          <a:xfrm>
            <a:off x="7010400" y="140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 smtClean="0">
                <a:solidFill>
                  <a:prstClr val="black">
                    <a:tint val="75000"/>
                  </a:prstClr>
                </a:solidFill>
                <a:latin typeface="Arial"/>
              </a:rPr>
              <a:t>4</a:t>
            </a:r>
            <a:endParaRPr lang="ru-RU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8462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1470"/>
            <a:ext cx="1688107" cy="936104"/>
          </a:xfrm>
          <a:prstGeom prst="rect">
            <a:avLst/>
          </a:prstGeom>
        </p:spPr>
      </p:pic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14084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3040" y="379209"/>
            <a:ext cx="86409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Прогнозная потребность в кадрах </a:t>
            </a:r>
          </a:p>
          <a:p>
            <a:pPr algn="ctr"/>
            <a:r>
              <a:rPr lang="ru-RU" sz="2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новых детских садов</a:t>
            </a:r>
            <a:endParaRPr lang="ru-RU" sz="2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651900"/>
              </p:ext>
            </p:extLst>
          </p:nvPr>
        </p:nvGraphicFramePr>
        <p:xfrm>
          <a:off x="755576" y="1995686"/>
          <a:ext cx="7848873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>
                  <a:extLst>
                    <a:ext uri="{9D8B030D-6E8A-4147-A177-3AD203B41FA5}">
                      <a16:colId xmlns:a16="http://schemas.microsoft.com/office/drawing/2014/main" val="2761547289"/>
                    </a:ext>
                  </a:extLst>
                </a:gridCol>
                <a:gridCol w="1824203">
                  <a:extLst>
                    <a:ext uri="{9D8B030D-6E8A-4147-A177-3AD203B41FA5}">
                      <a16:colId xmlns:a16="http://schemas.microsoft.com/office/drawing/2014/main" val="3060630125"/>
                    </a:ext>
                  </a:extLst>
                </a:gridCol>
                <a:gridCol w="1824203">
                  <a:extLst>
                    <a:ext uri="{9D8B030D-6E8A-4147-A177-3AD203B41FA5}">
                      <a16:colId xmlns:a16="http://schemas.microsoft.com/office/drawing/2014/main" val="4021343718"/>
                    </a:ext>
                  </a:extLst>
                </a:gridCol>
                <a:gridCol w="1824203">
                  <a:extLst>
                    <a:ext uri="{9D8B030D-6E8A-4147-A177-3AD203B41FA5}">
                      <a16:colId xmlns:a16="http://schemas.microsoft.com/office/drawing/2014/main" val="25255959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2021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8072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Педагогический</a:t>
                      </a:r>
                      <a:r>
                        <a:rPr lang="ru-RU" baseline="0" dirty="0" smtClean="0"/>
                        <a:t> персонал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578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470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437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41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Административный,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прочий персонал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972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786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747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91633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09070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1470"/>
            <a:ext cx="1688107" cy="936104"/>
          </a:xfrm>
          <a:prstGeom prst="rect">
            <a:avLst/>
          </a:prstGeom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251520" y="344483"/>
            <a:ext cx="8517632" cy="9570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</a:rPr>
              <a:t>Строительство детских садов </a:t>
            </a:r>
            <a:br>
              <a:rPr lang="ru-RU" sz="2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</a:rPr>
            </a:br>
            <a:r>
              <a:rPr lang="ru-RU" sz="2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</a:rPr>
              <a:t>в 2020 </a:t>
            </a:r>
            <a:r>
              <a:rPr lang="ru-RU" sz="2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</a:rPr>
              <a:t>– </a:t>
            </a:r>
            <a:r>
              <a:rPr lang="ru-RU" sz="2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</a:rPr>
              <a:t>2021 гг.</a:t>
            </a:r>
            <a:r>
              <a:rPr lang="ru-RU" sz="2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748191" y="1491630"/>
            <a:ext cx="8144289" cy="3920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b="1" dirty="0">
                <a:solidFill>
                  <a:schemeClr val="tx1"/>
                </a:solidFill>
              </a:rPr>
              <a:t>Более 9 000 дополнительных мест</a:t>
            </a:r>
            <a:r>
              <a:rPr lang="ru-RU" sz="2400" dirty="0" smtClean="0">
                <a:solidFill>
                  <a:schemeClr val="tx1"/>
                </a:solidFill>
              </a:rPr>
              <a:t>,</a:t>
            </a:r>
          </a:p>
          <a:p>
            <a:pPr algn="l"/>
            <a:r>
              <a:rPr lang="ru-RU" sz="2600" b="1" dirty="0">
                <a:solidFill>
                  <a:srgbClr val="A8246F"/>
                </a:solidFill>
              </a:rPr>
              <a:t>в</a:t>
            </a:r>
            <a:r>
              <a:rPr lang="ru-RU" sz="2600" b="1" dirty="0" smtClean="0">
                <a:solidFill>
                  <a:srgbClr val="A8246F"/>
                </a:solidFill>
              </a:rPr>
              <a:t> т.ч. 5 000 ясельных мест</a:t>
            </a:r>
          </a:p>
          <a:p>
            <a:pPr algn="l"/>
            <a:endParaRPr lang="ru-RU" sz="900" b="1" dirty="0" smtClean="0">
              <a:solidFill>
                <a:srgbClr val="A8246F"/>
              </a:solidFill>
            </a:endParaRPr>
          </a:p>
          <a:p>
            <a:pPr algn="l"/>
            <a:r>
              <a:rPr lang="ru-RU" sz="2400" b="1" dirty="0">
                <a:solidFill>
                  <a:schemeClr val="tx1"/>
                </a:solidFill>
              </a:rPr>
              <a:t>Объем федеральной субсидии – 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algn="l"/>
            <a:r>
              <a:rPr lang="ru-RU" sz="2600" b="1" dirty="0" smtClean="0">
                <a:solidFill>
                  <a:srgbClr val="A8246F"/>
                </a:solidFill>
              </a:rPr>
              <a:t>более </a:t>
            </a:r>
            <a:r>
              <a:rPr lang="ru-RU" sz="2600" b="1" dirty="0">
                <a:solidFill>
                  <a:srgbClr val="A8246F"/>
                </a:solidFill>
              </a:rPr>
              <a:t>2,6 млрд. рублей</a:t>
            </a:r>
          </a:p>
          <a:p>
            <a:pPr algn="just">
              <a:spcBef>
                <a:spcPts val="0"/>
              </a:spcBef>
            </a:pPr>
            <a:endParaRPr lang="ru-RU" sz="800" dirty="0" smtClean="0">
              <a:solidFill>
                <a:schemeClr val="tx1"/>
              </a:solidFill>
            </a:endParaRPr>
          </a:p>
          <a:p>
            <a:pPr algn="l"/>
            <a:r>
              <a:rPr lang="ru-RU" sz="2600" b="1" dirty="0">
                <a:solidFill>
                  <a:srgbClr val="A8246F"/>
                </a:solidFill>
              </a:rPr>
              <a:t>100%</a:t>
            </a:r>
            <a:r>
              <a:rPr lang="ru-RU" sz="2400" b="1" dirty="0">
                <a:solidFill>
                  <a:schemeClr val="tx1"/>
                </a:solidFill>
              </a:rPr>
              <a:t> доступность дошкольного образования для детей от 1,5 до 3 </a:t>
            </a:r>
            <a:r>
              <a:rPr lang="ru-RU" sz="2400" b="1" dirty="0" smtClean="0">
                <a:solidFill>
                  <a:schemeClr val="tx1"/>
                </a:solidFill>
              </a:rPr>
              <a:t>лет в 2021 году</a:t>
            </a:r>
            <a:endParaRPr lang="ru-RU" sz="2400" b="1" dirty="0">
              <a:solidFill>
                <a:schemeClr val="tx1"/>
              </a:solidFill>
            </a:endParaRPr>
          </a:p>
          <a:p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ru-RU" sz="2000" dirty="0" smtClean="0">
              <a:solidFill>
                <a:schemeClr val="tx2"/>
              </a:solidFill>
            </a:endParaRPr>
          </a:p>
          <a:p>
            <a:endParaRPr lang="ru-RU" sz="2400" dirty="0" smtClean="0">
              <a:solidFill>
                <a:schemeClr val="tx2"/>
              </a:solidFill>
            </a:endParaRPr>
          </a:p>
          <a:p>
            <a:endParaRPr lang="ru-RU" sz="2400" dirty="0" smtClean="0">
              <a:solidFill>
                <a:schemeClr val="tx2"/>
              </a:solidFill>
            </a:endParaRPr>
          </a:p>
          <a:p>
            <a:pPr algn="just"/>
            <a:endParaRPr lang="ru-RU" b="1" dirty="0" smtClean="0">
              <a:solidFill>
                <a:schemeClr val="tx2"/>
              </a:solidFill>
            </a:endParaRPr>
          </a:p>
          <a:p>
            <a:endParaRPr lang="ru-RU" sz="2800" b="1" dirty="0" smtClean="0">
              <a:solidFill>
                <a:schemeClr val="tx2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897" y="1398689"/>
            <a:ext cx="2533583" cy="190018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14084"/>
            <a:ext cx="2133600" cy="365125"/>
          </a:xfrm>
        </p:spPr>
        <p:txBody>
          <a:bodyPr/>
          <a:lstStyle/>
          <a:p>
            <a:r>
              <a:rPr lang="ru-RU" dirty="0" smtClean="0"/>
              <a:t>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22775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1470"/>
            <a:ext cx="1688107" cy="936104"/>
          </a:xfrm>
          <a:prstGeom prst="rect">
            <a:avLst/>
          </a:prstGeom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313184" y="416595"/>
            <a:ext cx="8517632" cy="8850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</a:rPr>
              <a:t>Доступность дошкольного образования </a:t>
            </a:r>
          </a:p>
          <a:p>
            <a:r>
              <a:rPr lang="ru-RU" sz="2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</a:rPr>
              <a:t>для детей от 1,5 до 3 лет</a:t>
            </a:r>
            <a:r>
              <a:rPr lang="ru-RU" sz="2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748191" y="1203598"/>
            <a:ext cx="8144289" cy="4208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600" b="1" dirty="0" smtClean="0">
                <a:solidFill>
                  <a:schemeClr val="tx1"/>
                </a:solidFill>
              </a:rPr>
              <a:t>Установленный нацпроектом «Демография» показатель </a:t>
            </a:r>
            <a:r>
              <a:rPr lang="ru-RU" sz="2600" b="1" dirty="0" smtClean="0">
                <a:solidFill>
                  <a:srgbClr val="A8246F"/>
                </a:solidFill>
              </a:rPr>
              <a:t>на 2019 год</a:t>
            </a:r>
            <a:r>
              <a:rPr lang="ru-RU" sz="2600" b="1" dirty="0" smtClean="0">
                <a:solidFill>
                  <a:schemeClr val="tx1"/>
                </a:solidFill>
              </a:rPr>
              <a:t> </a:t>
            </a:r>
            <a:r>
              <a:rPr lang="ru-RU" sz="2600" b="1" dirty="0" smtClean="0">
                <a:solidFill>
                  <a:srgbClr val="A8246F"/>
                </a:solidFill>
              </a:rPr>
              <a:t>– 67,5%</a:t>
            </a:r>
          </a:p>
          <a:p>
            <a:pPr algn="l"/>
            <a:endParaRPr lang="ru-RU" sz="900" b="1" dirty="0" smtClean="0">
              <a:solidFill>
                <a:srgbClr val="A8246F"/>
              </a:solidFill>
            </a:endParaRPr>
          </a:p>
          <a:p>
            <a:r>
              <a:rPr lang="ru-RU" sz="2400" b="1" dirty="0">
                <a:solidFill>
                  <a:schemeClr val="tx1"/>
                </a:solidFill>
              </a:rPr>
              <a:t>н</a:t>
            </a:r>
            <a:r>
              <a:rPr lang="ru-RU" sz="2400" b="1" dirty="0" smtClean="0">
                <a:solidFill>
                  <a:schemeClr val="tx1"/>
                </a:solidFill>
              </a:rPr>
              <a:t>а 01.01.2019 по РТ – </a:t>
            </a:r>
            <a:r>
              <a:rPr lang="ru-RU" sz="2400" b="1" dirty="0" smtClean="0">
                <a:solidFill>
                  <a:srgbClr val="A8246F"/>
                </a:solidFill>
              </a:rPr>
              <a:t>59,3%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ru-RU" sz="2400" b="1" dirty="0" smtClean="0">
                <a:solidFill>
                  <a:schemeClr val="tx1"/>
                </a:solidFill>
              </a:rPr>
              <a:t>Лаишевский район – 49,1%             </a:t>
            </a:r>
          </a:p>
          <a:p>
            <a:pPr algn="l"/>
            <a:r>
              <a:rPr lang="ru-RU" sz="2400" b="1" dirty="0" smtClean="0">
                <a:solidFill>
                  <a:schemeClr val="tx1"/>
                </a:solidFill>
              </a:rPr>
              <a:t>Высокогорский район – 47,1%</a:t>
            </a:r>
          </a:p>
          <a:p>
            <a:pPr algn="l"/>
            <a:r>
              <a:rPr lang="ru-RU" sz="2400" b="1" dirty="0" smtClean="0">
                <a:solidFill>
                  <a:schemeClr val="tx1"/>
                </a:solidFill>
              </a:rPr>
              <a:t>Пестречинский район – 35,8% </a:t>
            </a:r>
          </a:p>
          <a:p>
            <a:pPr algn="l"/>
            <a:r>
              <a:rPr lang="ru-RU" sz="2400" b="1" dirty="0" smtClean="0">
                <a:solidFill>
                  <a:schemeClr val="tx1"/>
                </a:solidFill>
              </a:rPr>
              <a:t>г. Набережные Челны – 31,4%</a:t>
            </a:r>
          </a:p>
          <a:p>
            <a:pPr algn="l"/>
            <a:r>
              <a:rPr lang="ru-RU" sz="2400" b="1" dirty="0" smtClean="0">
                <a:solidFill>
                  <a:schemeClr val="tx1"/>
                </a:solidFill>
              </a:rPr>
              <a:t>г. Казань – 20,8%</a:t>
            </a:r>
          </a:p>
          <a:p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ru-RU" sz="2000" dirty="0" smtClean="0">
              <a:solidFill>
                <a:schemeClr val="tx2"/>
              </a:solidFill>
            </a:endParaRPr>
          </a:p>
          <a:p>
            <a:endParaRPr lang="ru-RU" sz="2400" dirty="0" smtClean="0">
              <a:solidFill>
                <a:schemeClr val="tx2"/>
              </a:solidFill>
            </a:endParaRPr>
          </a:p>
          <a:p>
            <a:endParaRPr lang="ru-RU" sz="2400" dirty="0" smtClean="0">
              <a:solidFill>
                <a:schemeClr val="tx2"/>
              </a:solidFill>
            </a:endParaRPr>
          </a:p>
          <a:p>
            <a:pPr algn="just"/>
            <a:endParaRPr lang="ru-RU" b="1" dirty="0" smtClean="0">
              <a:solidFill>
                <a:schemeClr val="tx2"/>
              </a:solidFill>
            </a:endParaRPr>
          </a:p>
          <a:p>
            <a:endParaRPr lang="ru-RU" sz="2800" b="1" dirty="0" smtClean="0">
              <a:solidFill>
                <a:schemeClr val="tx2"/>
              </a:solidFill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355726"/>
            <a:ext cx="1782198" cy="2376264"/>
          </a:xfrm>
          <a:prstGeom prst="rect">
            <a:avLst/>
          </a:prstGeom>
          <a:effectLst>
            <a:outerShdw blurRad="1905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14084"/>
            <a:ext cx="2133600" cy="365125"/>
          </a:xfrm>
        </p:spPr>
        <p:txBody>
          <a:bodyPr/>
          <a:lstStyle/>
          <a:p>
            <a:r>
              <a:rPr lang="ru-RU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2469479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1470"/>
            <a:ext cx="1688107" cy="936104"/>
          </a:xfrm>
          <a:prstGeom prst="rect">
            <a:avLst/>
          </a:prstGeom>
        </p:spPr>
      </p:pic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14084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387321"/>
            <a:ext cx="86409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Национальный проект «Образование»</a:t>
            </a:r>
            <a:endParaRPr lang="ru-RU" sz="2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83768" y="911237"/>
            <a:ext cx="4410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A8246F"/>
                </a:solidFill>
              </a:rPr>
              <a:t>Региональные проекты</a:t>
            </a:r>
            <a:endParaRPr lang="ru-RU" sz="2800" b="1" dirty="0">
              <a:solidFill>
                <a:srgbClr val="A8246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7096" y="1497403"/>
            <a:ext cx="763284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/>
              <a:t>Современная школа</a:t>
            </a:r>
          </a:p>
          <a:p>
            <a:pPr algn="ctr"/>
            <a:r>
              <a:rPr lang="ru-RU" sz="2200" dirty="0" smtClean="0"/>
              <a:t>Успех каждого ребенка</a:t>
            </a:r>
          </a:p>
          <a:p>
            <a:pPr algn="ctr"/>
            <a:r>
              <a:rPr lang="ru-RU" sz="2200" b="1" dirty="0" smtClean="0">
                <a:solidFill>
                  <a:srgbClr val="A8246F"/>
                </a:solidFill>
              </a:rPr>
              <a:t>Поддержка семей, имеющих детей – </a:t>
            </a:r>
          </a:p>
          <a:p>
            <a:pPr algn="ctr"/>
            <a:r>
              <a:rPr lang="ru-RU" i="1" dirty="0" smtClean="0"/>
              <a:t>повышение </a:t>
            </a:r>
            <a:r>
              <a:rPr lang="ru-RU" i="1" dirty="0"/>
              <a:t>компетентности </a:t>
            </a:r>
            <a:r>
              <a:rPr lang="ru-RU" i="1" dirty="0" smtClean="0"/>
              <a:t>родителей </a:t>
            </a:r>
            <a:r>
              <a:rPr lang="ru-RU" i="1" dirty="0"/>
              <a:t>обучающихся в вопросах образования и воспитания детей, в том числе до трех лет</a:t>
            </a:r>
            <a:endParaRPr lang="ru-RU" sz="2400" b="1" i="1" dirty="0" smtClean="0">
              <a:solidFill>
                <a:srgbClr val="A8246F"/>
              </a:solidFill>
            </a:endParaRPr>
          </a:p>
          <a:p>
            <a:pPr algn="ctr"/>
            <a:r>
              <a:rPr lang="ru-RU" sz="2200" dirty="0" smtClean="0"/>
              <a:t>Учитель будущего</a:t>
            </a:r>
          </a:p>
          <a:p>
            <a:pPr algn="ctr"/>
            <a:r>
              <a:rPr lang="ru-RU" sz="2200" dirty="0" smtClean="0"/>
              <a:t>Цифровая образовательная среда</a:t>
            </a:r>
          </a:p>
          <a:p>
            <a:pPr algn="ctr"/>
            <a:r>
              <a:rPr lang="ru-RU" sz="2200" dirty="0" smtClean="0"/>
              <a:t>Молодые профессионалы</a:t>
            </a:r>
          </a:p>
          <a:p>
            <a:pPr algn="ctr"/>
            <a:r>
              <a:rPr lang="ru-RU" sz="2200" dirty="0" smtClean="0"/>
              <a:t>Новые возможности для каждого</a:t>
            </a:r>
          </a:p>
          <a:p>
            <a:pPr algn="ctr"/>
            <a:r>
              <a:rPr lang="ru-RU" sz="2200" dirty="0" smtClean="0"/>
              <a:t>Социальная активность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17643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1470"/>
            <a:ext cx="1688107" cy="936104"/>
          </a:xfrm>
          <a:prstGeom prst="rect">
            <a:avLst/>
          </a:prstGeom>
        </p:spPr>
      </p:pic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14084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379209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Грант на создание центров </a:t>
            </a: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(служб) психолого-педагогической, диагностической, </a:t>
            </a:r>
            <a:endParaRPr lang="ru-RU" sz="2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консультационной </a:t>
            </a: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помощи родителям с детьми дошкольного возраста, в том числе от 0 до 3 лет</a:t>
            </a:r>
            <a:endParaRPr 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948869"/>
            <a:ext cx="79928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г. Набережные Челны: </a:t>
            </a:r>
          </a:p>
          <a:p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МАДОУ «Детский сад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№ 95» - 7 704,2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тыс. рублей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МБДОУ «Детский сад №12» - 2 070,1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тыс. рублей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МАДОУ «Детский сад №105» - 900,0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тыс. рублей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г. Казань:</a:t>
            </a:r>
          </a:p>
          <a:p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МБДОУ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«Детский сад №403» -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1 350,0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тыс. рублей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МБДОУ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«Детский сад №151»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- 3 150,0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тыс. рублей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АНО «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Центр образования «Егоза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 - 5 943,20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тыс. рублей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ИП Залялиева Д.Р. – 2 700,10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тыс. рублей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309771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12930</TotalTime>
  <Words>1165</Words>
  <Application>Microsoft Office PowerPoint</Application>
  <PresentationFormat>Экран (16:9)</PresentationFormat>
  <Paragraphs>348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24</vt:i4>
      </vt:variant>
    </vt:vector>
  </HeadingPairs>
  <TitlesOfParts>
    <vt:vector size="33" baseType="lpstr">
      <vt:lpstr>Arial</vt:lpstr>
      <vt:lpstr>Batang</vt:lpstr>
      <vt:lpstr>Calibri</vt:lpstr>
      <vt:lpstr>Tahoma</vt:lpstr>
      <vt:lpstr>Times New Roman</vt:lpstr>
      <vt:lpstr>Wingdings</vt:lpstr>
      <vt:lpstr>3_Тема Office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Ковалева Валерия Юрьевна</dc:creator>
  <cp:lastModifiedBy>Пользователь Windows</cp:lastModifiedBy>
  <cp:revision>826</cp:revision>
  <cp:lastPrinted>2019-05-16T06:29:58Z</cp:lastPrinted>
  <dcterms:created xsi:type="dcterms:W3CDTF">2015-10-13T08:15:21Z</dcterms:created>
  <dcterms:modified xsi:type="dcterms:W3CDTF">2019-06-19T05:15:45Z</dcterms:modified>
</cp:coreProperties>
</file>