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handoutMasterIdLst>
    <p:handoutMasterId r:id="rId12"/>
  </p:handoutMasterIdLst>
  <p:sldIdLst>
    <p:sldId id="772" r:id="rId2"/>
    <p:sldId id="801" r:id="rId3"/>
    <p:sldId id="802" r:id="rId4"/>
    <p:sldId id="803" r:id="rId5"/>
    <p:sldId id="774" r:id="rId6"/>
    <p:sldId id="804" r:id="rId7"/>
    <p:sldId id="805" r:id="rId8"/>
    <p:sldId id="806" r:id="rId9"/>
    <p:sldId id="807" r:id="rId10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2060"/>
    <a:srgbClr val="FF3300"/>
    <a:srgbClr val="A8246F"/>
    <a:srgbClr val="006600"/>
    <a:srgbClr val="CDFFE4"/>
    <a:srgbClr val="40AEF2"/>
    <a:srgbClr val="004DE6"/>
    <a:srgbClr val="0E8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00" autoAdjust="0"/>
    <p:restoredTop sz="87792" autoAdjust="0"/>
  </p:normalViewPr>
  <p:slideViewPr>
    <p:cSldViewPr>
      <p:cViewPr>
        <p:scale>
          <a:sx n="75" d="100"/>
          <a:sy n="75" d="100"/>
        </p:scale>
        <p:origin x="1109" y="73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A16C5C-3E06-4B9E-A45E-917302B5E913}" type="datetimeFigureOut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551CB9-3CC0-40A0-8E9E-B7DB78ED7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02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2F1433-8635-4F83-B502-D0EFB7C3915D}" type="datetimeFigureOut">
              <a:rPr lang="ru-RU"/>
              <a:pPr>
                <a:defRPr/>
              </a:pPr>
              <a:t>14.06.2019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9" tIns="45990" rIns="91979" bIns="4599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979" tIns="45990" rIns="91979" bIns="4599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49B4F6-F61B-4EB4-9EBC-296E7C1A08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221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78A629-4260-4817-AE5F-BFC6E5D7B001}" type="datetimeFigureOut">
              <a:rPr lang="ru-RU"/>
              <a:pPr>
                <a:defRPr/>
              </a:pPr>
              <a:t>14.06.2019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A3DDBC-A82B-41E5-90C1-44B562FBF8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90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F8321F-4BED-4FC2-8D3E-A6A93D34CF95}" type="datetimeFigureOut">
              <a:rPr lang="ru-RU"/>
              <a:pPr>
                <a:defRPr/>
              </a:pPr>
              <a:t>14.06.2019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588784-5740-4A91-8611-27C9AFDC55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03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5AC13F-24DA-4043-87DA-448A75E38CF2}" type="datetimeFigureOut">
              <a:rPr lang="ru-RU"/>
              <a:pPr>
                <a:defRPr/>
              </a:pPr>
              <a:t>14.06.2019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A09E29-5492-47C7-BA7A-03F94D33D3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18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E40BB9-F058-46B7-B2A4-3230E9BB29C7}" type="datetimeFigureOut">
              <a:rPr lang="ru-RU"/>
              <a:pPr>
                <a:defRPr/>
              </a:pPr>
              <a:t>14.06.2019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E7AB27-8527-4066-85C7-6631AA86B5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89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025C56-8C0D-40E0-B316-0FD09AF05A5E}" type="datetimeFigureOut">
              <a:rPr lang="ru-RU"/>
              <a:pPr>
                <a:defRPr/>
              </a:pPr>
              <a:t>14.06.2019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601337-7B32-459B-828A-3AF547DA02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1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82B9F1-0EFB-493C-8AF7-6B9C71B2F847}" type="datetimeFigureOut">
              <a:rPr lang="ru-RU"/>
              <a:pPr>
                <a:defRPr/>
              </a:pPr>
              <a:t>14.06.2019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034A90-D498-4852-A714-CBB0959109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26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38C0A7-469C-4157-83C9-8F562C073DB7}" type="datetimeFigureOut">
              <a:rPr lang="ru-RU"/>
              <a:pPr>
                <a:defRPr/>
              </a:pPr>
              <a:t>14.06.2019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F00FD3-E854-4B6B-A365-3A611B2A99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80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8E8429-C4B2-492C-BCAC-6ECFE23FA543}" type="datetimeFigureOut">
              <a:rPr lang="ru-RU"/>
              <a:pPr>
                <a:defRPr/>
              </a:pPr>
              <a:t>14.06.2019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29CCD6-5154-4AE1-A7D7-40894D1E27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29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C6E199-B6BF-4ABC-A1B3-1BCFBB2939EE}" type="datetimeFigureOut">
              <a:rPr lang="ru-RU"/>
              <a:pPr>
                <a:defRPr/>
              </a:pPr>
              <a:t>14.06.2019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45C314-314B-4144-83EE-5B07908BF4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73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09044C-42D2-4BAC-8812-C4C559622D76}" type="datetimeFigureOut">
              <a:rPr lang="ru-RU"/>
              <a:pPr>
                <a:defRPr/>
              </a:pPr>
              <a:t>14.06.2019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171566-2114-4DD5-8F25-31CEA2D727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70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755DB2-9E60-4777-9A99-725B4040EA75}" type="datetimeFigureOut">
              <a:rPr lang="ru-RU"/>
              <a:pPr>
                <a:defRPr/>
              </a:pPr>
              <a:t>14.06.2019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5FBC56-1E5E-4660-990A-8D587E416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87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8425"/>
            <a:ext cx="78867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 defTabSz="685749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18B5A31-3BD9-4054-8B62-F16C1FEE7593}" type="datetimeFigureOut">
              <a:rPr lang="ru-RU"/>
              <a:pPr>
                <a:defRPr/>
              </a:pPr>
              <a:t>14.06.2019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 defTabSz="685749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 defTabSz="685749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190BA10-4258-4E65-B424-1D6E144512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63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5604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3825"/>
            <a:ext cx="1076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050" y="3507134"/>
            <a:ext cx="8945439" cy="1512888"/>
          </a:xfrm>
          <a:prstGeom prst="rect">
            <a:avLst/>
          </a:prstGeom>
          <a:ln>
            <a:noFill/>
          </a:ln>
          <a:effectLst/>
        </p:spPr>
        <p:txBody>
          <a:bodyPr lIns="91410" tIns="45705" rIns="91410" bIns="4570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900" b="1" dirty="0" err="1" smtClean="0">
                <a:solidFill>
                  <a:schemeClr val="accent5">
                    <a:lumMod val="50000"/>
                  </a:schemeClr>
                </a:solidFill>
              </a:rPr>
              <a:t>Гречанникова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 Наталья Вадимовна, </a:t>
            </a:r>
          </a:p>
          <a:p>
            <a:pPr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заместитель министра – руководитель </a:t>
            </a:r>
          </a:p>
          <a:p>
            <a:pPr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Департамента надзора и контроля в сфере образования</a:t>
            </a:r>
            <a:endParaRPr lang="ru-RU" sz="19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230" y="174633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Взаимодействие </a:t>
            </a:r>
          </a:p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Департамента </a:t>
            </a:r>
            <a:r>
              <a:rPr lang="ru-RU" sz="3600" dirty="0" smtClean="0">
                <a:solidFill>
                  <a:schemeClr val="tx2"/>
                </a:solidFill>
              </a:rPr>
              <a:t>с ДОУ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6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9025" y="436153"/>
            <a:ext cx="9289156" cy="56169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Лицензирование ДОУ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347614"/>
            <a:ext cx="885698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ВСЕГО – 182 заявления</a:t>
            </a:r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r>
              <a:rPr lang="ru-RU" sz="2000" dirty="0" smtClean="0">
                <a:solidFill>
                  <a:schemeClr val="accent6"/>
                </a:solidFill>
              </a:rPr>
              <a:t>На предоставление лицензии – 6 заявлений;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chemeClr val="accent1"/>
                </a:solidFill>
              </a:rPr>
              <a:t>На переоформление лицензии – 163 заявления</a:t>
            </a:r>
            <a:r>
              <a:rPr lang="ru-RU" sz="2000" dirty="0" smtClean="0"/>
              <a:t>;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Отказ и возврат - 13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56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0" y="0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4" y="0"/>
            <a:ext cx="9125881" cy="48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95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0" y="0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9025" y="436153"/>
            <a:ext cx="9289156" cy="105413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(передача журналов)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8545" y="2304476"/>
            <a:ext cx="62761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ППЭ 4301</a:t>
            </a:r>
            <a:r>
              <a:rPr lang="ru-RU" dirty="0" smtClean="0"/>
              <a:t>(СОШ </a:t>
            </a:r>
            <a:r>
              <a:rPr lang="ru-RU" dirty="0" err="1" smtClean="0"/>
              <a:t>Пестрецы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Дата: </a:t>
            </a:r>
            <a:r>
              <a:rPr lang="ru-RU" dirty="0" smtClean="0"/>
              <a:t>27 мая.</a:t>
            </a:r>
          </a:p>
          <a:p>
            <a:r>
              <a:rPr lang="ru-RU" b="1" dirty="0" smtClean="0"/>
              <a:t>Нормативный срок:  </a:t>
            </a:r>
            <a:r>
              <a:rPr lang="ru-RU" dirty="0" smtClean="0"/>
              <a:t>до 19:00</a:t>
            </a:r>
          </a:p>
          <a:p>
            <a:r>
              <a:rPr lang="ru-RU" b="1" dirty="0" smtClean="0"/>
              <a:t>Фактический время: </a:t>
            </a:r>
            <a:r>
              <a:rPr lang="ru-RU" dirty="0" smtClean="0">
                <a:solidFill>
                  <a:srgbClr val="FF0000"/>
                </a:solidFill>
              </a:rPr>
              <a:t>20:00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Просрочка 1 ч. 00 мин.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Причина: неверные действия технических специалистов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32" y="1691978"/>
            <a:ext cx="5932805" cy="33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9052105" cy="487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4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2" y="-40873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388" y="1002090"/>
            <a:ext cx="87130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endParaRPr lang="ru-RU" sz="2200" b="1" dirty="0" smtClean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ru-RU" sz="2200" b="1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 </a:t>
            </a: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algn="just" hangingPunct="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 algn="just" hangingPunct="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lvl="0" hangingPunct="0"/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4869" y="180737"/>
            <a:ext cx="633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ПРОВЕРКИ 2018-2019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11315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888623"/>
            <a:ext cx="2528256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Высокогорский</a:t>
            </a:r>
          </a:p>
          <a:p>
            <a:r>
              <a:rPr lang="ru-RU" sz="2000" dirty="0" err="1" smtClean="0"/>
              <a:t>Заинский</a:t>
            </a:r>
            <a:endParaRPr lang="ru-RU" sz="2000" dirty="0" smtClean="0"/>
          </a:p>
          <a:p>
            <a:r>
              <a:rPr lang="ru-RU" sz="2000" dirty="0" err="1" smtClean="0"/>
              <a:t>Бавлинский</a:t>
            </a:r>
            <a:endParaRPr lang="ru-RU" sz="2000" dirty="0" smtClean="0"/>
          </a:p>
          <a:p>
            <a:r>
              <a:rPr lang="ru-RU" sz="2000" dirty="0" err="1" smtClean="0"/>
              <a:t>Тюлячинский</a:t>
            </a:r>
            <a:endParaRPr lang="ru-RU" sz="2000" dirty="0" smtClean="0"/>
          </a:p>
          <a:p>
            <a:r>
              <a:rPr lang="ru-RU" sz="2000" dirty="0" err="1" smtClean="0"/>
              <a:t>Альметьевский</a:t>
            </a:r>
            <a:endParaRPr lang="ru-RU" sz="2000" dirty="0" smtClean="0"/>
          </a:p>
          <a:p>
            <a:r>
              <a:rPr lang="ru-RU" sz="2000" dirty="0" err="1" smtClean="0"/>
              <a:t>Тетюшский</a:t>
            </a:r>
            <a:endParaRPr lang="ru-RU" sz="2000" dirty="0" smtClean="0"/>
          </a:p>
          <a:p>
            <a:r>
              <a:rPr lang="ru-RU" sz="2000" dirty="0" err="1" smtClean="0"/>
              <a:t>Актанышский</a:t>
            </a:r>
            <a:endParaRPr lang="ru-RU" sz="2000" dirty="0" smtClean="0"/>
          </a:p>
          <a:p>
            <a:r>
              <a:rPr lang="ru-RU" sz="2000" dirty="0" err="1" smtClean="0"/>
              <a:t>Лениногорский</a:t>
            </a:r>
            <a:endParaRPr lang="ru-RU" sz="2000" dirty="0" smtClean="0"/>
          </a:p>
          <a:p>
            <a:r>
              <a:rPr lang="ru-RU" sz="2000" dirty="0" err="1" smtClean="0"/>
              <a:t>Бугальминский</a:t>
            </a:r>
            <a:endParaRPr lang="ru-RU" sz="2000" dirty="0" smtClean="0"/>
          </a:p>
          <a:p>
            <a:r>
              <a:rPr lang="ru-RU" sz="2000" dirty="0" err="1" smtClean="0"/>
              <a:t>Кукморский</a:t>
            </a:r>
            <a:r>
              <a:rPr lang="ru-RU" sz="2000" dirty="0" smtClean="0"/>
              <a:t> районы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37302" y="1442620"/>
            <a:ext cx="330532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Агрызский</a:t>
            </a:r>
            <a:endParaRPr lang="ru-RU" sz="2400" dirty="0" smtClean="0"/>
          </a:p>
          <a:p>
            <a:r>
              <a:rPr lang="ru-RU" sz="2400" dirty="0" err="1" smtClean="0"/>
              <a:t>Атнинский</a:t>
            </a:r>
            <a:endParaRPr lang="ru-RU" sz="2400" dirty="0" smtClean="0"/>
          </a:p>
          <a:p>
            <a:r>
              <a:rPr lang="ru-RU" sz="2400" dirty="0" err="1" smtClean="0"/>
              <a:t>Балтасинский</a:t>
            </a:r>
            <a:endParaRPr lang="ru-RU" sz="2400" dirty="0" smtClean="0"/>
          </a:p>
          <a:p>
            <a:r>
              <a:rPr lang="ru-RU" sz="2400" dirty="0" err="1" smtClean="0"/>
              <a:t>Азнакаевский</a:t>
            </a:r>
            <a:endParaRPr lang="ru-RU" sz="2400" dirty="0" smtClean="0"/>
          </a:p>
          <a:p>
            <a:r>
              <a:rPr lang="ru-RU" sz="2400" dirty="0" err="1" smtClean="0"/>
              <a:t>Нурлатский</a:t>
            </a:r>
            <a:endParaRPr lang="ru-RU" sz="2400" dirty="0" smtClean="0"/>
          </a:p>
          <a:p>
            <a:r>
              <a:rPr lang="ru-RU" sz="2400" dirty="0" err="1" smtClean="0"/>
              <a:t>Аксубаевский</a:t>
            </a:r>
            <a:r>
              <a:rPr lang="ru-RU" sz="2400" dirty="0" smtClean="0"/>
              <a:t> районы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412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2" y="-40873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388" y="1002090"/>
            <a:ext cx="87130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endParaRPr lang="ru-RU" sz="2200" b="1" dirty="0" smtClean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ru-RU" sz="2200" b="1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 </a:t>
            </a: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algn="just" hangingPunct="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 algn="just" hangingPunct="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lvl="0" hangingPunct="0"/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275" y="17899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Нарушение обязательных требований, </a:t>
            </a:r>
            <a:endParaRPr lang="ru-RU" sz="2000" dirty="0" smtClean="0"/>
          </a:p>
          <a:p>
            <a:pPr algn="ctr"/>
            <a:r>
              <a:rPr lang="ru-RU" sz="2000" dirty="0" smtClean="0"/>
              <a:t>предъявляемых </a:t>
            </a:r>
            <a:r>
              <a:rPr lang="ru-RU" sz="2000" dirty="0"/>
              <a:t>к содержанию локальных актов</a:t>
            </a:r>
          </a:p>
          <a:p>
            <a:pPr marL="0" indent="0" algn="ctr">
              <a:buNone/>
            </a:pP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11315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9527" y="-1270262"/>
            <a:ext cx="78220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Нарушение обязательных требований, предъявляемых к содержанию локальных актов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026" name="Picture 2" descr="https://cf.ppt-online.org/files/slide/r/rPFjRdyUp8TENo4I5lDSCWJiBk9ZX2tvgG7ehQ/slide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53" y="751693"/>
            <a:ext cx="7174780" cy="402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50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2" y="-40873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388" y="1002090"/>
            <a:ext cx="87130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endParaRPr lang="ru-RU" sz="2200" b="1" dirty="0" smtClean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ru-RU" sz="2200" b="1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 </a:t>
            </a: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algn="just" hangingPunct="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 algn="just" hangingPunct="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lvl="0" hangingPunct="0"/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83368"/>
            <a:ext cx="633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 сайта ДОУ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11315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403" y="774627"/>
            <a:ext cx="6264696" cy="3821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46" y="1248167"/>
            <a:ext cx="1645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Очень низкий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оказатель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рактически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 всех ДОУ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43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66" y="-20638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388" y="1002090"/>
            <a:ext cx="87130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endParaRPr lang="ru-RU" sz="2200" b="1" dirty="0" smtClean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ru-RU" sz="2200" b="1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 </a:t>
            </a: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algn="just" hangingPunct="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 algn="just" hangingPunct="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lvl="0" hangingPunct="0"/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81552"/>
            <a:ext cx="495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Несоответствие ФГОС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11315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7706" y="13398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Программы не определяют содержание и организацию образовательной деятельности детей раннего возраста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797" y="2537322"/>
            <a:ext cx="4337955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определены объемы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вариативной и инвариантной частей</a:t>
            </a:r>
            <a:endParaRPr lang="ru-RU" sz="12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6024" y="3536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Программы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содержат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дополнительный раздел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694585" y="1552753"/>
            <a:ext cx="900162" cy="349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729009" y="2560478"/>
            <a:ext cx="900162" cy="349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752817" y="3561874"/>
            <a:ext cx="900162" cy="349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065471" y="1543367"/>
            <a:ext cx="210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2.1, 2.3, 2.5 ФГОС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065471" y="2560478"/>
            <a:ext cx="1890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2.10, 2.11 ФГОС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156176" y="3561874"/>
            <a:ext cx="133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2.13 ФГОС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701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2" y="-40873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388" y="1002090"/>
            <a:ext cx="87130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endParaRPr lang="ru-RU" sz="2200" b="1" dirty="0" smtClean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ru-RU" sz="2200" b="1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 </a:t>
            </a: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algn="just" hangingPunct="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 algn="just" hangingPunct="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lvl="0" hangingPunct="0"/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-111000"/>
            <a:ext cx="633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ценз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11315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http://juristpomog.com/wp-content/uploads/2015/12/4f8ed3_08056e2279824c009962e684197c50f4.jpg_srz_914_524_85_22_0.50_1.20_0.00_jpg_srz-1100x6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67013"/>
            <a:ext cx="7224737" cy="406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5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13457</TotalTime>
  <Words>178</Words>
  <Application>Microsoft Office PowerPoint</Application>
  <PresentationFormat>Экран (16:9)</PresentationFormat>
  <Paragraphs>88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Afanaseva</dc:creator>
  <cp:lastModifiedBy>Пользователь Windows</cp:lastModifiedBy>
  <cp:revision>1238</cp:revision>
  <cp:lastPrinted>2019-01-23T13:01:31Z</cp:lastPrinted>
  <dcterms:created xsi:type="dcterms:W3CDTF">2014-03-04T07:12:45Z</dcterms:created>
  <dcterms:modified xsi:type="dcterms:W3CDTF">2019-06-14T07:07:43Z</dcterms:modified>
</cp:coreProperties>
</file>