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70" r:id="rId2"/>
    <p:sldId id="271" r:id="rId3"/>
    <p:sldId id="287" r:id="rId4"/>
    <p:sldId id="275" r:id="rId5"/>
    <p:sldId id="277" r:id="rId6"/>
    <p:sldId id="274" r:id="rId7"/>
    <p:sldId id="286" r:id="rId8"/>
    <p:sldId id="288" r:id="rId9"/>
    <p:sldId id="289" r:id="rId10"/>
    <p:sldId id="291" r:id="rId11"/>
    <p:sldId id="292" r:id="rId12"/>
    <p:sldId id="278" r:id="rId13"/>
    <p:sldId id="279" r:id="rId14"/>
    <p:sldId id="285" r:id="rId15"/>
    <p:sldId id="280" r:id="rId16"/>
    <p:sldId id="281" r:id="rId17"/>
    <p:sldId id="283" r:id="rId18"/>
    <p:sldId id="294" r:id="rId19"/>
    <p:sldId id="295" r:id="rId20"/>
    <p:sldId id="293" r:id="rId21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4660"/>
  </p:normalViewPr>
  <p:slideViewPr>
    <p:cSldViewPr>
      <p:cViewPr varScale="1">
        <p:scale>
          <a:sx n="83" d="100"/>
          <a:sy n="83" d="100"/>
        </p:scale>
        <p:origin x="136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21A2-8A5F-4BFD-9232-77E22D800EA8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5F25-8502-458F-B56F-E27C9B547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65F25-8502-458F-B56F-E27C9B54711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7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611560" y="1772816"/>
            <a:ext cx="8136904" cy="403244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12DB4EB-3013-4751-931A-24A47794FC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B0B2F1-5D9F-4A63-AE03-A37228E481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204864"/>
            <a:ext cx="7846640" cy="211566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Полилингвальное образование дошкольников в детском саду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365104"/>
            <a:ext cx="6622504" cy="1273696"/>
          </a:xfrm>
        </p:spPr>
        <p:txBody>
          <a:bodyPr>
            <a:normAutofit/>
          </a:bodyPr>
          <a:lstStyle/>
          <a:p>
            <a:endParaRPr lang="ru-RU" i="1" dirty="0" smtClean="0">
              <a:solidFill>
                <a:schemeClr val="tx1"/>
              </a:solidFill>
            </a:endParaRPr>
          </a:p>
          <a:p>
            <a:pPr lvl="3" algn="r"/>
            <a:r>
              <a:rPr lang="ru-RU" sz="22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«Детский сад №81»</a:t>
            </a:r>
          </a:p>
          <a:p>
            <a:pPr lvl="3" algn="r"/>
            <a:r>
              <a:rPr lang="ru-RU" sz="2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Лилия </a:t>
            </a:r>
            <a:r>
              <a:rPr lang="ru-RU" sz="22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Рамзильевна</a:t>
            </a:r>
            <a:r>
              <a:rPr lang="en-US" sz="22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Галиева</a:t>
            </a:r>
            <a:endParaRPr lang="ru-RU" sz="22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2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96" y="3160020"/>
            <a:ext cx="521494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422797" y="120650"/>
            <a:ext cx="6480572" cy="1371600"/>
          </a:xfrm>
        </p:spPr>
        <p:txBody>
          <a:bodyPr/>
          <a:lstStyle/>
          <a:p>
            <a:pPr algn="ctr" eaLnBrk="1" hangingPunct="1"/>
            <a:r>
              <a:rPr lang="en-US" altLang="ru-RU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образовательной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7342" y="1646240"/>
            <a:ext cx="2808015" cy="127354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педагог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908296" y="5142882"/>
            <a:ext cx="71013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2558">
            <a:off x="3839240" y="2175162"/>
            <a:ext cx="73223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18434" y="1646240"/>
            <a:ext cx="3265933" cy="123427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</a:p>
          <a:p>
            <a:pPr algn="ctr" eaLnBrk="1" hangingPunct="1"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татарский языки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4351338"/>
            <a:ext cx="3086159" cy="152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Прямоугольник 26"/>
          <p:cNvSpPr>
            <a:spLocks noChangeArrowheads="1"/>
          </p:cNvSpPr>
          <p:nvPr/>
        </p:nvSpPr>
        <p:spPr bwMode="auto">
          <a:xfrm>
            <a:off x="4578774" y="4646682"/>
            <a:ext cx="3253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и английский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языки</a:t>
            </a:r>
          </a:p>
        </p:txBody>
      </p:sp>
      <p:pic>
        <p:nvPicPr>
          <p:cNvPr id="12298" name="Picture 12" descr="C:\Users\Детсад 313 группа №3\Desktop\КАртинка заведующая\flags-3239452_19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25" y="3097215"/>
            <a:ext cx="1446609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" y="4379915"/>
            <a:ext cx="3086159" cy="152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8037" y="4818952"/>
            <a:ext cx="1460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педагог</a:t>
            </a:r>
          </a:p>
        </p:txBody>
      </p:sp>
    </p:spTree>
    <p:extLst>
      <p:ext uri="{BB962C8B-B14F-4D97-AF65-F5344CB8AC3E}">
        <p14:creationId xmlns:p14="http://schemas.microsoft.com/office/powerpoint/2010/main" val="35251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82" y="4914902"/>
            <a:ext cx="521494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3" y="2619375"/>
            <a:ext cx="2524646" cy="14859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педагог</a:t>
            </a:r>
          </a:p>
        </p:txBody>
      </p:sp>
      <p:pic>
        <p:nvPicPr>
          <p:cNvPr id="1331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695">
            <a:off x="3558778" y="1943100"/>
            <a:ext cx="103346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990">
            <a:off x="3671889" y="3863975"/>
            <a:ext cx="82748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040">
            <a:off x="3781426" y="2971800"/>
            <a:ext cx="82748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6" y="3089277"/>
            <a:ext cx="3061196" cy="9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31" y="1600202"/>
            <a:ext cx="3070721" cy="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Прямоугольник 7"/>
          <p:cNvSpPr>
            <a:spLocks noChangeArrowheads="1"/>
          </p:cNvSpPr>
          <p:nvPr/>
        </p:nvSpPr>
        <p:spPr bwMode="auto">
          <a:xfrm>
            <a:off x="1331641" y="188640"/>
            <a:ext cx="67877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образовательной </a:t>
            </a:r>
            <a:endParaRPr lang="ru-RU" altLang="ru-RU" sz="3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altLang="ru-RU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22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78" y="4440240"/>
            <a:ext cx="306463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9"/>
          <p:cNvSpPr txBox="1">
            <a:spLocks noChangeArrowheads="1"/>
          </p:cNvSpPr>
          <p:nvPr/>
        </p:nvSpPr>
        <p:spPr bwMode="auto">
          <a:xfrm>
            <a:off x="5150001" y="1742253"/>
            <a:ext cx="2420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Татарский язык</a:t>
            </a:r>
          </a:p>
        </p:txBody>
      </p:sp>
      <p:sp>
        <p:nvSpPr>
          <p:cNvPr id="13324" name="Прямоугольник 10"/>
          <p:cNvSpPr>
            <a:spLocks noChangeArrowheads="1"/>
          </p:cNvSpPr>
          <p:nvPr/>
        </p:nvSpPr>
        <p:spPr bwMode="auto">
          <a:xfrm>
            <a:off x="5255419" y="4610100"/>
            <a:ext cx="2532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</a:p>
        </p:txBody>
      </p:sp>
      <p:sp>
        <p:nvSpPr>
          <p:cNvPr id="13325" name="Прямоугольник 11"/>
          <p:cNvSpPr>
            <a:spLocks noChangeArrowheads="1"/>
          </p:cNvSpPr>
          <p:nvPr/>
        </p:nvSpPr>
        <p:spPr bwMode="auto">
          <a:xfrm>
            <a:off x="5248275" y="3244850"/>
            <a:ext cx="2004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</p:txBody>
      </p:sp>
      <p:pic>
        <p:nvPicPr>
          <p:cNvPr id="13326" name="Picture 12" descr="C:\Users\Детсад 313 группа №3\Desktop\КАртинка заведующая\flags-3239452_192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9" y="4769549"/>
            <a:ext cx="1707213" cy="151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0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14888"/>
            <a:ext cx="4000331" cy="300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1" y="1556792"/>
            <a:ext cx="4296657" cy="309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8915" r="6685"/>
          <a:stretch/>
        </p:blipFill>
        <p:spPr>
          <a:xfrm>
            <a:off x="4512976" y="936224"/>
            <a:ext cx="4451512" cy="249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0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1"/>
          <a:stretch/>
        </p:blipFill>
        <p:spPr>
          <a:xfrm>
            <a:off x="0" y="1511530"/>
            <a:ext cx="5629154" cy="329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6" b="9702"/>
          <a:stretch/>
        </p:blipFill>
        <p:spPr>
          <a:xfrm>
            <a:off x="4427984" y="3157892"/>
            <a:ext cx="4573016" cy="348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87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28363"/>
            <a:ext cx="2700722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22683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94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23" y="977640"/>
            <a:ext cx="3794773" cy="284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26" y="3804450"/>
            <a:ext cx="4071400" cy="305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5" y="3804450"/>
            <a:ext cx="4298776" cy="286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618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b="12720"/>
          <a:stretch/>
        </p:blipFill>
        <p:spPr>
          <a:xfrm>
            <a:off x="4566464" y="3718849"/>
            <a:ext cx="3952769" cy="3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3672408" cy="272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0" y="476672"/>
            <a:ext cx="3826768" cy="298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2"/>
          <a:stretch/>
        </p:blipFill>
        <p:spPr>
          <a:xfrm>
            <a:off x="4894896" y="577955"/>
            <a:ext cx="3786299" cy="298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0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08" y="4023232"/>
            <a:ext cx="5017992" cy="282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72" y="1052736"/>
            <a:ext cx="4732919" cy="261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0" y="1403372"/>
            <a:ext cx="3763495" cy="282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8" y="4297677"/>
            <a:ext cx="3468897" cy="227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68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www.emaildelivered.com/wp-content/uploads/2015/07/What-to-Do-With-Unengaged-Subscrib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emaildelivered.com/wp-content/uploads/2015/07/What-to-Do-With-Unengaged-Subscriber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3922" r="10847" b="8304"/>
          <a:stretch/>
        </p:blipFill>
        <p:spPr>
          <a:xfrm>
            <a:off x="1043608" y="2451605"/>
            <a:ext cx="2933206" cy="3636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31" y="3455291"/>
            <a:ext cx="3316769" cy="221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563888" y="1537016"/>
            <a:ext cx="2190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Кадры?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1" y="1196752"/>
            <a:ext cx="7722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Внедрение трехязычия – период, требующий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усилий всех, широкого опыта и внедрение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инноваций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511346/9d6ffa13-b8e3-46fd-ac66-f14549379fd3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143248"/>
            <a:ext cx="5214974" cy="327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523624"/>
            <a:ext cx="52844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«… я всегда говорил, что дети Татарстана должны знать не менее 3 языков. Татарский язык и русский язык – это государственные языки нашей республики, знание еще одного иностранного языка – реальная необходимость…»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президент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РТ</a:t>
            </a:r>
          </a:p>
          <a:p>
            <a:pPr algn="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Шаймиев М.Ш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3624"/>
            <a:ext cx="2990443" cy="44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457201"/>
            <a:ext cx="6172200" cy="1027113"/>
          </a:xfrm>
        </p:spPr>
        <p:txBody>
          <a:bodyPr/>
          <a:lstStyle/>
          <a:p>
            <a:pPr algn="ctr" eaLnBrk="1" hangingPunct="1"/>
            <a:endParaRPr lang="ru-RU" altLang="ru-RU" b="1" i="1" smtClean="0"/>
          </a:p>
        </p:txBody>
      </p:sp>
      <p:sp>
        <p:nvSpPr>
          <p:cNvPr id="2150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i="1" dirty="0"/>
          </a:p>
        </p:txBody>
      </p:sp>
      <p:sp>
        <p:nvSpPr>
          <p:cNvPr id="2150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i="1" u="sng"/>
          </a:p>
        </p:txBody>
      </p:sp>
      <p:pic>
        <p:nvPicPr>
          <p:cNvPr id="2150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6100"/>
            <a:ext cx="3366839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3969" y="620715"/>
            <a:ext cx="4392488" cy="1512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Игътибарыгыз </a:t>
            </a:r>
          </a:p>
          <a:p>
            <a:pPr algn="ctr">
              <a:defRPr/>
            </a:pPr>
            <a:r>
              <a:rPr lang="tt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өчен </a:t>
            </a:r>
            <a:r>
              <a:rPr lang="tt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рәхмәт!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27" y="3104967"/>
            <a:ext cx="6953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59641"/>
            <a:ext cx="85689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t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alt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tt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tt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t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</a:t>
            </a:r>
            <a:r>
              <a:rPr lang="tt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с татарским </a:t>
            </a:r>
            <a:br>
              <a:rPr lang="tt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языком воспитания и </a:t>
            </a:r>
            <a:r>
              <a:rPr lang="tt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обучения”  </a:t>
            </a:r>
            <a:r>
              <a:rPr lang="tt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Кировского района г. Казани </a:t>
            </a:r>
            <a:br>
              <a:rPr lang="tt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941168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инновационная площадка по теме </a:t>
            </a:r>
            <a:br>
              <a:rPr lang="tt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“Развитие коммуникативной компетентности детей дошкольного возраста </a:t>
            </a:r>
            <a:br>
              <a:rPr lang="tt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полилингвальной среде”</a:t>
            </a:r>
            <a:br>
              <a:rPr lang="tt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(приказ ИКМО г. Казани </a:t>
            </a:r>
            <a:r>
              <a:rPr lang="tt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812 от 25.10.2018 г.)</a:t>
            </a:r>
            <a:r>
              <a:rPr lang="tt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t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Picture 12" descr="C:\Users\Детсад 313 группа №3\Desktop\КАртинка заведующая\flags-3239452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1" y="2963679"/>
            <a:ext cx="19288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ownloads\orig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4610115" cy="3118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2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21" y="4568941"/>
            <a:ext cx="2704651" cy="228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08132"/>
            <a:ext cx="4421583" cy="313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44" y="1263299"/>
            <a:ext cx="3388329" cy="254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4"/>
          <a:stretch/>
        </p:blipFill>
        <p:spPr>
          <a:xfrm>
            <a:off x="4644006" y="1359713"/>
            <a:ext cx="3888433" cy="330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83569" y="177844"/>
            <a:ext cx="7848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пространственная среда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71" y="1148833"/>
            <a:ext cx="3810619" cy="285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5212" y="1266067"/>
            <a:ext cx="3794078" cy="262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89" y="4187711"/>
            <a:ext cx="3488302" cy="2616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9282" y="1325993"/>
            <a:ext cx="3914253" cy="293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01" y="4198732"/>
            <a:ext cx="3491880" cy="261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375480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</a:t>
            </a: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пространственная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12011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6" y="1944192"/>
            <a:ext cx="4410042" cy="287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Творческая группа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gray">
          <a:xfrm>
            <a:off x="457200" y="4819650"/>
            <a:ext cx="44958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endParaRPr lang="ru-RU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black">
          <a:xfrm>
            <a:off x="609600" y="5581650"/>
            <a:ext cx="3132138" cy="36195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87" y="4198924"/>
            <a:ext cx="4752528" cy="265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02" y="1543444"/>
            <a:ext cx="4112323" cy="252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2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0727"/>
            <a:ext cx="3640360" cy="27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2060" y="1016732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" t="11800" r="874" b="-589"/>
          <a:stretch/>
        </p:blipFill>
        <p:spPr>
          <a:xfrm>
            <a:off x="2599003" y="4494933"/>
            <a:ext cx="3438128" cy="233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75656" y="595079"/>
            <a:ext cx="643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Авторская программа и УМК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4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138" y="1124744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«Дитя приучается в несколько месяцев так говорить на иностранном языке, как взрослый не может приучиться в несколько лет»</a:t>
            </a:r>
          </a:p>
          <a:p>
            <a:pPr algn="just">
              <a:spcBef>
                <a:spcPct val="0"/>
              </a:spcBef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К.Д. Ушинский</a:t>
            </a:r>
          </a:p>
        </p:txBody>
      </p:sp>
      <p:pic>
        <p:nvPicPr>
          <p:cNvPr id="3" name="Picture 3" descr="C:\Users\Детсад 313 группа №3\Desktop\КАртинка заведующая\sm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0" y="3212976"/>
            <a:ext cx="86471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4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user\Desktop\38a96177d3def486f2194d3f747d26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" y="1"/>
            <a:ext cx="913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214290"/>
            <a:ext cx="8992936" cy="6333244"/>
            <a:chOff x="183533" y="74212"/>
            <a:chExt cx="12277985" cy="70080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286441" y="74212"/>
              <a:ext cx="10044525" cy="119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Моделирование образовательно-воспитательной работы</a:t>
              </a:r>
              <a:endPara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0528" y="2095383"/>
              <a:ext cx="1980044" cy="131761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90937" y="2022841"/>
              <a:ext cx="2342564" cy="13192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6" name="Прямая со стрелкой 5"/>
            <p:cNvCxnSpPr/>
            <p:nvPr/>
          </p:nvCxnSpPr>
          <p:spPr>
            <a:xfrm flipH="1">
              <a:off x="3246094" y="1117996"/>
              <a:ext cx="364548" cy="519545"/>
            </a:xfrm>
            <a:prstGeom prst="straightConnector1">
              <a:avLst/>
            </a:prstGeom>
            <a:ln w="635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8955498" y="1106482"/>
              <a:ext cx="298305" cy="519545"/>
            </a:xfrm>
            <a:prstGeom prst="straightConnector1">
              <a:avLst/>
            </a:prstGeom>
            <a:ln w="635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45047" y="1539747"/>
              <a:ext cx="4474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Основная образовательная деятельность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573" y="1522624"/>
              <a:ext cx="2306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Режимные моменты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50540" y="3190010"/>
              <a:ext cx="4548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Ознакомление с культурой и традициями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Прямая со стрелкой 10"/>
            <p:cNvCxnSpPr/>
            <p:nvPr/>
          </p:nvCxnSpPr>
          <p:spPr>
            <a:xfrm>
              <a:off x="6762843" y="1522624"/>
              <a:ext cx="0" cy="1737653"/>
            </a:xfrm>
            <a:prstGeom prst="straightConnector1">
              <a:avLst/>
            </a:prstGeom>
            <a:ln w="635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533" y="4353085"/>
              <a:ext cx="2209764" cy="15594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722951" y="6010295"/>
              <a:ext cx="1407600" cy="578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Праздник </a:t>
              </a:r>
            </a:p>
            <a:p>
              <a:pPr algn="ctr"/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Навруз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4834" y="3665186"/>
              <a:ext cx="2147738" cy="13757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2183613" y="6774461"/>
              <a:ext cx="2133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Праздник «Масленица»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099" y="4441470"/>
              <a:ext cx="2070276" cy="14638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4919733" y="6034945"/>
              <a:ext cx="9837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Карнавал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26038" y="5079454"/>
              <a:ext cx="965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t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“Өч кыз”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17008" y="3856695"/>
              <a:ext cx="2123029" cy="647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t-RU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Национальные</a:t>
              </a:r>
            </a:p>
            <a:p>
              <a:pPr algn="ctr"/>
              <a:r>
                <a:rPr lang="tt-RU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праздники</a:t>
              </a:r>
              <a:endPara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34092" y="4041459"/>
              <a:ext cx="1257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Фестиваль </a:t>
              </a:r>
            </a:p>
            <a:p>
              <a:pPr algn="ctr"/>
              <a:r>
                <a:rPr lang="ru-RU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сказок</a:t>
              </a:r>
              <a:endPara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6888" y="3696793"/>
              <a:ext cx="2314630" cy="13025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TextBox 21"/>
            <p:cNvSpPr txBox="1"/>
            <p:nvPr/>
          </p:nvSpPr>
          <p:spPr>
            <a:xfrm>
              <a:off x="10463365" y="5088670"/>
              <a:ext cx="1050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«Теремок»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51" y="5339102"/>
              <a:ext cx="1887437" cy="14155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7644121" y="6774461"/>
              <a:ext cx="311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three little pigs make detectives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90471" y="5074654"/>
            <a:ext cx="1572367" cy="117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234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92a1154cc1438a6aa104f8aabf7eb4d75f46e9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639</TotalTime>
  <Words>196</Words>
  <Application>Microsoft Office PowerPoint</Application>
  <PresentationFormat>Экран (4:3)</PresentationFormat>
  <Paragraphs>53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Candara</vt:lpstr>
      <vt:lpstr>Symbol</vt:lpstr>
      <vt:lpstr>Times New Roman</vt:lpstr>
      <vt:lpstr>Wingdings</vt:lpstr>
      <vt:lpstr>Волна</vt:lpstr>
      <vt:lpstr>Полилингвальное образование дошкольников в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группа</vt:lpstr>
      <vt:lpstr>Презентация PowerPoint</vt:lpstr>
      <vt:lpstr>Презентация PowerPoint</vt:lpstr>
      <vt:lpstr>Презентация PowerPoint</vt:lpstr>
      <vt:lpstr>I модель образовательной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Base>http://presentation-creation.ru/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Марат</dc:creator>
  <cp:lastModifiedBy>Пользователь Windows</cp:lastModifiedBy>
  <cp:revision>49</cp:revision>
  <dcterms:created xsi:type="dcterms:W3CDTF">2017-04-16T18:38:42Z</dcterms:created>
  <dcterms:modified xsi:type="dcterms:W3CDTF">2019-06-19T05:20:07Z</dcterms:modified>
</cp:coreProperties>
</file>