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18"/>
  </p:notesMasterIdLst>
  <p:handoutMasterIdLst>
    <p:handoutMasterId r:id="rId19"/>
  </p:handoutMasterIdLst>
  <p:sldIdLst>
    <p:sldId id="390" r:id="rId6"/>
    <p:sldId id="395" r:id="rId7"/>
    <p:sldId id="393" r:id="rId8"/>
    <p:sldId id="396" r:id="rId9"/>
    <p:sldId id="404" r:id="rId10"/>
    <p:sldId id="397" r:id="rId11"/>
    <p:sldId id="398" r:id="rId12"/>
    <p:sldId id="399" r:id="rId13"/>
    <p:sldId id="403" r:id="rId14"/>
    <p:sldId id="401" r:id="rId15"/>
    <p:sldId id="402" r:id="rId16"/>
    <p:sldId id="343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9" userDrawn="1">
          <p15:clr>
            <a:srgbClr val="A4A3A4"/>
          </p15:clr>
        </p15:guide>
        <p15:guide id="2" pos="3104" userDrawn="1">
          <p15:clr>
            <a:srgbClr val="A4A3A4"/>
          </p15:clr>
        </p15:guide>
        <p15:guide id="3" orient="horz" pos="2122" userDrawn="1">
          <p15:clr>
            <a:srgbClr val="A4A3A4"/>
          </p15:clr>
        </p15:guide>
        <p15:guide id="4" pos="3108" userDrawn="1">
          <p15:clr>
            <a:srgbClr val="A4A3A4"/>
          </p15:clr>
        </p15:guide>
        <p15:guide id="5" orient="horz" pos="2138">
          <p15:clr>
            <a:srgbClr val="A4A3A4"/>
          </p15:clr>
        </p15:guide>
        <p15:guide id="6" orient="horz" pos="2142">
          <p15:clr>
            <a:srgbClr val="A4A3A4"/>
          </p15:clr>
        </p15:guide>
        <p15:guide id="7" pos="3123">
          <p15:clr>
            <a:srgbClr val="A4A3A4"/>
          </p15:clr>
        </p15:guide>
        <p15:guide id="8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74061" autoAdjust="0"/>
  </p:normalViewPr>
  <p:slideViewPr>
    <p:cSldViewPr snapToGrid="0">
      <p:cViewPr>
        <p:scale>
          <a:sx n="121" d="100"/>
          <a:sy n="121" d="100"/>
        </p:scale>
        <p:origin x="-45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2034" y="-102"/>
      </p:cViewPr>
      <p:guideLst>
        <p:guide orient="horz" pos="2119"/>
        <p:guide orient="horz" pos="2122"/>
        <p:guide orient="horz" pos="2138"/>
        <p:guide orient="horz" pos="2142"/>
        <p:guide pos="3104"/>
        <p:guide pos="3108"/>
        <p:guide pos="312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625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9" y="3"/>
            <a:ext cx="4302625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675B65D2-8BE3-434F-8FB8-16287FE3E8D2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26"/>
            <a:ext cx="4302625" cy="3402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9" y="6456326"/>
            <a:ext cx="4302625" cy="3402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454DFD68-9D2D-4544-B46D-988DAB2841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3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543" cy="341064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5" y="2"/>
            <a:ext cx="4301543" cy="341064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8"/>
            <a:ext cx="7941310" cy="2676585"/>
          </a:xfrm>
          <a:prstGeom prst="rect">
            <a:avLst/>
          </a:prstGeom>
        </p:spPr>
        <p:txBody>
          <a:bodyPr vert="horz" lIns="91409" tIns="45704" rIns="91409" bIns="4570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7"/>
            <a:ext cx="4301543" cy="341063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5" y="6456617"/>
            <a:ext cx="4301543" cy="341063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8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1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7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8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8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8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8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8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4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80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52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47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93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96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76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60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0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  <p:sldLayoutId id="2147483660" r:id="rId3"/>
    <p:sldLayoutId id="2147483670" r:id="rId4"/>
    <p:sldLayoutId id="2147483661" r:id="rId5"/>
    <p:sldLayoutId id="2147483671" r:id="rId6"/>
    <p:sldLayoutId id="2147483672" r:id="rId7"/>
    <p:sldLayoutId id="2147483658" r:id="rId8"/>
    <p:sldLayoutId id="2147483657" r:id="rId9"/>
    <p:sldLayoutId id="2147483650" r:id="rId10"/>
    <p:sldLayoutId id="2147483651" r:id="rId11"/>
    <p:sldLayoutId id="2147483652" r:id="rId12"/>
    <p:sldLayoutId id="2147483669" r:id="rId13"/>
    <p:sldLayoutId id="2147483653" r:id="rId14"/>
    <p:sldLayoutId id="2147483654" r:id="rId15"/>
    <p:sldLayoutId id="2147483655" r:id="rId16"/>
    <p:sldLayoutId id="2147483656" r:id="rId17"/>
    <p:sldLayoutId id="2147483668" r:id="rId18"/>
    <p:sldLayoutId id="2147483662" r:id="rId19"/>
    <p:sldLayoutId id="2147483673" r:id="rId20"/>
    <p:sldLayoutId id="2147483674" r:id="rId21"/>
    <p:sldLayoutId id="2147483663" r:id="rId22"/>
    <p:sldLayoutId id="2147483675" r:id="rId23"/>
    <p:sldLayoutId id="2147483676" r:id="rId24"/>
    <p:sldLayoutId id="2147483666" r:id="rId25"/>
    <p:sldLayoutId id="2147483667" r:id="rId26"/>
    <p:sldLayoutId id="2147483664" r:id="rId27"/>
    <p:sldLayoutId id="2147483665" r:id="rId28"/>
    <p:sldLayoutId id="214748369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3D0F-625E-45DD-A1EE-938655A4C1BB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7653-18E2-44BF-8EF6-9894A270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449727" y="5229225"/>
            <a:ext cx="3305175" cy="828674"/>
          </a:xfrm>
        </p:spPr>
        <p:txBody>
          <a:bodyPr anchor="t"/>
          <a:lstStyle/>
          <a:p>
            <a:r>
              <a:rPr lang="ru-RU" sz="1400" dirty="0" smtClean="0"/>
              <a:t>Сиразиева </a:t>
            </a:r>
            <a:r>
              <a:rPr lang="ru-RU" sz="1400" dirty="0" err="1" smtClean="0"/>
              <a:t>сария</a:t>
            </a:r>
            <a:r>
              <a:rPr lang="ru-RU" sz="1400" dirty="0" smtClean="0"/>
              <a:t> </a:t>
            </a:r>
            <a:r>
              <a:rPr lang="ru-RU" sz="1400" dirty="0" err="1" smtClean="0"/>
              <a:t>салиховна</a:t>
            </a:r>
            <a:endParaRPr lang="ru-RU" sz="1400" dirty="0" smtClean="0"/>
          </a:p>
          <a:p>
            <a:endParaRPr lang="ru-RU" sz="500" dirty="0" smtClean="0"/>
          </a:p>
          <a:p>
            <a:r>
              <a:rPr lang="ru-RU" sz="1400" dirty="0" smtClean="0"/>
              <a:t>Заместитель Управляющего Отделением-НБ Республика Татарстан</a:t>
            </a:r>
            <a:endParaRPr lang="ru-RU" sz="1400" dirty="0"/>
          </a:p>
          <a:p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382" y="6436226"/>
            <a:ext cx="2365932" cy="276197"/>
          </a:xfrm>
        </p:spPr>
        <p:txBody>
          <a:bodyPr/>
          <a:lstStyle/>
          <a:p>
            <a:r>
              <a:rPr lang="ru-RU" dirty="0" smtClean="0"/>
              <a:t>14 августа 201</a:t>
            </a:r>
            <a:r>
              <a:rPr lang="en-US" dirty="0" smtClean="0"/>
              <a:t>9</a:t>
            </a:r>
            <a:r>
              <a:rPr lang="ru-RU" dirty="0" smtClean="0"/>
              <a:t> года</a:t>
            </a:r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58967" y="3661719"/>
            <a:ext cx="5714611" cy="824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dirty="0" smtClean="0"/>
              <a:t>Повышение финансовой грамотности обучающихся республики </a:t>
            </a:r>
            <a:r>
              <a:rPr lang="ru-RU" sz="2700" dirty="0" err="1" smtClean="0"/>
              <a:t>татарстан</a:t>
            </a:r>
            <a:endParaRPr lang="ru-RU" sz="2700" dirty="0" smtClean="0"/>
          </a:p>
        </p:txBody>
      </p:sp>
      <p:pic>
        <p:nvPicPr>
          <p:cNvPr id="6" name="Picture 2" descr="C:\Users\Aleskarovrv\Desktop\s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8362" b="4618"/>
          <a:stretch/>
        </p:blipFill>
        <p:spPr bwMode="auto">
          <a:xfrm>
            <a:off x="5943601" y="0"/>
            <a:ext cx="624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Профильная смена в детском лагере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Дополнительное образование детей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7" y="1589172"/>
            <a:ext cx="2345684" cy="1759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1930" b="11573"/>
          <a:stretch/>
        </p:blipFill>
        <p:spPr>
          <a:xfrm>
            <a:off x="5958315" y="3456887"/>
            <a:ext cx="5885916" cy="3233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1567231"/>
            <a:ext cx="5956733" cy="3213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55" y="1567231"/>
            <a:ext cx="2374939" cy="1781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17412" r="22468"/>
          <a:stretch/>
        </p:blipFill>
        <p:spPr>
          <a:xfrm>
            <a:off x="3209429" y="4909100"/>
            <a:ext cx="2347782" cy="1781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909100"/>
            <a:ext cx="2374939" cy="17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открытых дверей </a:t>
            </a:r>
            <a:br>
              <a:rPr lang="ru-RU" dirty="0" smtClean="0"/>
            </a:br>
            <a:r>
              <a:rPr lang="ru-RU" dirty="0" smtClean="0"/>
              <a:t>28 сентября 2019 г.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387" y="5441343"/>
            <a:ext cx="1142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</a:t>
            </a:r>
            <a:r>
              <a:rPr lang="ru-RU" b="1" dirty="0" smtClean="0">
                <a:solidFill>
                  <a:schemeClr val="accent1"/>
                </a:solidFill>
              </a:rPr>
              <a:t>. Казань, ул. Баумана, д. 37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8 (843) 235 05 28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976557"/>
            <a:ext cx="11427951" cy="32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/>
              <a:t>Спасибо за внимание!</a:t>
            </a:r>
            <a:endParaRPr lang="ru-RU" sz="2800" dirty="0"/>
          </a:p>
          <a:p>
            <a:endParaRPr lang="ru-RU" sz="3600" dirty="0"/>
          </a:p>
        </p:txBody>
      </p:sp>
      <p:pic>
        <p:nvPicPr>
          <p:cNvPr id="5" name="Picture 2" descr="C:\Users\Aleskarovrv\Desktop\s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8362" b="4618"/>
          <a:stretch/>
        </p:blipFill>
        <p:spPr bwMode="auto">
          <a:xfrm>
            <a:off x="5943601" y="0"/>
            <a:ext cx="624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Финансовое просвещение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1242312" y="1714500"/>
            <a:ext cx="1024317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350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мероприятий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финансовой грамотности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000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человек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6" y="381363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2019 год (1-ое полугодие)</a:t>
            </a:r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1242311" y="4420630"/>
            <a:ext cx="1024317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180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мероприятий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финансовой грамотности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000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человек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15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Изображение 1" descr="1471617122_8d4cf45ba440f501179a36834cb2257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9" y="1096072"/>
            <a:ext cx="1779435" cy="8810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416" y="2247009"/>
            <a:ext cx="3294918" cy="40621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 smtClean="0"/>
              <a:t>Разработана </a:t>
            </a:r>
            <a:r>
              <a:rPr lang="ru-RU" sz="1400" dirty="0">
                <a:solidFill>
                  <a:schemeClr val="accent1"/>
                </a:solidFill>
                <a:cs typeface="Arial" panose="020B0604020202020204" pitchFamily="34" charset="0"/>
              </a:rPr>
              <a:t>примерная парциальная образовательная программа по ФГ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0" dirty="0" smtClean="0"/>
              <a:t>(для детей </a:t>
            </a:r>
            <a:r>
              <a:rPr lang="ru-RU" sz="1400" spc="-20" dirty="0"/>
              <a:t>5</a:t>
            </a:r>
            <a:r>
              <a:rPr lang="en-US" sz="1400" spc="-20" dirty="0"/>
              <a:t>–</a:t>
            </a:r>
            <a:r>
              <a:rPr lang="ru-RU" sz="1400" spc="-20" dirty="0"/>
              <a:t>7 лет)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/>
              <a:t>Разработаны </a:t>
            </a:r>
            <a:r>
              <a:rPr lang="ru-RU" sz="1400" spc="-20" dirty="0">
                <a:solidFill>
                  <a:srgbClr val="0082BB"/>
                </a:solidFill>
              </a:rPr>
              <a:t>сборники методических</a:t>
            </a:r>
            <a:br>
              <a:rPr lang="ru-RU" sz="1400" spc="-20" dirty="0">
                <a:solidFill>
                  <a:srgbClr val="0082BB"/>
                </a:solidFill>
              </a:rPr>
            </a:br>
            <a:r>
              <a:rPr lang="ru-RU" sz="1400" spc="-20" dirty="0">
                <a:solidFill>
                  <a:srgbClr val="0082BB"/>
                </a:solidFill>
              </a:rPr>
              <a:t>и демонстрационных материалов</a:t>
            </a:r>
            <a:r>
              <a:rPr lang="ru-RU" sz="1400" spc="-20" dirty="0"/>
              <a:t/>
            </a:r>
            <a:br>
              <a:rPr lang="ru-RU" sz="1400" spc="-20" dirty="0"/>
            </a:br>
            <a:r>
              <a:rPr lang="ru-RU" sz="1400" spc="-20" dirty="0"/>
              <a:t>по </a:t>
            </a:r>
            <a:r>
              <a:rPr lang="ru-RU" sz="1400" spc="-20" dirty="0" smtClean="0"/>
              <a:t>преподаванию </a:t>
            </a:r>
            <a:r>
              <a:rPr lang="ru-RU" sz="1400" spc="-20" dirty="0"/>
              <a:t>основ ФГ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 smtClean="0"/>
              <a:t>Формирование реестра опорных дошкольных образовательных организаций (реализуют </a:t>
            </a:r>
            <a:r>
              <a:rPr lang="ru-RU" sz="1400" spc="-20" dirty="0"/>
              <a:t>и </a:t>
            </a:r>
            <a:r>
              <a:rPr lang="ru-RU" sz="1400" spc="-20" dirty="0" smtClean="0"/>
              <a:t>планируют </a:t>
            </a:r>
            <a:r>
              <a:rPr lang="ru-RU" sz="1400" spc="-20" dirty="0"/>
              <a:t>запустить курс по </a:t>
            </a:r>
            <a:r>
              <a:rPr lang="ru-RU" sz="1400" spc="-20" dirty="0" smtClean="0"/>
              <a:t>ФГ)</a:t>
            </a:r>
            <a:endParaRPr lang="ru-RU" sz="1400" spc="-20" dirty="0"/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 smtClean="0"/>
              <a:t>Содействие педагогам по внедрению </a:t>
            </a:r>
            <a:r>
              <a:rPr lang="ru-RU" sz="1400" spc="-20" dirty="0"/>
              <a:t>основ ФГ</a:t>
            </a:r>
          </a:p>
        </p:txBody>
      </p:sp>
      <p:pic>
        <p:nvPicPr>
          <p:cNvPr id="23" name="Изображение 3" descr="531cd9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2" y="930990"/>
            <a:ext cx="1479746" cy="121124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631706" y="1015546"/>
            <a:ext cx="2382369" cy="1042133"/>
            <a:chOff x="8631706" y="1015546"/>
            <a:chExt cx="2382369" cy="1042133"/>
          </a:xfrm>
        </p:grpSpPr>
        <p:pic>
          <p:nvPicPr>
            <p:cNvPr id="32" name="Изображение 6" descr="kisspng-student-university-college-education-vector-college-students-5a81c7c9c27f19.114927191518454729796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0444" y1="28222" x2="50444" y2="28222"/>
                          <a14:foregroundMark x1="50667" y1="30111" x2="50667" y2="30111"/>
                          <a14:foregroundMark x1="48111" y1="18333" x2="48111" y2="18333"/>
                          <a14:foregroundMark x1="50889" y1="12111" x2="50889" y2="12111"/>
                          <a14:foregroundMark x1="21000" y1="15333" x2="21000" y2="15333"/>
                          <a14:foregroundMark x1="18222" y1="30667" x2="18222" y2="30667"/>
                          <a14:foregroundMark x1="15222" y1="29111" x2="15222" y2="29111"/>
                          <a14:foregroundMark x1="14222" y1="32889" x2="14222" y2="32889"/>
                          <a14:foregroundMark x1="10444" y1="34667" x2="10444" y2="34667"/>
                          <a14:foregroundMark x1="12778" y1="36000" x2="12778" y2="36000"/>
                          <a14:foregroundMark x1="14444" y1="56778" x2="14444" y2="56778"/>
                          <a14:foregroundMark x1="23333" y1="57889" x2="23333" y2="57889"/>
                          <a14:foregroundMark x1="22222" y1="53111" x2="22222" y2="53111"/>
                          <a14:foregroundMark x1="12667" y1="80889" x2="12667" y2="80889"/>
                          <a14:foregroundMark x1="20778" y1="82778" x2="20778" y2="82778"/>
                          <a14:foregroundMark x1="22222" y1="75111" x2="22222" y2="75111"/>
                          <a14:foregroundMark x1="23000" y1="68333" x2="23000" y2="68333"/>
                          <a14:foregroundMark x1="14222" y1="70667" x2="14222" y2="70667"/>
                          <a14:foregroundMark x1="16778" y1="64889" x2="16778" y2="64889"/>
                          <a14:foregroundMark x1="17000" y1="55556" x2="17000" y2="55556"/>
                          <a14:foregroundMark x1="15000" y1="52000" x2="15000" y2="52000"/>
                          <a14:foregroundMark x1="24778" y1="90556" x2="24778" y2="90556"/>
                          <a14:foregroundMark x1="15444" y1="91556" x2="15444" y2="91556"/>
                          <a14:foregroundMark x1="15222" y1="88556" x2="15222" y2="88556"/>
                          <a14:foregroundMark x1="12444" y1="87222" x2="12444" y2="87222"/>
                          <a14:foregroundMark x1="14222" y1="84444" x2="14222" y2="84444"/>
                          <a14:foregroundMark x1="14667" y1="76222" x2="14667" y2="76222"/>
                          <a14:foregroundMark x1="14667" y1="74111" x2="14667" y2="74111"/>
                          <a14:foregroundMark x1="16667" y1="68667" x2="16667" y2="68667"/>
                          <a14:foregroundMark x1="16667" y1="60111" x2="16667" y2="60111"/>
                          <a14:foregroundMark x1="22222" y1="61889" x2="22222" y2="61889"/>
                          <a14:foregroundMark x1="22222" y1="61889" x2="22222" y2="61889"/>
                          <a14:foregroundMark x1="22000" y1="59778" x2="22000" y2="59778"/>
                          <a14:foregroundMark x1="22556" y1="65556" x2="22556" y2="65556"/>
                          <a14:foregroundMark x1="18222" y1="40667" x2="18222" y2="40667"/>
                          <a14:foregroundMark x1="25556" y1="38000" x2="25556" y2="38000"/>
                          <a14:foregroundMark x1="19000" y1="33667" x2="19000" y2="33667"/>
                          <a14:foregroundMark x1="18778" y1="52000" x2="18778" y2="52000"/>
                          <a14:foregroundMark x1="40111" y1="40222" x2="40111" y2="40222"/>
                          <a14:foregroundMark x1="26556" y1="41778" x2="26556" y2="41778"/>
                          <a14:foregroundMark x1="24222" y1="54000" x2="24222" y2="54000"/>
                          <a14:foregroundMark x1="24000" y1="52000" x2="24000" y2="52000"/>
                          <a14:foregroundMark x1="22333" y1="81667" x2="22333" y2="81667"/>
                          <a14:foregroundMark x1="22222" y1="86222" x2="22222" y2="86222"/>
                          <a14:foregroundMark x1="21444" y1="88222" x2="21444" y2="88222"/>
                          <a14:foregroundMark x1="19000" y1="46778" x2="19000" y2="46778"/>
                          <a14:foregroundMark x1="84889" y1="30889" x2="84889" y2="30889"/>
                          <a14:foregroundMark x1="78778" y1="40778" x2="78778" y2="40778"/>
                          <a14:foregroundMark x1="74556" y1="37667" x2="74556" y2="37667"/>
                          <a14:foregroundMark x1="72000" y1="42444" x2="72000" y2="42444"/>
                          <a14:foregroundMark x1="72556" y1="36222" x2="72556" y2="36222"/>
                          <a14:foregroundMark x1="75000" y1="34444" x2="75000" y2="34444"/>
                          <a14:foregroundMark x1="89889" y1="74667" x2="89889" y2="74667"/>
                          <a14:foregroundMark x1="83333" y1="61333" x2="83333" y2="61333"/>
                          <a14:foregroundMark x1="90111" y1="56333" x2="90111" y2="56333"/>
                          <a14:foregroundMark x1="68778" y1="37778" x2="68778" y2="37778"/>
                          <a14:foregroundMark x1="70333" y1="33667" x2="70333" y2="33667"/>
                          <a14:foregroundMark x1="70222" y1="37667" x2="70222" y2="37667"/>
                          <a14:foregroundMark x1="72000" y1="39000" x2="72000" y2="39000"/>
                          <a14:foregroundMark x1="75778" y1="36889" x2="75778" y2="36889"/>
                          <a14:foregroundMark x1="23778" y1="30444" x2="23778" y2="30444"/>
                          <a14:foregroundMark x1="15667" y1="53778" x2="15667" y2="53778"/>
                          <a14:foregroundMark x1="22000" y1="56333" x2="22000" y2="56333"/>
                          <a14:foregroundMark x1="21444" y1="79000" x2="21444" y2="7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06" y="1015546"/>
              <a:ext cx="1042133" cy="1042133"/>
            </a:xfrm>
            <a:prstGeom prst="rect">
              <a:avLst/>
            </a:prstGeom>
          </p:spPr>
        </p:pic>
        <p:pic>
          <p:nvPicPr>
            <p:cNvPr id="34" name="Изображение 9" descr="2157dfe43464405.jp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4308" y1="35484" x2="54308" y2="35484"/>
                          <a14:foregroundMark x1="69692" y1="58548" x2="69692" y2="58548"/>
                          <a14:foregroundMark x1="22923" y1="74839" x2="22923" y2="74839"/>
                          <a14:foregroundMark x1="23385" y1="67258" x2="23385" y2="67258"/>
                          <a14:foregroundMark x1="23692" y1="60968" x2="23692" y2="60968"/>
                          <a14:foregroundMark x1="22308" y1="39677" x2="22308" y2="39677"/>
                          <a14:foregroundMark x1="21538" y1="41452" x2="21538" y2="41452"/>
                          <a14:foregroundMark x1="12615" y1="94355" x2="12615" y2="94355"/>
                          <a14:foregroundMark x1="15538" y1="92903" x2="15538" y2="92903"/>
                          <a14:foregroundMark x1="11077" y1="87258" x2="11077" y2="87258"/>
                          <a14:foregroundMark x1="34308" y1="84194" x2="34308" y2="84194"/>
                          <a14:foregroundMark x1="37538" y1="90161" x2="37538" y2="90161"/>
                          <a14:foregroundMark x1="28615" y1="92903" x2="28615" y2="92903"/>
                          <a14:foregroundMark x1="22769" y1="90968" x2="22769" y2="90968"/>
                          <a14:foregroundMark x1="8462" y1="91935" x2="8462" y2="91935"/>
                          <a14:foregroundMark x1="16308" y1="90323" x2="16308" y2="90323"/>
                          <a14:foregroundMark x1="11692" y1="89032" x2="11692" y2="89032"/>
                          <a14:foregroundMark x1="36615" y1="88387" x2="36615" y2="88387"/>
                          <a14:foregroundMark x1="22615" y1="36290" x2="22615" y2="36290"/>
                          <a14:foregroundMark x1="75385" y1="10000" x2="75385" y2="10000"/>
                          <a14:foregroundMark x1="66615" y1="12419" x2="66615" y2="12419"/>
                          <a14:foregroundMark x1="68923" y1="7742" x2="68923" y2="7742"/>
                          <a14:foregroundMark x1="70154" y1="4355" x2="70154" y2="4355"/>
                          <a14:foregroundMark x1="80308" y1="7903" x2="80308" y2="7903"/>
                          <a14:foregroundMark x1="87077" y1="8387" x2="87077" y2="8387"/>
                          <a14:foregroundMark x1="62462" y1="16774" x2="62462" y2="16774"/>
                          <a14:foregroundMark x1="62615" y1="10484" x2="62615" y2="10484"/>
                          <a14:foregroundMark x1="67231" y1="14355" x2="67231" y2="14355"/>
                          <a14:foregroundMark x1="72000" y1="12903" x2="72000" y2="12903"/>
                          <a14:foregroundMark x1="72308" y1="8387" x2="72308" y2="8387"/>
                          <a14:foregroundMark x1="73385" y1="6129" x2="73385" y2="6129"/>
                          <a14:foregroundMark x1="75385" y1="8226" x2="75385" y2="8226"/>
                          <a14:foregroundMark x1="79385" y1="10968" x2="79385" y2="10968"/>
                          <a14:foregroundMark x1="81692" y1="11290" x2="81692" y2="11290"/>
                          <a14:foregroundMark x1="83692" y1="9194" x2="83692" y2="9194"/>
                          <a14:foregroundMark x1="76308" y1="4355" x2="76308" y2="4355"/>
                          <a14:foregroundMark x1="23538" y1="84839" x2="23538" y2="84839"/>
                          <a14:foregroundMark x1="59538" y1="14355" x2="59538" y2="14355"/>
                          <a14:foregroundMark x1="33385" y1="91129" x2="33385" y2="91129"/>
                          <a14:backgroundMark x1="55231" y1="70161" x2="55231" y2="70161"/>
                          <a14:backgroundMark x1="55538" y1="62258" x2="55538" y2="62258"/>
                          <a14:backgroundMark x1="58000" y1="89032" x2="58000" y2="89032"/>
                          <a14:backgroundMark x1="60308" y1="79839" x2="60308" y2="79839"/>
                          <a14:backgroundMark x1="55231" y1="80645" x2="55231" y2="80645"/>
                          <a14:backgroundMark x1="55846" y1="68548" x2="55846" y2="68548"/>
                          <a14:backgroundMark x1="55846" y1="63387" x2="55846" y2="63387"/>
                          <a14:backgroundMark x1="68000" y1="49839" x2="68000" y2="49839"/>
                          <a14:backgroundMark x1="85077" y1="52097" x2="85077" y2="52097"/>
                          <a14:backgroundMark x1="68923" y1="54194" x2="68923" y2="54194"/>
                          <a14:backgroundMark x1="83077" y1="54032" x2="83077" y2="54032"/>
                          <a14:backgroundMark x1="54769" y1="76613" x2="54769" y2="76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683" y="1077148"/>
              <a:ext cx="963392" cy="918928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7611" y="2247009"/>
            <a:ext cx="3600000" cy="40621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1370" spc="-20" dirty="0" smtClean="0"/>
              <a:t>Мониторинг-2018: более</a:t>
            </a:r>
            <a:r>
              <a:rPr lang="ru-RU" sz="1370" spc="-20" dirty="0" smtClean="0">
                <a:solidFill>
                  <a:srgbClr val="0082BB"/>
                </a:solidFill>
              </a:rPr>
              <a:t> </a:t>
            </a:r>
            <a:r>
              <a:rPr lang="ru-RU" sz="1370" spc="-20" dirty="0">
                <a:solidFill>
                  <a:srgbClr val="0082BB"/>
                </a:solidFill>
              </a:rPr>
              <a:t>29 </a:t>
            </a:r>
            <a:r>
              <a:rPr lang="ru-RU" sz="1370" spc="-20" dirty="0" smtClean="0">
                <a:solidFill>
                  <a:srgbClr val="0082BB"/>
                </a:solidFill>
              </a:rPr>
              <a:t>000 </a:t>
            </a:r>
            <a:r>
              <a:rPr lang="ru-RU" sz="1370" spc="-20" dirty="0"/>
              <a:t>общеобразовательных организаций </a:t>
            </a:r>
            <a:r>
              <a:rPr lang="ru-RU" sz="1370" spc="-20" dirty="0" smtClean="0"/>
              <a:t/>
            </a:r>
            <a:br>
              <a:rPr lang="ru-RU" sz="1370" spc="-20" dirty="0" smtClean="0"/>
            </a:br>
            <a:r>
              <a:rPr lang="ru-RU" sz="1370" spc="-20" dirty="0" smtClean="0"/>
              <a:t>(</a:t>
            </a:r>
            <a:r>
              <a:rPr lang="en-US" sz="1370" spc="-20" dirty="0" smtClean="0"/>
              <a:t>~</a:t>
            </a:r>
            <a:r>
              <a:rPr lang="ru-RU" sz="1370" spc="-20" dirty="0" smtClean="0"/>
              <a:t>70% от </a:t>
            </a:r>
            <a:r>
              <a:rPr lang="ru-RU" sz="1370" spc="-20" dirty="0"/>
              <a:t>общего числа) проводят мероприятия </a:t>
            </a:r>
            <a:r>
              <a:rPr lang="ru-RU" sz="1370" spc="-20" dirty="0" smtClean="0"/>
              <a:t>и реализуют </a:t>
            </a:r>
            <a:r>
              <a:rPr lang="ru-RU" sz="1370" spc="-20" dirty="0"/>
              <a:t>программы по ФГ</a:t>
            </a:r>
            <a:endParaRPr lang="ru-RU" sz="1370" spc="-10" dirty="0"/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70" spc="-20" dirty="0"/>
              <a:t>Разработаны </a:t>
            </a:r>
            <a:r>
              <a:rPr lang="ru-RU" sz="1370" spc="-20" dirty="0">
                <a:solidFill>
                  <a:srgbClr val="0082BB"/>
                </a:solidFill>
              </a:rPr>
              <a:t>УМК </a:t>
            </a:r>
            <a:r>
              <a:rPr lang="ru-RU" sz="1370" spc="-20" dirty="0"/>
              <a:t>для </a:t>
            </a:r>
            <a:r>
              <a:rPr lang="ru-RU" sz="1370" spc="-20" dirty="0">
                <a:solidFill>
                  <a:srgbClr val="0082BB"/>
                </a:solidFill>
              </a:rPr>
              <a:t>учащихся начальных </a:t>
            </a:r>
            <a:r>
              <a:rPr lang="ru-RU" sz="1370" spc="-20" dirty="0"/>
              <a:t>и </a:t>
            </a:r>
            <a:r>
              <a:rPr lang="ru-RU" sz="1370" spc="-20" dirty="0">
                <a:solidFill>
                  <a:srgbClr val="0082BB"/>
                </a:solidFill>
              </a:rPr>
              <a:t>8</a:t>
            </a:r>
            <a:r>
              <a:rPr lang="en-US" sz="1370" spc="-20" dirty="0">
                <a:solidFill>
                  <a:srgbClr val="0082BB"/>
                </a:solidFill>
              </a:rPr>
              <a:t>–</a:t>
            </a:r>
            <a:r>
              <a:rPr lang="ru-RU" sz="1370" spc="-20" dirty="0">
                <a:solidFill>
                  <a:srgbClr val="0082BB"/>
                </a:solidFill>
              </a:rPr>
              <a:t>9 классов</a:t>
            </a:r>
            <a:endParaRPr lang="ru-RU" sz="1370" spc="-20" dirty="0"/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70" dirty="0" smtClean="0"/>
              <a:t>Создан </a:t>
            </a:r>
            <a:r>
              <a:rPr lang="ru-RU" sz="1370" spc="-20" dirty="0"/>
              <a:t>реестр опорных </a:t>
            </a:r>
            <a:r>
              <a:rPr lang="ru-RU" sz="1370" spc="-20" dirty="0" smtClean="0"/>
              <a:t>и пилотных площадок (более</a:t>
            </a:r>
            <a:r>
              <a:rPr lang="ru-RU" sz="1370" spc="-20" dirty="0" smtClean="0">
                <a:solidFill>
                  <a:srgbClr val="0082BB"/>
                </a:solidFill>
              </a:rPr>
              <a:t> </a:t>
            </a:r>
            <a:r>
              <a:rPr lang="ru-RU" sz="1370" spc="-20" dirty="0" smtClean="0"/>
              <a:t>880 школ), в том числе для </a:t>
            </a:r>
            <a:r>
              <a:rPr lang="ru-RU" sz="1370" spc="-20" dirty="0"/>
              <a:t>оснащения их УМК </a:t>
            </a:r>
            <a:r>
              <a:rPr lang="ru-RU" sz="1370" spc="-20" dirty="0" smtClean="0"/>
              <a:t>«</a:t>
            </a:r>
            <a:r>
              <a:rPr lang="ru-RU" sz="1370" spc="-20" dirty="0"/>
              <a:t>Основы финансовой грамотности</a:t>
            </a:r>
            <a:r>
              <a:rPr lang="ru-RU" sz="1370" spc="-20" dirty="0" smtClean="0"/>
              <a:t>».  В различные организации поставлено около </a:t>
            </a:r>
            <a:r>
              <a:rPr lang="ru-RU" sz="1370" spc="-20" dirty="0"/>
              <a:t>30 </a:t>
            </a:r>
            <a:r>
              <a:rPr lang="ru-RU" sz="1370" spc="-20" dirty="0" smtClean="0"/>
              <a:t>000 </a:t>
            </a:r>
            <a:r>
              <a:rPr lang="ru-RU" sz="1370" spc="-20" dirty="0"/>
              <a:t>комплектов </a:t>
            </a:r>
            <a:r>
              <a:rPr lang="ru-RU" sz="1370" spc="-20" dirty="0" smtClean="0"/>
              <a:t>УМК на безвозмездной основе</a:t>
            </a:r>
            <a:endParaRPr lang="ru-RU" sz="1370" spc="-20" dirty="0"/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70" spc="-20" dirty="0" smtClean="0"/>
              <a:t>Тематические </a:t>
            </a:r>
            <a:r>
              <a:rPr lang="ru-RU" sz="1370" spc="-20" dirty="0" smtClean="0">
                <a:solidFill>
                  <a:srgbClr val="0082BB"/>
                </a:solidFill>
              </a:rPr>
              <a:t>мероприятия, очные</a:t>
            </a:r>
            <a:r>
              <a:rPr lang="en-US" sz="1370" spc="-20" dirty="0" smtClean="0">
                <a:solidFill>
                  <a:srgbClr val="0082BB"/>
                </a:solidFill>
              </a:rPr>
              <a:t> </a:t>
            </a:r>
            <a:r>
              <a:rPr lang="ru-RU" sz="1370" spc="-20" dirty="0" smtClean="0">
                <a:solidFill>
                  <a:srgbClr val="0082BB"/>
                </a:solidFill>
              </a:rPr>
              <a:t>и онлайн-уроки</a:t>
            </a:r>
            <a:r>
              <a:rPr lang="ru-RU" sz="1370" spc="-20" dirty="0" smtClean="0"/>
              <a:t>. В 2019 году проведено более </a:t>
            </a:r>
            <a:r>
              <a:rPr lang="ru-RU" sz="1370" spc="-20" dirty="0" smtClean="0">
                <a:solidFill>
                  <a:srgbClr val="0082BB"/>
                </a:solidFill>
              </a:rPr>
              <a:t>65 000 </a:t>
            </a:r>
            <a:r>
              <a:rPr lang="ru-RU" sz="1370" spc="-20" dirty="0"/>
              <a:t>онлайн </a:t>
            </a:r>
            <a:r>
              <a:rPr lang="ru-RU" sz="1370" spc="-20" dirty="0" smtClean="0"/>
              <a:t>уроков</a:t>
            </a:r>
            <a:endParaRPr lang="ru-RU" sz="1370" spc="-20" dirty="0"/>
          </a:p>
        </p:txBody>
      </p:sp>
      <p:sp>
        <p:nvSpPr>
          <p:cNvPr id="41" name="TextBox 40"/>
          <p:cNvSpPr txBox="1"/>
          <p:nvPr/>
        </p:nvSpPr>
        <p:spPr>
          <a:xfrm>
            <a:off x="8031056" y="2247009"/>
            <a:ext cx="3600000" cy="40621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</a:t>
            </a:r>
            <a:b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высшее образование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/>
              <a:t>В </a:t>
            </a:r>
            <a:r>
              <a:rPr lang="ru-RU" sz="1400" spc="-20" dirty="0" smtClean="0"/>
              <a:t>вузах внедряют образовательную программу для </a:t>
            </a:r>
            <a:r>
              <a:rPr lang="ru-RU" sz="1400" spc="-20" dirty="0"/>
              <a:t>подготовки </a:t>
            </a:r>
            <a:r>
              <a:rPr lang="ru-RU" sz="1400" spc="-20" dirty="0" smtClean="0"/>
              <a:t>педагогов  в области преподавания ФГ, </a:t>
            </a:r>
            <a:r>
              <a:rPr lang="ru-RU" sz="1400" spc="-20" dirty="0"/>
              <a:t>разработанная при экспертном участии Банка России 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 smtClean="0"/>
              <a:t>Разработка </a:t>
            </a:r>
            <a:r>
              <a:rPr lang="ru-RU" sz="1400" spc="-20" dirty="0">
                <a:solidFill>
                  <a:srgbClr val="0082BB"/>
                </a:solidFill>
              </a:rPr>
              <a:t>УМК </a:t>
            </a:r>
            <a:r>
              <a:rPr lang="ru-RU" sz="1400" spc="-20" dirty="0"/>
              <a:t>для обучающихся по образовательным программам </a:t>
            </a:r>
            <a:r>
              <a:rPr lang="ru-RU" sz="1400" spc="-20" dirty="0">
                <a:solidFill>
                  <a:srgbClr val="0082BB"/>
                </a:solidFill>
              </a:rPr>
              <a:t>среднего профессионального и высшего образования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/>
              <a:t>Сотрудники Банка России на регулярной основе проводят образовательные мероприятия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spc="-20" dirty="0"/>
              <a:t>Более </a:t>
            </a:r>
            <a:r>
              <a:rPr lang="ru-RU" sz="1400" spc="-20" dirty="0" smtClean="0">
                <a:solidFill>
                  <a:srgbClr val="0082BB"/>
                </a:solidFill>
              </a:rPr>
              <a:t>2 400 </a:t>
            </a:r>
            <a:r>
              <a:rPr lang="ru-RU" sz="1400" spc="-20" dirty="0" smtClean="0"/>
              <a:t>организаций </a:t>
            </a:r>
            <a:r>
              <a:rPr lang="ru-RU" sz="1400" spc="-20" dirty="0"/>
              <a:t>среднего профессионального образования </a:t>
            </a:r>
            <a:r>
              <a:rPr lang="ru-RU" sz="1400" spc="-20" dirty="0" smtClean="0"/>
              <a:t>(</a:t>
            </a:r>
            <a:r>
              <a:rPr lang="en-US" sz="1400" spc="-20" dirty="0" smtClean="0"/>
              <a:t>~ </a:t>
            </a:r>
            <a:r>
              <a:rPr lang="ru-RU" sz="1400" spc="-20" dirty="0"/>
              <a:t>80</a:t>
            </a:r>
            <a:r>
              <a:rPr lang="ru-RU" sz="1400" spc="-20" dirty="0" smtClean="0"/>
              <a:t>% от общего числа) </a:t>
            </a:r>
            <a:r>
              <a:rPr lang="ru-RU" sz="1400" spc="-20" dirty="0"/>
              <a:t>проводят мероприятия и реализуют программы по ФГ</a:t>
            </a:r>
          </a:p>
          <a:p>
            <a:pPr marL="179388" indent="-179388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4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 txBox="1">
            <a:spLocks/>
          </p:cNvSpPr>
          <p:nvPr/>
        </p:nvSpPr>
        <p:spPr>
          <a:xfrm>
            <a:off x="1998636" y="450838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dirty="0" smtClean="0"/>
              <a:t>Мероприятия Банка России на всех уровнях образования 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 при сдаче онлайн-зачета</a:t>
            </a:r>
            <a:br>
              <a:rPr lang="ru-RU" dirty="0" smtClean="0"/>
            </a:br>
            <a:r>
              <a:rPr lang="ru-RU" dirty="0" smtClean="0"/>
              <a:t>по финансовой грамотности в 2019 г.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Эффективное взаимодействие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546475" y="1971675"/>
            <a:ext cx="2665412" cy="18478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2711" r="55162" b="27031"/>
          <a:stretch/>
        </p:blipFill>
        <p:spPr bwMode="auto">
          <a:xfrm>
            <a:off x="433387" y="1894702"/>
            <a:ext cx="3582392" cy="4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387010" y="1986094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>
                <a:solidFill>
                  <a:srgbClr val="00B050"/>
                </a:solidFill>
              </a:rPr>
              <a:t>1. Республика Татарстан         </a:t>
            </a:r>
            <a:r>
              <a:rPr lang="en-US" sz="2500" b="1" dirty="0" smtClean="0">
                <a:solidFill>
                  <a:srgbClr val="00B050"/>
                </a:solidFill>
              </a:rPr>
              <a:t>19 880 </a:t>
            </a:r>
            <a:r>
              <a:rPr lang="ru-RU" sz="2500" b="1" dirty="0" smtClean="0">
                <a:solidFill>
                  <a:srgbClr val="00B050"/>
                </a:solidFill>
              </a:rPr>
              <a:t>чел.</a:t>
            </a:r>
            <a:endParaRPr lang="en-US" sz="2500" b="1" dirty="0" smtClean="0">
              <a:solidFill>
                <a:srgbClr val="00B05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387011" y="2695332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87010" y="2968079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2. Рязанская область               </a:t>
            </a:r>
            <a:r>
              <a:rPr lang="ru-RU" sz="2500" dirty="0" smtClean="0"/>
              <a:t>15 660 чел.</a:t>
            </a:r>
            <a:endParaRPr lang="ru-RU" sz="25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387010" y="3567505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387009" y="3950064"/>
            <a:ext cx="66270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3. г. Москва                                </a:t>
            </a:r>
            <a:r>
              <a:rPr lang="ru-RU" sz="2500" dirty="0" smtClean="0"/>
              <a:t>10 327 чел.</a:t>
            </a:r>
            <a:endParaRPr lang="ru-RU" sz="25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387009" y="4547329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387010" y="4932049"/>
            <a:ext cx="6627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4. Оренбургская область          </a:t>
            </a:r>
            <a:r>
              <a:rPr lang="ru-RU" sz="2500" dirty="0" smtClean="0"/>
              <a:t>7 996 чел.</a:t>
            </a:r>
            <a:endParaRPr lang="ru-RU" sz="25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387009" y="5621006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387010" y="5914034"/>
            <a:ext cx="6627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5. Краснодарский край              </a:t>
            </a:r>
            <a:r>
              <a:rPr lang="ru-RU" sz="2500" dirty="0" smtClean="0"/>
              <a:t>7 154 чел.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219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онлайн-уроков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/>
              <a:t>Проект «Онлайн-уроки финансовой грамотности»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9299" t="11276" r="61691" b="61405"/>
          <a:stretch/>
        </p:blipFill>
        <p:spPr bwMode="auto">
          <a:xfrm>
            <a:off x="9107408" y="4118923"/>
            <a:ext cx="2921590" cy="2270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9298" t="20393" r="61844" b="52013"/>
          <a:stretch/>
        </p:blipFill>
        <p:spPr bwMode="auto">
          <a:xfrm>
            <a:off x="241551" y="1703546"/>
            <a:ext cx="2940368" cy="2316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61134" t="16554" r="20232" b="56011"/>
          <a:stretch/>
        </p:blipFill>
        <p:spPr bwMode="auto">
          <a:xfrm>
            <a:off x="251733" y="4118923"/>
            <a:ext cx="2921590" cy="2371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19299" t="16554" r="61673" b="56259"/>
          <a:stretch/>
        </p:blipFill>
        <p:spPr bwMode="auto">
          <a:xfrm>
            <a:off x="9107408" y="1714500"/>
            <a:ext cx="2921590" cy="2316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43416" y="1533465"/>
            <a:ext cx="5663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dirty="0" smtClean="0"/>
              <a:t>С деньгами на Ты. Или зачем быть</a:t>
            </a:r>
            <a:br>
              <a:rPr lang="ru-RU" sz="2300" dirty="0" smtClean="0"/>
            </a:br>
            <a:r>
              <a:rPr lang="ru-RU" sz="2300" dirty="0" smtClean="0"/>
              <a:t>финансово грамотным?</a:t>
            </a:r>
          </a:p>
          <a:p>
            <a:pPr>
              <a:spcAft>
                <a:spcPts val="600"/>
              </a:spcAft>
            </a:pPr>
            <a:endParaRPr lang="ru-RU" sz="1000" dirty="0"/>
          </a:p>
          <a:p>
            <a:pPr>
              <a:spcAft>
                <a:spcPts val="600"/>
              </a:spcAft>
            </a:pPr>
            <a:r>
              <a:rPr lang="ru-RU" sz="2300" dirty="0" smtClean="0"/>
              <a:t>Как защититься от </a:t>
            </a:r>
            <a:r>
              <a:rPr lang="ru-RU" sz="2300" dirty="0" err="1" smtClean="0"/>
              <a:t>кибермошенников</a:t>
            </a:r>
            <a:endParaRPr lang="ru-RU" sz="2300" dirty="0" smtClean="0"/>
          </a:p>
          <a:p>
            <a:pPr>
              <a:spcAft>
                <a:spcPts val="600"/>
              </a:spcAft>
            </a:pPr>
            <a:endParaRPr lang="ru-RU" sz="1000" dirty="0"/>
          </a:p>
          <a:p>
            <a:pPr>
              <a:spcAft>
                <a:spcPts val="600"/>
              </a:spcAft>
            </a:pPr>
            <a:r>
              <a:rPr lang="ru-RU" sz="2300" dirty="0" smtClean="0"/>
              <a:t>Что нужно знать про инфляцию</a:t>
            </a:r>
          </a:p>
          <a:p>
            <a:pPr>
              <a:spcAft>
                <a:spcPts val="600"/>
              </a:spcAft>
            </a:pPr>
            <a:endParaRPr lang="ru-RU" sz="1000" dirty="0"/>
          </a:p>
          <a:p>
            <a:pPr>
              <a:spcAft>
                <a:spcPts val="600"/>
              </a:spcAft>
            </a:pPr>
            <a:r>
              <a:rPr lang="ru-RU" sz="2300" dirty="0" smtClean="0"/>
              <a:t>Как начать свой бизнес</a:t>
            </a:r>
          </a:p>
          <a:p>
            <a:pPr>
              <a:spcAft>
                <a:spcPts val="600"/>
              </a:spcAft>
            </a:pPr>
            <a:endParaRPr lang="ru-RU" sz="1000" dirty="0"/>
          </a:p>
          <a:p>
            <a:pPr>
              <a:spcAft>
                <a:spcPts val="600"/>
              </a:spcAft>
            </a:pPr>
            <a:r>
              <a:rPr lang="ru-RU" sz="2300" dirty="0" smtClean="0"/>
              <a:t>Платить и зарабатывать с банковской картой</a:t>
            </a:r>
          </a:p>
          <a:p>
            <a:pPr>
              <a:spcAft>
                <a:spcPts val="600"/>
              </a:spcAft>
            </a:pPr>
            <a:endParaRPr lang="ru-RU" sz="1000" dirty="0" smtClean="0"/>
          </a:p>
          <a:p>
            <a:pPr>
              <a:spcAft>
                <a:spcPts val="600"/>
              </a:spcAft>
            </a:pPr>
            <a:r>
              <a:rPr lang="ru-RU" sz="2300" dirty="0" smtClean="0"/>
              <a:t>Всё про кредит</a:t>
            </a:r>
          </a:p>
          <a:p>
            <a:pPr>
              <a:spcAft>
                <a:spcPts val="600"/>
              </a:spcAft>
            </a:pPr>
            <a:endParaRPr lang="ru-RU" sz="1000" dirty="0" smtClean="0"/>
          </a:p>
          <a:p>
            <a:pPr>
              <a:spcAft>
                <a:spcPts val="600"/>
              </a:spcAft>
            </a:pPr>
            <a:r>
              <a:rPr lang="ru-RU" sz="2300" dirty="0" smtClean="0"/>
              <a:t>Азбука страхования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165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4534029" cy="606994"/>
          </a:xfrm>
        </p:spPr>
        <p:txBody>
          <a:bodyPr/>
          <a:lstStyle/>
          <a:p>
            <a:r>
              <a:rPr lang="ru-RU" dirty="0" smtClean="0"/>
              <a:t>Охват онлайн-уроками</a:t>
            </a:r>
            <a:br>
              <a:rPr lang="ru-RU" dirty="0" smtClean="0"/>
            </a:br>
            <a:r>
              <a:rPr lang="ru-RU" dirty="0" smtClean="0"/>
              <a:t>в 2018 году – </a:t>
            </a:r>
            <a:r>
              <a:rPr lang="ru-RU" dirty="0" smtClean="0">
                <a:solidFill>
                  <a:srgbClr val="00B050"/>
                </a:solidFill>
              </a:rPr>
              <a:t>45%</a:t>
            </a:r>
            <a:r>
              <a:rPr lang="ru-RU" dirty="0" smtClean="0"/>
              <a:t> школ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Проект «Онлайн-уроки финансовой грамотности»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1908" t="29148" r="38700" b="30339"/>
          <a:stretch/>
        </p:blipFill>
        <p:spPr>
          <a:xfrm>
            <a:off x="433387" y="1852586"/>
            <a:ext cx="4259368" cy="50054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5723729" y="1107506"/>
            <a:ext cx="5290345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Охват онлайн-уроками</a:t>
            </a:r>
            <a:br>
              <a:rPr lang="ru-RU" dirty="0" smtClean="0"/>
            </a:br>
            <a:r>
              <a:rPr lang="ru-RU" dirty="0" smtClean="0"/>
              <a:t>в 2019 году – </a:t>
            </a:r>
            <a:r>
              <a:rPr lang="ru-RU" dirty="0" smtClean="0">
                <a:solidFill>
                  <a:srgbClr val="00B050"/>
                </a:solidFill>
              </a:rPr>
              <a:t>54%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школ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1858" y="2159092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>
                <a:solidFill>
                  <a:srgbClr val="00B050"/>
                </a:solidFill>
              </a:rPr>
              <a:t>1. г. Казань</a:t>
            </a:r>
            <a:endParaRPr lang="en-US" sz="2500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1858" y="3141077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2. </a:t>
            </a:r>
            <a:r>
              <a:rPr lang="ru-RU" sz="2500" b="1" dirty="0" err="1" smtClean="0"/>
              <a:t>Кукморский</a:t>
            </a:r>
            <a:r>
              <a:rPr lang="ru-RU" sz="2500" b="1" dirty="0" smtClean="0"/>
              <a:t> район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1857" y="4123062"/>
            <a:ext cx="66270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3. </a:t>
            </a:r>
            <a:r>
              <a:rPr lang="ru-RU" sz="2500" b="1" dirty="0" err="1" smtClean="0"/>
              <a:t>Азнакаевский</a:t>
            </a:r>
            <a:r>
              <a:rPr lang="ru-RU" sz="2500" b="1" dirty="0" smtClean="0"/>
              <a:t> район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1858" y="5105047"/>
            <a:ext cx="6627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4. </a:t>
            </a:r>
            <a:r>
              <a:rPr lang="ru-RU" sz="2500" b="1" dirty="0" err="1" smtClean="0"/>
              <a:t>Чистопольский</a:t>
            </a:r>
            <a:r>
              <a:rPr lang="ru-RU" sz="2500" b="1" dirty="0" smtClean="0"/>
              <a:t> район</a:t>
            </a:r>
            <a:endParaRPr lang="ru-RU" sz="2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1858" y="6087032"/>
            <a:ext cx="6627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5. </a:t>
            </a:r>
            <a:r>
              <a:rPr lang="ru-RU" sz="2500" b="1" dirty="0" err="1" smtClean="0"/>
              <a:t>Буинский</a:t>
            </a:r>
            <a:r>
              <a:rPr lang="ru-RU" sz="2500" b="1" dirty="0" smtClean="0"/>
              <a:t>, Спасский районы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718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Проект «Онлайн-уроки финансовой грамотности»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999311" y="2177172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999310" y="3049345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999309" y="4029169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999309" y="5102846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Изображение 10" descr="3950-_preobrazovannyy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0" y="2057336"/>
            <a:ext cx="3883544" cy="3883544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335415" y="956409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Рейтинг регионов по охвату школ в 2019 г.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99308" y="1539176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Курская область                    </a:t>
            </a:r>
            <a:r>
              <a:rPr lang="ru-RU" sz="2500" b="1" dirty="0" smtClean="0">
                <a:solidFill>
                  <a:srgbClr val="00B050"/>
                </a:solidFill>
              </a:rPr>
              <a:t>100%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99308" y="2517766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Рязанская область                </a:t>
            </a:r>
            <a:r>
              <a:rPr lang="ru-RU" sz="2500" b="1" dirty="0" smtClean="0">
                <a:solidFill>
                  <a:srgbClr val="00B050"/>
                </a:solidFill>
              </a:rPr>
              <a:t>100%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99308" y="3486415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Нижегородская область       </a:t>
            </a:r>
            <a:r>
              <a:rPr lang="ru-RU" sz="2500" b="1" dirty="0" smtClean="0">
                <a:solidFill>
                  <a:srgbClr val="00B050"/>
                </a:solidFill>
              </a:rPr>
              <a:t>73,9%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9308" y="4461441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Пензенская область              </a:t>
            </a:r>
            <a:r>
              <a:rPr lang="ru-RU" sz="2500" b="1" dirty="0" smtClean="0">
                <a:solidFill>
                  <a:srgbClr val="00B050"/>
                </a:solidFill>
              </a:rPr>
              <a:t>71,6%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9311" y="5240825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…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99308" y="5940880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/>
              <a:t>Республика Татарстан          </a:t>
            </a:r>
            <a:r>
              <a:rPr lang="ru-RU" sz="2500" b="1" dirty="0" smtClean="0">
                <a:solidFill>
                  <a:srgbClr val="00B050"/>
                </a:solidFill>
              </a:rPr>
              <a:t>54%</a:t>
            </a:r>
            <a:endParaRPr lang="ru-RU" sz="2500" dirty="0">
              <a:solidFill>
                <a:srgbClr val="00B05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999308" y="6549368"/>
            <a:ext cx="6627063" cy="405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Осенняя сессия онлайн-уроков финансовой грамотности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Проект «Онлайн-уроки финансовой грамотности»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5344230"/>
            <a:ext cx="2629329" cy="11922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387" y="1711689"/>
            <a:ext cx="52754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>
                <a:solidFill>
                  <a:srgbClr val="00B050"/>
                </a:solidFill>
              </a:rPr>
              <a:t>18 сентября – 28 декабря 2019 г.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117206" y="5386512"/>
            <a:ext cx="6512372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Международная неделя инвесторов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62309" y="5949513"/>
            <a:ext cx="6627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>
                <a:solidFill>
                  <a:srgbClr val="00B050"/>
                </a:solidFill>
              </a:rPr>
              <a:t>30 сентября – 6 октября 2019 г.</a:t>
            </a:r>
            <a:endParaRPr lang="en-US" sz="2500" b="1" dirty="0" smtClean="0">
              <a:solidFill>
                <a:srgbClr val="00B050"/>
              </a:solidFill>
            </a:endParaRPr>
          </a:p>
        </p:txBody>
      </p:sp>
      <p:pic>
        <p:nvPicPr>
          <p:cNvPr id="13" name="Изображение 8" descr="main_map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67" y="1712179"/>
            <a:ext cx="6531644" cy="3600187"/>
          </a:xfrm>
          <a:prstGeom prst="rect">
            <a:avLst/>
          </a:prstGeom>
        </p:spPr>
      </p:pic>
      <p:pic>
        <p:nvPicPr>
          <p:cNvPr id="14" name="Изображение 19" descr="metka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6" y="4052478"/>
            <a:ext cx="269726" cy="2576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53544" y="3750438"/>
            <a:ext cx="6627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 smtClean="0">
                <a:solidFill>
                  <a:schemeClr val="bg1"/>
                </a:solidFill>
              </a:rPr>
              <a:t>Цель:</a:t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Татарстан – лидер по ох</a:t>
            </a:r>
            <a:r>
              <a:rPr lang="ru-RU" sz="2500" b="1" dirty="0" smtClean="0">
                <a:solidFill>
                  <a:schemeClr val="accent1"/>
                </a:solidFill>
              </a:rPr>
              <a:t>вату школ</a:t>
            </a:r>
            <a:endParaRPr lang="en-US" sz="25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«Лучший урок по финансовой грамотности»</a:t>
            </a:r>
            <a:endParaRPr lang="ru-RU" dirty="0"/>
          </a:p>
        </p:txBody>
      </p:sp>
      <p:sp>
        <p:nvSpPr>
          <p:cNvPr id="41" name="Нижний колонтитул 40">
            <a:extLst>
              <a:ext uri="{FF2B5EF4-FFF2-40B4-BE49-F238E27FC236}">
                <a16:creationId xmlns="" xmlns:a16="http://schemas.microsoft.com/office/drawing/2014/main" id="{FA422292-D9AB-46D1-989A-4FB73ED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312" y="445652"/>
            <a:ext cx="8439150" cy="324001"/>
          </a:xfrm>
        </p:spPr>
        <p:txBody>
          <a:bodyPr/>
          <a:lstStyle/>
          <a:p>
            <a:pPr marL="92075"/>
            <a:r>
              <a:rPr lang="ru-RU" dirty="0" smtClean="0"/>
              <a:t>Конкурс педагогического мастерства</a:t>
            </a:r>
            <a:endParaRPr lang="ru-RU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110" y="1714500"/>
            <a:ext cx="598388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accent1"/>
                </a:solidFill>
              </a:rPr>
              <a:t>Номинация «Лучший урок по финансовой грамотности </a:t>
            </a:r>
            <a:br>
              <a:rPr lang="ru-RU" sz="1400" b="1" u="sng" dirty="0" smtClean="0">
                <a:solidFill>
                  <a:schemeClr val="accent1"/>
                </a:solidFill>
              </a:rPr>
            </a:br>
            <a:r>
              <a:rPr lang="ru-RU" sz="1400" b="1" u="sng" dirty="0" smtClean="0">
                <a:solidFill>
                  <a:schemeClr val="accent1"/>
                </a:solidFill>
              </a:rPr>
              <a:t>в 1-4 классах»</a:t>
            </a:r>
          </a:p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rgbClr val="00B050"/>
                </a:solidFill>
              </a:rPr>
              <a:t>Ожмекова</a:t>
            </a:r>
            <a:r>
              <a:rPr lang="ru-RU" b="1" dirty="0" smtClean="0">
                <a:solidFill>
                  <a:srgbClr val="00B050"/>
                </a:solidFill>
              </a:rPr>
              <a:t> Наталья Юрьевна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 err="1" smtClean="0">
                <a:solidFill>
                  <a:schemeClr val="accent1"/>
                </a:solidFill>
              </a:rPr>
              <a:t>Нармонская</a:t>
            </a:r>
            <a:r>
              <a:rPr lang="ru-RU" sz="1400" b="1" i="1" dirty="0" smtClean="0">
                <a:solidFill>
                  <a:schemeClr val="accent1"/>
                </a:solidFill>
              </a:rPr>
              <a:t> средняя общеобразовательная школа </a:t>
            </a:r>
            <a:r>
              <a:rPr lang="ru-RU" sz="1400" b="1" i="1" dirty="0" err="1" smtClean="0">
                <a:solidFill>
                  <a:schemeClr val="accent1"/>
                </a:solidFill>
              </a:rPr>
              <a:t>Лаишевского</a:t>
            </a:r>
            <a:r>
              <a:rPr lang="ru-RU" sz="1400" b="1" i="1" dirty="0" smtClean="0">
                <a:solidFill>
                  <a:schemeClr val="accent1"/>
                </a:solidFill>
              </a:rPr>
              <a:t> района</a:t>
            </a:r>
            <a:endParaRPr lang="en-US" sz="1400" b="1" i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accent1"/>
                </a:solidFill>
              </a:rPr>
              <a:t>Номинация «Лучший </a:t>
            </a:r>
            <a:r>
              <a:rPr lang="ru-RU" sz="1400" b="1" u="sng" dirty="0">
                <a:solidFill>
                  <a:schemeClr val="accent1"/>
                </a:solidFill>
              </a:rPr>
              <a:t>урок по финансовой грамотности </a:t>
            </a:r>
            <a:r>
              <a:rPr lang="ru-RU" sz="1400" b="1" u="sng" dirty="0" smtClean="0">
                <a:solidFill>
                  <a:schemeClr val="accent1"/>
                </a:solidFill>
              </a:rPr>
              <a:t/>
            </a:r>
            <a:br>
              <a:rPr lang="ru-RU" sz="1400" b="1" u="sng" dirty="0" smtClean="0">
                <a:solidFill>
                  <a:schemeClr val="accent1"/>
                </a:solidFill>
              </a:rPr>
            </a:br>
            <a:r>
              <a:rPr lang="ru-RU" sz="1400" b="1" u="sng" dirty="0" smtClean="0">
                <a:solidFill>
                  <a:schemeClr val="accent1"/>
                </a:solidFill>
              </a:rPr>
              <a:t>в 5-9 классах»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B050"/>
                </a:solidFill>
              </a:rPr>
              <a:t>Беляева Регина </a:t>
            </a:r>
            <a:r>
              <a:rPr lang="ru-RU" b="1" dirty="0" err="1" smtClean="0">
                <a:solidFill>
                  <a:srgbClr val="00B050"/>
                </a:solidFill>
              </a:rPr>
              <a:t>Ренатовна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accent1"/>
                </a:solidFill>
              </a:rPr>
              <a:t>Гимназия №18 с татарским языком обучения г. Казани</a:t>
            </a:r>
            <a:endParaRPr lang="ru-RU" sz="1400" b="1" i="1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accent1"/>
                </a:solidFill>
              </a:rPr>
              <a:t>Номинация «Лучший </a:t>
            </a:r>
            <a:r>
              <a:rPr lang="ru-RU" sz="1400" b="1" u="sng" dirty="0">
                <a:solidFill>
                  <a:schemeClr val="accent1"/>
                </a:solidFill>
              </a:rPr>
              <a:t>урок по финансовой грамотности </a:t>
            </a:r>
            <a:r>
              <a:rPr lang="ru-RU" sz="1400" b="1" u="sng" dirty="0" smtClean="0">
                <a:solidFill>
                  <a:schemeClr val="accent1"/>
                </a:solidFill>
              </a:rPr>
              <a:t/>
            </a:r>
            <a:br>
              <a:rPr lang="ru-RU" sz="1400" b="1" u="sng" dirty="0" smtClean="0">
                <a:solidFill>
                  <a:schemeClr val="accent1"/>
                </a:solidFill>
              </a:rPr>
            </a:br>
            <a:r>
              <a:rPr lang="ru-RU" sz="1400" b="1" u="sng" dirty="0" smtClean="0">
                <a:solidFill>
                  <a:schemeClr val="accent1"/>
                </a:solidFill>
              </a:rPr>
              <a:t>в 10-11 классах»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B050"/>
                </a:solidFill>
              </a:rPr>
              <a:t>Лапина Ольга Викторовна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accent1"/>
                </a:solidFill>
              </a:rPr>
              <a:t>Лицей им. Н.И. Лобачевского г. Казани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5999" y="1714500"/>
            <a:ext cx="598388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accent1"/>
                </a:solidFill>
              </a:rPr>
              <a:t>Номинация «Лучший </a:t>
            </a:r>
            <a:r>
              <a:rPr lang="ru-RU" sz="1400" b="1" u="sng" dirty="0">
                <a:solidFill>
                  <a:schemeClr val="accent1"/>
                </a:solidFill>
              </a:rPr>
              <a:t>урок по финансовой грамотности </a:t>
            </a:r>
            <a:r>
              <a:rPr lang="ru-RU" sz="1400" b="1" u="sng" dirty="0" smtClean="0">
                <a:solidFill>
                  <a:schemeClr val="accent1"/>
                </a:solidFill>
              </a:rPr>
              <a:t/>
            </a:r>
            <a:br>
              <a:rPr lang="ru-RU" sz="1400" b="1" u="sng" dirty="0" smtClean="0">
                <a:solidFill>
                  <a:schemeClr val="accent1"/>
                </a:solidFill>
              </a:rPr>
            </a:br>
            <a:r>
              <a:rPr lang="ru-RU" sz="1400" b="1" u="sng" dirty="0" smtClean="0">
                <a:solidFill>
                  <a:schemeClr val="accent1"/>
                </a:solidFill>
              </a:rPr>
              <a:t>в профессиональных образовательных организациях»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B050"/>
                </a:solidFill>
              </a:rPr>
              <a:t>Садыкова </a:t>
            </a:r>
            <a:r>
              <a:rPr lang="ru-RU" b="1" dirty="0" err="1" smtClean="0">
                <a:solidFill>
                  <a:srgbClr val="00B050"/>
                </a:solidFill>
              </a:rPr>
              <a:t>Рамзия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Нурзадаевна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accent1"/>
                </a:solidFill>
              </a:rPr>
              <a:t>Казанский строительный колледж</a:t>
            </a:r>
            <a:endParaRPr lang="ru-RU" sz="1400" b="1" i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endParaRPr lang="ru-RU" sz="1000" b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accent1"/>
                </a:solidFill>
              </a:rPr>
              <a:t>Номинация «Лучший видеоролик урока по финансовой грамотности»</a:t>
            </a:r>
          </a:p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rgbClr val="00B050"/>
                </a:solidFill>
              </a:rPr>
              <a:t>Асылгараева</a:t>
            </a:r>
            <a:r>
              <a:rPr lang="ru-RU" b="1" dirty="0" smtClean="0">
                <a:solidFill>
                  <a:srgbClr val="00B050"/>
                </a:solidFill>
              </a:rPr>
              <a:t> Римма </a:t>
            </a:r>
            <a:r>
              <a:rPr lang="ru-RU" b="1" dirty="0" err="1" smtClean="0">
                <a:solidFill>
                  <a:srgbClr val="00B050"/>
                </a:solidFill>
              </a:rPr>
              <a:t>Расиховна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400" b="1" i="1" dirty="0" err="1" smtClean="0">
                <a:solidFill>
                  <a:schemeClr val="accent1"/>
                </a:solidFill>
              </a:rPr>
              <a:t>Альметьевский</a:t>
            </a:r>
            <a:r>
              <a:rPr lang="ru-RU" sz="1400" b="1" i="1" dirty="0" smtClean="0">
                <a:solidFill>
                  <a:schemeClr val="accent1"/>
                </a:solidFill>
              </a:rPr>
              <a:t> политехнический техникум</a:t>
            </a:r>
            <a:endParaRPr lang="en-US" sz="14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9CCFE2-ACFF-4CFC-AF6B-08A6EBE99996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23B325-0B0D-4C05-9884-135B958DE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F2C4B-7588-4E2D-BE12-CB9236ACE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322</Words>
  <Application>Microsoft Office PowerPoint</Application>
  <PresentationFormat>Произвольный</PresentationFormat>
  <Paragraphs>119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Презентация PowerPoint</vt:lpstr>
      <vt:lpstr>2018 год</vt:lpstr>
      <vt:lpstr>Презентация PowerPoint</vt:lpstr>
      <vt:lpstr>Активность при сдаче онлайн-зачета по финансовой грамотности в 2019 г.</vt:lpstr>
      <vt:lpstr>Темы онлайн-уроков</vt:lpstr>
      <vt:lpstr>Охват онлайн-уроками в 2018 году – 45% школ</vt:lpstr>
      <vt:lpstr>Презентация PowerPoint</vt:lpstr>
      <vt:lpstr>Осенняя сессия онлайн-уроков финансовой грамотности</vt:lpstr>
      <vt:lpstr>«Лучший урок по финансовой грамотности»</vt:lpstr>
      <vt:lpstr>Профильная смена в детском лагере</vt:lpstr>
      <vt:lpstr>День открытых дверей  28 сентября 2019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Шагиев Зуфар Ильдарович</cp:lastModifiedBy>
  <cp:revision>709</cp:revision>
  <cp:lastPrinted>2019-08-12T16:37:34Z</cp:lastPrinted>
  <dcterms:created xsi:type="dcterms:W3CDTF">2018-11-05T17:34:13Z</dcterms:created>
  <dcterms:modified xsi:type="dcterms:W3CDTF">2019-08-13T08:16:39Z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