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8" r:id="rId4"/>
    <p:sldId id="267" r:id="rId5"/>
    <p:sldId id="271" r:id="rId6"/>
    <p:sldId id="268" r:id="rId7"/>
    <p:sldId id="273" r:id="rId8"/>
    <p:sldId id="274" r:id="rId9"/>
    <p:sldId id="280" r:id="rId10"/>
    <p:sldId id="294" r:id="rId11"/>
    <p:sldId id="293" r:id="rId12"/>
    <p:sldId id="295" r:id="rId13"/>
    <p:sldId id="262" r:id="rId14"/>
    <p:sldId id="259" r:id="rId15"/>
    <p:sldId id="284" r:id="rId16"/>
    <p:sldId id="266" r:id="rId17"/>
    <p:sldId id="287" r:id="rId18"/>
    <p:sldId id="289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619"/>
    <a:srgbClr val="000000"/>
    <a:srgbClr val="FFC000"/>
    <a:srgbClr val="ED7D31"/>
    <a:srgbClr val="FCC104"/>
    <a:srgbClr val="DE2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3475" autoAdjust="0"/>
  </p:normalViewPr>
  <p:slideViewPr>
    <p:cSldViewPr snapToGrid="0">
      <p:cViewPr varScale="1">
        <p:scale>
          <a:sx n="122" d="100"/>
          <a:sy n="122" d="100"/>
        </p:scale>
        <p:origin x="7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билингвы</c:v>
                </c:pt>
                <c:pt idx="1">
                  <c:v>монолингвы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70.0</c:v>
                </c:pt>
                <c:pt idx="1">
                  <c:v>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8E9F46-5B41-471A-950B-97E0C2F6677C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7330EF-FD8C-43D7-A1A3-313BB703C253}">
      <dgm:prSet phldrT="[Текст]"/>
      <dgm:spPr>
        <a:solidFill>
          <a:schemeClr val="accent1">
            <a:lumMod val="40000"/>
            <a:lumOff val="60000"/>
          </a:schemeClr>
        </a:solidFill>
        <a:ln>
          <a:solidFill>
            <a:schemeClr val="lt1">
              <a:hueOff val="0"/>
              <a:satOff val="0"/>
              <a:lumOff val="0"/>
              <a:alpha val="3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Ребёнок будет путать языки</a:t>
          </a:r>
          <a:endParaRPr lang="ru-RU" dirty="0">
            <a:solidFill>
              <a:schemeClr val="tx2"/>
            </a:solidFill>
          </a:endParaRPr>
        </a:p>
      </dgm:t>
    </dgm:pt>
    <dgm:pt modelId="{A345E057-B890-43C3-80FB-EBE1817F58FB}" type="parTrans" cxnId="{ABBF8D49-F7A8-443C-9F26-076C6246BE46}">
      <dgm:prSet/>
      <dgm:spPr/>
      <dgm:t>
        <a:bodyPr/>
        <a:lstStyle/>
        <a:p>
          <a:endParaRPr lang="ru-RU"/>
        </a:p>
      </dgm:t>
    </dgm:pt>
    <dgm:pt modelId="{ABBDF09F-DE43-4CC4-A42D-A98FC24937C1}" type="sibTrans" cxnId="{ABBF8D49-F7A8-443C-9F26-076C6246BE46}">
      <dgm:prSet/>
      <dgm:spPr/>
      <dgm:t>
        <a:bodyPr/>
        <a:lstStyle/>
        <a:p>
          <a:endParaRPr lang="ru-RU"/>
        </a:p>
      </dgm:t>
    </dgm:pt>
    <dgm:pt modelId="{0939B8DD-05B8-412A-A122-7EA7A2707494}">
      <dgm:prSet phldrT="[Текст]"/>
      <dgm:spPr/>
      <dgm:t>
        <a:bodyPr/>
        <a:lstStyle/>
        <a:p>
          <a:endParaRPr lang="ru-RU"/>
        </a:p>
      </dgm:t>
    </dgm:pt>
    <dgm:pt modelId="{05FC46B8-06CC-4DCD-95D5-51E9F0FF41F0}" type="parTrans" cxnId="{5DDBDCCF-7B36-4905-81FD-A52B84B61FE1}">
      <dgm:prSet/>
      <dgm:spPr/>
      <dgm:t>
        <a:bodyPr/>
        <a:lstStyle/>
        <a:p>
          <a:endParaRPr lang="ru-RU"/>
        </a:p>
      </dgm:t>
    </dgm:pt>
    <dgm:pt modelId="{C9D185E4-B6B3-4662-9FD9-A1E4FB951F81}" type="sibTrans" cxnId="{5DDBDCCF-7B36-4905-81FD-A52B84B61FE1}">
      <dgm:prSet/>
      <dgm:spPr/>
      <dgm:t>
        <a:bodyPr/>
        <a:lstStyle/>
        <a:p>
          <a:endParaRPr lang="ru-RU"/>
        </a:p>
      </dgm:t>
    </dgm:pt>
    <dgm:pt modelId="{8D7D60ED-17FD-47DD-998F-0C0246672F71}">
      <dgm:prSet phldrT="[Текст]" phldr="1"/>
      <dgm:spPr/>
      <dgm:t>
        <a:bodyPr/>
        <a:lstStyle/>
        <a:p>
          <a:endParaRPr lang="ru-RU" dirty="0"/>
        </a:p>
      </dgm:t>
    </dgm:pt>
    <dgm:pt modelId="{E19CA6F5-E541-43EE-A8F1-0353886125BE}" type="parTrans" cxnId="{BB6C03AE-6054-4A95-AE06-3A5CD00B222A}">
      <dgm:prSet/>
      <dgm:spPr/>
      <dgm:t>
        <a:bodyPr/>
        <a:lstStyle/>
        <a:p>
          <a:endParaRPr lang="ru-RU"/>
        </a:p>
      </dgm:t>
    </dgm:pt>
    <dgm:pt modelId="{4A145316-EC78-4CC3-81E6-EC9EC511CA1E}" type="sibTrans" cxnId="{BB6C03AE-6054-4A95-AE06-3A5CD00B222A}">
      <dgm:prSet/>
      <dgm:spPr/>
      <dgm:t>
        <a:bodyPr/>
        <a:lstStyle/>
        <a:p>
          <a:endParaRPr lang="ru-RU"/>
        </a:p>
      </dgm:t>
    </dgm:pt>
    <dgm:pt modelId="{AFD1B0EA-75D3-4AE5-A506-EC602A9465C1}">
      <dgm:prSet/>
      <dgm:spPr/>
      <dgm:t>
        <a:bodyPr/>
        <a:lstStyle/>
        <a:p>
          <a:endParaRPr lang="ru-RU"/>
        </a:p>
      </dgm:t>
    </dgm:pt>
    <dgm:pt modelId="{989DF698-5D81-4972-8220-C885BA8EADAE}" type="parTrans" cxnId="{2C003DFE-BC5C-4C3C-9D18-8594B8CA7FB4}">
      <dgm:prSet/>
      <dgm:spPr/>
      <dgm:t>
        <a:bodyPr/>
        <a:lstStyle/>
        <a:p>
          <a:endParaRPr lang="ru-RU"/>
        </a:p>
      </dgm:t>
    </dgm:pt>
    <dgm:pt modelId="{E6B18236-7C64-4F5C-A42F-50681B4F921F}" type="sibTrans" cxnId="{2C003DFE-BC5C-4C3C-9D18-8594B8CA7FB4}">
      <dgm:prSet/>
      <dgm:spPr/>
      <dgm:t>
        <a:bodyPr/>
        <a:lstStyle/>
        <a:p>
          <a:endParaRPr lang="ru-RU"/>
        </a:p>
      </dgm:t>
    </dgm:pt>
    <dgm:pt modelId="{5AD6F7AA-A51F-4E11-B293-555DDFA65A93}">
      <dgm:prSet/>
      <dgm:spPr/>
      <dgm:t>
        <a:bodyPr/>
        <a:lstStyle/>
        <a:p>
          <a:endParaRPr lang="ru-RU" dirty="0"/>
        </a:p>
      </dgm:t>
    </dgm:pt>
    <dgm:pt modelId="{914F1903-6852-47EC-8F5E-EF41C8C16BC5}" type="parTrans" cxnId="{35729605-E05F-49EA-98CC-A15C10F35F6E}">
      <dgm:prSet/>
      <dgm:spPr/>
      <dgm:t>
        <a:bodyPr/>
        <a:lstStyle/>
        <a:p>
          <a:endParaRPr lang="ru-RU"/>
        </a:p>
      </dgm:t>
    </dgm:pt>
    <dgm:pt modelId="{68117099-6E48-4A79-98F7-ADC79DC477EA}" type="sibTrans" cxnId="{35729605-E05F-49EA-98CC-A15C10F35F6E}">
      <dgm:prSet/>
      <dgm:spPr/>
      <dgm:t>
        <a:bodyPr/>
        <a:lstStyle/>
        <a:p>
          <a:endParaRPr lang="ru-RU"/>
        </a:p>
      </dgm:t>
    </dgm:pt>
    <dgm:pt modelId="{DFF706DE-D6F4-446D-B85C-18A62CDD0311}">
      <dgm:prSet/>
      <dgm:spPr/>
      <dgm:t>
        <a:bodyPr/>
        <a:lstStyle/>
        <a:p>
          <a:endParaRPr lang="ru-RU"/>
        </a:p>
      </dgm:t>
    </dgm:pt>
    <dgm:pt modelId="{A5144974-6E2E-4FE6-AF29-3B5271DC3B2C}" type="parTrans" cxnId="{061263D4-93E4-4D7A-8305-DA2BAA4E55B2}">
      <dgm:prSet/>
      <dgm:spPr/>
      <dgm:t>
        <a:bodyPr/>
        <a:lstStyle/>
        <a:p>
          <a:endParaRPr lang="ru-RU"/>
        </a:p>
      </dgm:t>
    </dgm:pt>
    <dgm:pt modelId="{E7BCB479-6D10-4148-9A6A-33D5044372C0}" type="sibTrans" cxnId="{061263D4-93E4-4D7A-8305-DA2BAA4E55B2}">
      <dgm:prSet/>
      <dgm:spPr/>
      <dgm:t>
        <a:bodyPr/>
        <a:lstStyle/>
        <a:p>
          <a:endParaRPr lang="ru-RU"/>
        </a:p>
      </dgm:t>
    </dgm:pt>
    <dgm:pt modelId="{05CD0B40-A367-4B9F-A7B6-1BD80C6EAF4F}">
      <dgm:prSet/>
      <dgm:spPr/>
      <dgm:t>
        <a:bodyPr/>
        <a:lstStyle/>
        <a:p>
          <a:endParaRPr lang="ru-RU" dirty="0"/>
        </a:p>
      </dgm:t>
    </dgm:pt>
    <dgm:pt modelId="{8EAB124F-91F0-49C8-82E4-2B6276859A3E}" type="parTrans" cxnId="{60B9B71A-FD9A-4646-9FC8-E53A715661F0}">
      <dgm:prSet/>
      <dgm:spPr/>
      <dgm:t>
        <a:bodyPr/>
        <a:lstStyle/>
        <a:p>
          <a:endParaRPr lang="ru-RU"/>
        </a:p>
      </dgm:t>
    </dgm:pt>
    <dgm:pt modelId="{802A754C-41B0-4DE1-B090-CD5E5BCA35C4}" type="sibTrans" cxnId="{60B9B71A-FD9A-4646-9FC8-E53A715661F0}">
      <dgm:prSet/>
      <dgm:spPr/>
      <dgm:t>
        <a:bodyPr/>
        <a:lstStyle/>
        <a:p>
          <a:endParaRPr lang="ru-RU"/>
        </a:p>
      </dgm:t>
    </dgm:pt>
    <dgm:pt modelId="{75309C96-2357-4016-A735-4BD234AA232D}">
      <dgm:prSet/>
      <dgm:spPr/>
      <dgm:t>
        <a:bodyPr/>
        <a:lstStyle/>
        <a:p>
          <a:endParaRPr lang="ru-RU"/>
        </a:p>
      </dgm:t>
    </dgm:pt>
    <dgm:pt modelId="{D6D2C7C0-9CF4-4AB3-91DB-AC97618E4951}" type="parTrans" cxnId="{0C7B3E02-880A-4C92-B7F8-F6D36B5EB312}">
      <dgm:prSet/>
      <dgm:spPr/>
      <dgm:t>
        <a:bodyPr/>
        <a:lstStyle/>
        <a:p>
          <a:endParaRPr lang="ru-RU"/>
        </a:p>
      </dgm:t>
    </dgm:pt>
    <dgm:pt modelId="{3B956121-291E-44E2-8201-AF5CACF5C4F7}" type="sibTrans" cxnId="{0C7B3E02-880A-4C92-B7F8-F6D36B5EB312}">
      <dgm:prSet/>
      <dgm:spPr/>
      <dgm:t>
        <a:bodyPr/>
        <a:lstStyle/>
        <a:p>
          <a:endParaRPr lang="ru-RU"/>
        </a:p>
      </dgm:t>
    </dgm:pt>
    <dgm:pt modelId="{747F8E4F-1161-4DA0-8775-2AC5B5B35CFB}">
      <dgm:prSet/>
      <dgm:spPr>
        <a:solidFill>
          <a:srgbClr val="FFC000">
            <a:alpha val="50196"/>
          </a:srgb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После трёх лет жизни в </a:t>
          </a:r>
          <a:r>
            <a:rPr lang="ru-RU" dirty="0" err="1" smtClean="0">
              <a:solidFill>
                <a:schemeClr val="tx2"/>
              </a:solidFill>
            </a:rPr>
            <a:t>моноязычной</a:t>
          </a:r>
          <a:r>
            <a:rPr lang="ru-RU" dirty="0" smtClean="0">
              <a:solidFill>
                <a:schemeClr val="tx2"/>
              </a:solidFill>
            </a:rPr>
            <a:t> среде ребёнок никогда не сможет стать </a:t>
          </a:r>
          <a:r>
            <a:rPr lang="ru-RU" dirty="0" err="1" smtClean="0">
              <a:solidFill>
                <a:schemeClr val="tx2"/>
              </a:solidFill>
            </a:rPr>
            <a:t>билингвом</a:t>
          </a:r>
          <a:endParaRPr lang="ru-RU" dirty="0">
            <a:solidFill>
              <a:schemeClr val="tx2"/>
            </a:solidFill>
          </a:endParaRPr>
        </a:p>
      </dgm:t>
    </dgm:pt>
    <dgm:pt modelId="{B766F4EC-C63E-4A7A-A5DE-AF3BE6BE7502}" type="parTrans" cxnId="{4CEF743B-B958-4935-8903-B1743CAC177D}">
      <dgm:prSet/>
      <dgm:spPr/>
      <dgm:t>
        <a:bodyPr/>
        <a:lstStyle/>
        <a:p>
          <a:endParaRPr lang="ru-RU"/>
        </a:p>
      </dgm:t>
    </dgm:pt>
    <dgm:pt modelId="{F9449491-AED2-4F05-9543-07F98331CED5}" type="sibTrans" cxnId="{4CEF743B-B958-4935-8903-B1743CAC177D}">
      <dgm:prSet/>
      <dgm:spPr/>
      <dgm:t>
        <a:bodyPr/>
        <a:lstStyle/>
        <a:p>
          <a:endParaRPr lang="ru-RU"/>
        </a:p>
      </dgm:t>
    </dgm:pt>
    <dgm:pt modelId="{83AAEEC9-3A36-4291-8DF3-8841ADBC306F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2"/>
              </a:solidFill>
            </a:rPr>
            <a:t>Ребёнок, говорящий на двух языках не сможет чувствовать себя уверенно ни в том, ни в другом языковом пространстве, будет блуждать между двумя культурами, не сможет идентифицировать себя </a:t>
          </a:r>
          <a:endParaRPr lang="ru-RU" dirty="0">
            <a:solidFill>
              <a:schemeClr val="tx2"/>
            </a:solidFill>
          </a:endParaRPr>
        </a:p>
      </dgm:t>
    </dgm:pt>
    <dgm:pt modelId="{77A1503D-107B-40D8-B1EE-D24DBC0E2321}" type="parTrans" cxnId="{1C128599-8D93-4DD4-82FF-5FC7970DDE43}">
      <dgm:prSet/>
      <dgm:spPr/>
      <dgm:t>
        <a:bodyPr/>
        <a:lstStyle/>
        <a:p>
          <a:endParaRPr lang="ru-RU"/>
        </a:p>
      </dgm:t>
    </dgm:pt>
    <dgm:pt modelId="{58879437-22BC-4469-BC16-59310622477C}" type="sibTrans" cxnId="{1C128599-8D93-4DD4-82FF-5FC7970DDE43}">
      <dgm:prSet/>
      <dgm:spPr/>
      <dgm:t>
        <a:bodyPr/>
        <a:lstStyle/>
        <a:p>
          <a:endParaRPr lang="ru-RU"/>
        </a:p>
      </dgm:t>
    </dgm:pt>
    <dgm:pt modelId="{81C49BB0-1F0C-4E0A-ABDA-D00C660FAF9B}">
      <dgm:prSet/>
      <dgm:spPr/>
      <dgm:t>
        <a:bodyPr/>
        <a:lstStyle/>
        <a:p>
          <a:endParaRPr lang="ru-RU"/>
        </a:p>
      </dgm:t>
    </dgm:pt>
    <dgm:pt modelId="{2664B4E3-61DB-4BD2-B0D6-C5F99F8A0919}" type="parTrans" cxnId="{05EA7081-3893-4341-A77C-5EC3BDAC9D57}">
      <dgm:prSet/>
      <dgm:spPr/>
      <dgm:t>
        <a:bodyPr/>
        <a:lstStyle/>
        <a:p>
          <a:endParaRPr lang="ru-RU"/>
        </a:p>
      </dgm:t>
    </dgm:pt>
    <dgm:pt modelId="{365C6A75-FB6A-4C8E-8E26-1D20C6499113}" type="sibTrans" cxnId="{05EA7081-3893-4341-A77C-5EC3BDAC9D57}">
      <dgm:prSet/>
      <dgm:spPr/>
      <dgm:t>
        <a:bodyPr/>
        <a:lstStyle/>
        <a:p>
          <a:endParaRPr lang="ru-RU"/>
        </a:p>
      </dgm:t>
    </dgm:pt>
    <dgm:pt modelId="{51E1EB16-DFE4-4797-9BAC-4EED40147D24}">
      <dgm:prSet/>
      <dgm:spPr/>
      <dgm:t>
        <a:bodyPr/>
        <a:lstStyle/>
        <a:p>
          <a:endParaRPr lang="ru-RU" dirty="0"/>
        </a:p>
      </dgm:t>
    </dgm:pt>
    <dgm:pt modelId="{022E3A0D-0FD2-4125-A822-F021AE04910E}" type="parTrans" cxnId="{04EC78A0-9553-40D3-B84A-16F07341D730}">
      <dgm:prSet/>
      <dgm:spPr/>
      <dgm:t>
        <a:bodyPr/>
        <a:lstStyle/>
        <a:p>
          <a:endParaRPr lang="ru-RU"/>
        </a:p>
      </dgm:t>
    </dgm:pt>
    <dgm:pt modelId="{C2F4825D-8B09-4A6F-A7CE-2E4FB9736AEC}" type="sibTrans" cxnId="{04EC78A0-9553-40D3-B84A-16F07341D730}">
      <dgm:prSet/>
      <dgm:spPr/>
      <dgm:t>
        <a:bodyPr/>
        <a:lstStyle/>
        <a:p>
          <a:endParaRPr lang="ru-RU"/>
        </a:p>
      </dgm:t>
    </dgm:pt>
    <dgm:pt modelId="{84B9BC81-B3E8-46D1-A50A-8ED523E08C40}">
      <dgm:prSet phldrT="[Текст]"/>
      <dgm:spPr>
        <a:solidFill>
          <a:schemeClr val="accent6">
            <a:lumMod val="20000"/>
            <a:lumOff val="80000"/>
          </a:schemeClr>
        </a:solidFill>
        <a:ln>
          <a:solidFill>
            <a:schemeClr val="lt1">
              <a:hueOff val="0"/>
              <a:satOff val="0"/>
              <a:lumOff val="0"/>
              <a:alpha val="3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Двуязычный ребёнок будет обязательно иметь логопедические проблемы</a:t>
          </a:r>
          <a:endParaRPr lang="ru-RU" dirty="0">
            <a:solidFill>
              <a:schemeClr val="tx2"/>
            </a:solidFill>
          </a:endParaRPr>
        </a:p>
      </dgm:t>
    </dgm:pt>
    <dgm:pt modelId="{EF177D04-6CFC-4827-A562-273E432CD6E7}" type="sibTrans" cxnId="{AAC1E0BD-B8DA-4908-A348-1124F6BE981D}">
      <dgm:prSet/>
      <dgm:spPr/>
      <dgm:t>
        <a:bodyPr/>
        <a:lstStyle/>
        <a:p>
          <a:endParaRPr lang="ru-RU"/>
        </a:p>
      </dgm:t>
    </dgm:pt>
    <dgm:pt modelId="{3649820A-A4B0-4A5E-A41A-257CD0A4650E}" type="parTrans" cxnId="{AAC1E0BD-B8DA-4908-A348-1124F6BE981D}">
      <dgm:prSet/>
      <dgm:spPr/>
      <dgm:t>
        <a:bodyPr/>
        <a:lstStyle/>
        <a:p>
          <a:endParaRPr lang="ru-RU"/>
        </a:p>
      </dgm:t>
    </dgm:pt>
    <dgm:pt modelId="{DE837E86-CBC0-42D0-8261-6F4C0ED01568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3600" b="1" dirty="0" smtClean="0">
              <a:solidFill>
                <a:schemeClr val="tx2"/>
              </a:solidFill>
            </a:rPr>
            <a:t>Основные опасения</a:t>
          </a:r>
          <a:endParaRPr lang="ru-RU" sz="3600" b="1" dirty="0">
            <a:solidFill>
              <a:schemeClr val="tx2"/>
            </a:solidFill>
          </a:endParaRPr>
        </a:p>
      </dgm:t>
    </dgm:pt>
    <dgm:pt modelId="{8904487A-D53C-47BE-9C56-05F4D0913A23}" type="sibTrans" cxnId="{7834F1FC-2693-454D-825F-AEB85EE5F045}">
      <dgm:prSet/>
      <dgm:spPr/>
      <dgm:t>
        <a:bodyPr/>
        <a:lstStyle/>
        <a:p>
          <a:endParaRPr lang="ru-RU"/>
        </a:p>
      </dgm:t>
    </dgm:pt>
    <dgm:pt modelId="{834651B9-B0DB-4F87-9793-F37FB14F4BBA}" type="parTrans" cxnId="{7834F1FC-2693-454D-825F-AEB85EE5F045}">
      <dgm:prSet/>
      <dgm:spPr/>
      <dgm:t>
        <a:bodyPr/>
        <a:lstStyle/>
        <a:p>
          <a:endParaRPr lang="ru-RU"/>
        </a:p>
      </dgm:t>
    </dgm:pt>
    <dgm:pt modelId="{D934CDAC-11FC-4FE8-90CE-78EBCBB410E4}" type="pres">
      <dgm:prSet presAssocID="{F18E9F46-5B41-471A-950B-97E0C2F6677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646386-43E6-4A0F-A3E3-263858B983A9}" type="pres">
      <dgm:prSet presAssocID="{F18E9F46-5B41-471A-950B-97E0C2F6677C}" presName="matrix" presStyleCnt="0"/>
      <dgm:spPr/>
    </dgm:pt>
    <dgm:pt modelId="{4FD32E53-4E32-41BA-A320-3AB88F264847}" type="pres">
      <dgm:prSet presAssocID="{F18E9F46-5B41-471A-950B-97E0C2F6677C}" presName="tile1" presStyleLbl="node1" presStyleIdx="0" presStyleCnt="4" custLinFactNeighborY="-386"/>
      <dgm:spPr/>
      <dgm:t>
        <a:bodyPr/>
        <a:lstStyle/>
        <a:p>
          <a:endParaRPr lang="ru-RU"/>
        </a:p>
      </dgm:t>
    </dgm:pt>
    <dgm:pt modelId="{47FBED8D-A70F-4A90-96F6-157FE7AED5CC}" type="pres">
      <dgm:prSet presAssocID="{F18E9F46-5B41-471A-950B-97E0C2F6677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B0220-DB03-491B-A1EA-A937E815274F}" type="pres">
      <dgm:prSet presAssocID="{F18E9F46-5B41-471A-950B-97E0C2F6677C}" presName="tile2" presStyleLbl="node1" presStyleIdx="1" presStyleCnt="4" custLinFactNeighborY="1333"/>
      <dgm:spPr/>
      <dgm:t>
        <a:bodyPr/>
        <a:lstStyle/>
        <a:p>
          <a:endParaRPr lang="ru-RU"/>
        </a:p>
      </dgm:t>
    </dgm:pt>
    <dgm:pt modelId="{09965FAA-4F36-495F-83AA-851BC5FB1878}" type="pres">
      <dgm:prSet presAssocID="{F18E9F46-5B41-471A-950B-97E0C2F6677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16762-40A6-461E-8F63-200C6B0C93D9}" type="pres">
      <dgm:prSet presAssocID="{F18E9F46-5B41-471A-950B-97E0C2F6677C}" presName="tile3" presStyleLbl="node1" presStyleIdx="2" presStyleCnt="4" custLinFactNeighborY="610"/>
      <dgm:spPr/>
      <dgm:t>
        <a:bodyPr/>
        <a:lstStyle/>
        <a:p>
          <a:endParaRPr lang="ru-RU"/>
        </a:p>
      </dgm:t>
    </dgm:pt>
    <dgm:pt modelId="{F478B4A7-95DC-412B-BE64-CEFCBC6782D0}" type="pres">
      <dgm:prSet presAssocID="{F18E9F46-5B41-471A-950B-97E0C2F6677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E1D7E-BB37-46BF-8DDE-12442E5DFA9C}" type="pres">
      <dgm:prSet presAssocID="{F18E9F46-5B41-471A-950B-97E0C2F6677C}" presName="tile4" presStyleLbl="node1" presStyleIdx="3" presStyleCnt="4" custLinFactNeighborX="751" custLinFactNeighborY="610"/>
      <dgm:spPr/>
      <dgm:t>
        <a:bodyPr/>
        <a:lstStyle/>
        <a:p>
          <a:endParaRPr lang="ru-RU"/>
        </a:p>
      </dgm:t>
    </dgm:pt>
    <dgm:pt modelId="{E7E4016E-FFD5-4A1B-9360-4A867611300B}" type="pres">
      <dgm:prSet presAssocID="{F18E9F46-5B41-471A-950B-97E0C2F6677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22D21-8B3C-4679-B50C-53CABD5649EA}" type="pres">
      <dgm:prSet presAssocID="{F18E9F46-5B41-471A-950B-97E0C2F6677C}" presName="centerTile" presStyleLbl="fgShp" presStyleIdx="0" presStyleCnt="1" custScaleX="260766" custLinFactNeighborX="0" custLinFactNeighborY="-1588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CEF743B-B958-4935-8903-B1743CAC177D}" srcId="{DE837E86-CBC0-42D0-8261-6F4C0ED01568}" destId="{747F8E4F-1161-4DA0-8775-2AC5B5B35CFB}" srcOrd="2" destOrd="0" parTransId="{B766F4EC-C63E-4A7A-A5DE-AF3BE6BE7502}" sibTransId="{F9449491-AED2-4F05-9543-07F98331CED5}"/>
    <dgm:cxn modelId="{ABBF8D49-F7A8-443C-9F26-076C6246BE46}" srcId="{DE837E86-CBC0-42D0-8261-6F4C0ED01568}" destId="{5A7330EF-FD8C-43D7-A1A3-313BB703C253}" srcOrd="1" destOrd="0" parTransId="{A345E057-B890-43C3-80FB-EBE1817F58FB}" sibTransId="{ABBDF09F-DE43-4CC4-A42D-A98FC24937C1}"/>
    <dgm:cxn modelId="{BB6C03AE-6054-4A95-AE06-3A5CD00B222A}" srcId="{DE837E86-CBC0-42D0-8261-6F4C0ED01568}" destId="{8D7D60ED-17FD-47DD-998F-0C0246672F71}" srcOrd="10" destOrd="0" parTransId="{E19CA6F5-E541-43EE-A8F1-0353886125BE}" sibTransId="{4A145316-EC78-4CC3-81E6-EC9EC511CA1E}"/>
    <dgm:cxn modelId="{7834F1FC-2693-454D-825F-AEB85EE5F045}" srcId="{F18E9F46-5B41-471A-950B-97E0C2F6677C}" destId="{DE837E86-CBC0-42D0-8261-6F4C0ED01568}" srcOrd="0" destOrd="0" parTransId="{834651B9-B0DB-4F87-9793-F37FB14F4BBA}" sibTransId="{8904487A-D53C-47BE-9C56-05F4D0913A23}"/>
    <dgm:cxn modelId="{AAC1E0BD-B8DA-4908-A348-1124F6BE981D}" srcId="{DE837E86-CBC0-42D0-8261-6F4C0ED01568}" destId="{84B9BC81-B3E8-46D1-A50A-8ED523E08C40}" srcOrd="0" destOrd="0" parTransId="{3649820A-A4B0-4A5E-A41A-257CD0A4650E}" sibTransId="{EF177D04-6CFC-4827-A562-273E432CD6E7}"/>
    <dgm:cxn modelId="{387F7B71-CF5F-4023-8348-1D6821516084}" type="presOf" srcId="{747F8E4F-1161-4DA0-8775-2AC5B5B35CFB}" destId="{82716762-40A6-461E-8F63-200C6B0C93D9}" srcOrd="0" destOrd="0" presId="urn:microsoft.com/office/officeart/2005/8/layout/matrix1"/>
    <dgm:cxn modelId="{625784C5-2F9A-4A3A-93B3-4137113B7BC2}" type="presOf" srcId="{747F8E4F-1161-4DA0-8775-2AC5B5B35CFB}" destId="{F478B4A7-95DC-412B-BE64-CEFCBC6782D0}" srcOrd="1" destOrd="0" presId="urn:microsoft.com/office/officeart/2005/8/layout/matrix1"/>
    <dgm:cxn modelId="{04EC78A0-9553-40D3-B84A-16F07341D730}" srcId="{DE837E86-CBC0-42D0-8261-6F4C0ED01568}" destId="{51E1EB16-DFE4-4797-9BAC-4EED40147D24}" srcOrd="4" destOrd="0" parTransId="{022E3A0D-0FD2-4125-A822-F021AE04910E}" sibTransId="{C2F4825D-8B09-4A6F-A7CE-2E4FB9736AEC}"/>
    <dgm:cxn modelId="{0C7B3E02-880A-4C92-B7F8-F6D36B5EB312}" srcId="{F18E9F46-5B41-471A-950B-97E0C2F6677C}" destId="{75309C96-2357-4016-A735-4BD234AA232D}" srcOrd="2" destOrd="0" parTransId="{D6D2C7C0-9CF4-4AB3-91DB-AC97618E4951}" sibTransId="{3B956121-291E-44E2-8201-AF5CACF5C4F7}"/>
    <dgm:cxn modelId="{60B9B71A-FD9A-4646-9FC8-E53A715661F0}" srcId="{DE837E86-CBC0-42D0-8261-6F4C0ED01568}" destId="{05CD0B40-A367-4B9F-A7B6-1BD80C6EAF4F}" srcOrd="7" destOrd="0" parTransId="{8EAB124F-91F0-49C8-82E4-2B6276859A3E}" sibTransId="{802A754C-41B0-4DE1-B090-CD5E5BCA35C4}"/>
    <dgm:cxn modelId="{72D91EFC-0FAD-44DB-A83D-48E1F5FEACC2}" type="presOf" srcId="{83AAEEC9-3A36-4291-8DF3-8841ADBC306F}" destId="{E7E4016E-FFD5-4A1B-9360-4A867611300B}" srcOrd="1" destOrd="0" presId="urn:microsoft.com/office/officeart/2005/8/layout/matrix1"/>
    <dgm:cxn modelId="{AB722B4A-DCB0-445B-A7BF-683B9CFB0F5D}" type="presOf" srcId="{84B9BC81-B3E8-46D1-A50A-8ED523E08C40}" destId="{47FBED8D-A70F-4A90-96F6-157FE7AED5CC}" srcOrd="1" destOrd="0" presId="urn:microsoft.com/office/officeart/2005/8/layout/matrix1"/>
    <dgm:cxn modelId="{C2A366B9-5D88-40F4-B801-9CCAA2D71CDB}" type="presOf" srcId="{F18E9F46-5B41-471A-950B-97E0C2F6677C}" destId="{D934CDAC-11FC-4FE8-90CE-78EBCBB410E4}" srcOrd="0" destOrd="0" presId="urn:microsoft.com/office/officeart/2005/8/layout/matrix1"/>
    <dgm:cxn modelId="{05EA7081-3893-4341-A77C-5EC3BDAC9D57}" srcId="{F18E9F46-5B41-471A-950B-97E0C2F6677C}" destId="{81C49BB0-1F0C-4E0A-ABDA-D00C660FAF9B}" srcOrd="1" destOrd="0" parTransId="{2664B4E3-61DB-4BD2-B0D6-C5F99F8A0919}" sibTransId="{365C6A75-FB6A-4C8E-8E26-1D20C6499113}"/>
    <dgm:cxn modelId="{5DDBDCCF-7B36-4905-81FD-A52B84B61FE1}" srcId="{DE837E86-CBC0-42D0-8261-6F4C0ED01568}" destId="{0939B8DD-05B8-412A-A122-7EA7A2707494}" srcOrd="8" destOrd="0" parTransId="{05FC46B8-06CC-4DCD-95D5-51E9F0FF41F0}" sibTransId="{C9D185E4-B6B3-4662-9FD9-A1E4FB951F81}"/>
    <dgm:cxn modelId="{BC31EE07-431C-4E24-BA22-4C2F0F909F60}" type="presOf" srcId="{5A7330EF-FD8C-43D7-A1A3-313BB703C253}" destId="{A7AB0220-DB03-491B-A1EA-A937E815274F}" srcOrd="0" destOrd="0" presId="urn:microsoft.com/office/officeart/2005/8/layout/matrix1"/>
    <dgm:cxn modelId="{6B4D6968-2B3C-4B10-A41A-5076BBA810FA}" type="presOf" srcId="{5A7330EF-FD8C-43D7-A1A3-313BB703C253}" destId="{09965FAA-4F36-495F-83AA-851BC5FB1878}" srcOrd="1" destOrd="0" presId="urn:microsoft.com/office/officeart/2005/8/layout/matrix1"/>
    <dgm:cxn modelId="{9DBC622F-E31E-4B1B-9F40-DCA23B0EAD2F}" type="presOf" srcId="{83AAEEC9-3A36-4291-8DF3-8841ADBC306F}" destId="{9B3E1D7E-BB37-46BF-8DDE-12442E5DFA9C}" srcOrd="0" destOrd="0" presId="urn:microsoft.com/office/officeart/2005/8/layout/matrix1"/>
    <dgm:cxn modelId="{1C128599-8D93-4DD4-82FF-5FC7970DDE43}" srcId="{DE837E86-CBC0-42D0-8261-6F4C0ED01568}" destId="{83AAEEC9-3A36-4291-8DF3-8841ADBC306F}" srcOrd="3" destOrd="0" parTransId="{77A1503D-107B-40D8-B1EE-D24DBC0E2321}" sibTransId="{58879437-22BC-4469-BC16-59310622477C}"/>
    <dgm:cxn modelId="{2C003DFE-BC5C-4C3C-9D18-8594B8CA7FB4}" srcId="{DE837E86-CBC0-42D0-8261-6F4C0ED01568}" destId="{AFD1B0EA-75D3-4AE5-A506-EC602A9465C1}" srcOrd="5" destOrd="0" parTransId="{989DF698-5D81-4972-8220-C885BA8EADAE}" sibTransId="{E6B18236-7C64-4F5C-A42F-50681B4F921F}"/>
    <dgm:cxn modelId="{061263D4-93E4-4D7A-8305-DA2BAA4E55B2}" srcId="{DE837E86-CBC0-42D0-8261-6F4C0ED01568}" destId="{DFF706DE-D6F4-446D-B85C-18A62CDD0311}" srcOrd="6" destOrd="0" parTransId="{A5144974-6E2E-4FE6-AF29-3B5271DC3B2C}" sibTransId="{E7BCB479-6D10-4148-9A6A-33D5044372C0}"/>
    <dgm:cxn modelId="{35729605-E05F-49EA-98CC-A15C10F35F6E}" srcId="{DE837E86-CBC0-42D0-8261-6F4C0ED01568}" destId="{5AD6F7AA-A51F-4E11-B293-555DDFA65A93}" srcOrd="9" destOrd="0" parTransId="{914F1903-6852-47EC-8F5E-EF41C8C16BC5}" sibTransId="{68117099-6E48-4A79-98F7-ADC79DC477EA}"/>
    <dgm:cxn modelId="{44AC5211-CA10-4B29-9AEF-7A4B1567994A}" type="presOf" srcId="{84B9BC81-B3E8-46D1-A50A-8ED523E08C40}" destId="{4FD32E53-4E32-41BA-A320-3AB88F264847}" srcOrd="0" destOrd="0" presId="urn:microsoft.com/office/officeart/2005/8/layout/matrix1"/>
    <dgm:cxn modelId="{6BC013A7-FA21-4444-9E1E-EE756EF21163}" type="presOf" srcId="{DE837E86-CBC0-42D0-8261-6F4C0ED01568}" destId="{96722D21-8B3C-4679-B50C-53CABD5649EA}" srcOrd="0" destOrd="0" presId="urn:microsoft.com/office/officeart/2005/8/layout/matrix1"/>
    <dgm:cxn modelId="{0791E20E-6087-4D00-A6D3-B8BBBC9F97B1}" type="presParOf" srcId="{D934CDAC-11FC-4FE8-90CE-78EBCBB410E4}" destId="{57646386-43E6-4A0F-A3E3-263858B983A9}" srcOrd="0" destOrd="0" presId="urn:microsoft.com/office/officeart/2005/8/layout/matrix1"/>
    <dgm:cxn modelId="{92C7B31F-2240-4D90-92CF-490F7BE66F82}" type="presParOf" srcId="{57646386-43E6-4A0F-A3E3-263858B983A9}" destId="{4FD32E53-4E32-41BA-A320-3AB88F264847}" srcOrd="0" destOrd="0" presId="urn:microsoft.com/office/officeart/2005/8/layout/matrix1"/>
    <dgm:cxn modelId="{B6634B41-DEB1-4696-8B66-E78C1471F564}" type="presParOf" srcId="{57646386-43E6-4A0F-A3E3-263858B983A9}" destId="{47FBED8D-A70F-4A90-96F6-157FE7AED5CC}" srcOrd="1" destOrd="0" presId="urn:microsoft.com/office/officeart/2005/8/layout/matrix1"/>
    <dgm:cxn modelId="{67583147-A4E8-4F51-A3E9-EBE56708697B}" type="presParOf" srcId="{57646386-43E6-4A0F-A3E3-263858B983A9}" destId="{A7AB0220-DB03-491B-A1EA-A937E815274F}" srcOrd="2" destOrd="0" presId="urn:microsoft.com/office/officeart/2005/8/layout/matrix1"/>
    <dgm:cxn modelId="{34299238-C60A-4CFB-AA1E-0DFA82333FBA}" type="presParOf" srcId="{57646386-43E6-4A0F-A3E3-263858B983A9}" destId="{09965FAA-4F36-495F-83AA-851BC5FB1878}" srcOrd="3" destOrd="0" presId="urn:microsoft.com/office/officeart/2005/8/layout/matrix1"/>
    <dgm:cxn modelId="{C4322CDA-274C-4C1E-B491-5A111B14D0E5}" type="presParOf" srcId="{57646386-43E6-4A0F-A3E3-263858B983A9}" destId="{82716762-40A6-461E-8F63-200C6B0C93D9}" srcOrd="4" destOrd="0" presId="urn:microsoft.com/office/officeart/2005/8/layout/matrix1"/>
    <dgm:cxn modelId="{8F31375A-6C6C-4CC2-9F7D-B094F0D97D21}" type="presParOf" srcId="{57646386-43E6-4A0F-A3E3-263858B983A9}" destId="{F478B4A7-95DC-412B-BE64-CEFCBC6782D0}" srcOrd="5" destOrd="0" presId="urn:microsoft.com/office/officeart/2005/8/layout/matrix1"/>
    <dgm:cxn modelId="{75BB764E-9FD6-42D1-8E8B-F8C1975AF7C1}" type="presParOf" srcId="{57646386-43E6-4A0F-A3E3-263858B983A9}" destId="{9B3E1D7E-BB37-46BF-8DDE-12442E5DFA9C}" srcOrd="6" destOrd="0" presId="urn:microsoft.com/office/officeart/2005/8/layout/matrix1"/>
    <dgm:cxn modelId="{D4515C3D-503B-4068-BA58-0DBA4C7F77F2}" type="presParOf" srcId="{57646386-43E6-4A0F-A3E3-263858B983A9}" destId="{E7E4016E-FFD5-4A1B-9360-4A867611300B}" srcOrd="7" destOrd="0" presId="urn:microsoft.com/office/officeart/2005/8/layout/matrix1"/>
    <dgm:cxn modelId="{913EC2FD-5536-4D7F-B5A4-1DE29B0C757B}" type="presParOf" srcId="{D934CDAC-11FC-4FE8-90CE-78EBCBB410E4}" destId="{96722D21-8B3C-4679-B50C-53CABD5649E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32E53-4E32-41BA-A320-3AB88F264847}">
      <dsp:nvSpPr>
        <dsp:cNvPr id="0" name=""/>
        <dsp:cNvSpPr/>
      </dsp:nvSpPr>
      <dsp:spPr>
        <a:xfrm rot="16200000">
          <a:off x="1665214" y="-1665214"/>
          <a:ext cx="2256638" cy="5587068"/>
        </a:xfrm>
        <a:prstGeom prst="round1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Двуязычный ребёнок будет обязательно иметь логопедические проблемы</a:t>
          </a:r>
          <a:endParaRPr lang="ru-RU" sz="2000" kern="1200" dirty="0">
            <a:solidFill>
              <a:schemeClr val="tx2"/>
            </a:solidFill>
          </a:endParaRPr>
        </a:p>
      </dsp:txBody>
      <dsp:txXfrm rot="5400000">
        <a:off x="-1" y="1"/>
        <a:ext cx="5587068" cy="1692478"/>
      </dsp:txXfrm>
    </dsp:sp>
    <dsp:sp modelId="{A7AB0220-DB03-491B-A1EA-A937E815274F}">
      <dsp:nvSpPr>
        <dsp:cNvPr id="0" name=""/>
        <dsp:cNvSpPr/>
      </dsp:nvSpPr>
      <dsp:spPr>
        <a:xfrm>
          <a:off x="5587068" y="30080"/>
          <a:ext cx="5587068" cy="2256638"/>
        </a:xfrm>
        <a:prstGeom prst="round1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</a:rPr>
            <a:t>Ребёнок будет путать языки</a:t>
          </a:r>
          <a:endParaRPr lang="ru-RU" sz="2000" kern="1200" dirty="0">
            <a:solidFill>
              <a:schemeClr val="tx2"/>
            </a:solidFill>
          </a:endParaRPr>
        </a:p>
      </dsp:txBody>
      <dsp:txXfrm>
        <a:off x="5587068" y="30080"/>
        <a:ext cx="5587068" cy="1692478"/>
      </dsp:txXfrm>
    </dsp:sp>
    <dsp:sp modelId="{82716762-40A6-461E-8F63-200C6B0C93D9}">
      <dsp:nvSpPr>
        <dsp:cNvPr id="0" name=""/>
        <dsp:cNvSpPr/>
      </dsp:nvSpPr>
      <dsp:spPr>
        <a:xfrm rot="10800000">
          <a:off x="0" y="2256638"/>
          <a:ext cx="5587068" cy="2256638"/>
        </a:xfrm>
        <a:prstGeom prst="round1Rect">
          <a:avLst/>
        </a:prstGeom>
        <a:solidFill>
          <a:srgbClr val="FFC0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</a:rPr>
            <a:t>После трёх лет жизни в </a:t>
          </a:r>
          <a:r>
            <a:rPr lang="ru-RU" sz="2000" kern="1200" dirty="0" err="1" smtClean="0">
              <a:solidFill>
                <a:schemeClr val="tx2"/>
              </a:solidFill>
            </a:rPr>
            <a:t>моноязычной</a:t>
          </a:r>
          <a:r>
            <a:rPr lang="ru-RU" sz="2000" kern="1200" dirty="0" smtClean="0">
              <a:solidFill>
                <a:schemeClr val="tx2"/>
              </a:solidFill>
            </a:rPr>
            <a:t> среде ребёнок никогда не сможет стать </a:t>
          </a:r>
          <a:r>
            <a:rPr lang="ru-RU" sz="2000" kern="1200" dirty="0" err="1" smtClean="0">
              <a:solidFill>
                <a:schemeClr val="tx2"/>
              </a:solidFill>
            </a:rPr>
            <a:t>билингвом</a:t>
          </a:r>
          <a:endParaRPr lang="ru-RU" sz="2000" kern="1200" dirty="0">
            <a:solidFill>
              <a:schemeClr val="tx2"/>
            </a:solidFill>
          </a:endParaRPr>
        </a:p>
      </dsp:txBody>
      <dsp:txXfrm rot="10800000">
        <a:off x="0" y="2820798"/>
        <a:ext cx="5587068" cy="1692478"/>
      </dsp:txXfrm>
    </dsp:sp>
    <dsp:sp modelId="{9B3E1D7E-BB37-46BF-8DDE-12442E5DFA9C}">
      <dsp:nvSpPr>
        <dsp:cNvPr id="0" name=""/>
        <dsp:cNvSpPr/>
      </dsp:nvSpPr>
      <dsp:spPr>
        <a:xfrm rot="5400000">
          <a:off x="7252282" y="591423"/>
          <a:ext cx="2256638" cy="5587068"/>
        </a:xfrm>
        <a:prstGeom prst="round1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/>
              </a:solidFill>
            </a:rPr>
            <a:t>Ребёнок, говорящий на двух языках не сможет чувствовать себя уверенно ни в том, ни в другом языковом пространстве, будет блуждать между двумя культурами, не сможет идентифицировать себя </a:t>
          </a:r>
          <a:endParaRPr lang="ru-RU" sz="2000" kern="1200" dirty="0">
            <a:solidFill>
              <a:schemeClr val="tx2"/>
            </a:solidFill>
          </a:endParaRPr>
        </a:p>
      </dsp:txBody>
      <dsp:txXfrm rot="-5400000">
        <a:off x="5587067" y="2820798"/>
        <a:ext cx="5587068" cy="1692478"/>
      </dsp:txXfrm>
    </dsp:sp>
    <dsp:sp modelId="{96722D21-8B3C-4679-B50C-53CABD5649EA}">
      <dsp:nvSpPr>
        <dsp:cNvPr id="0" name=""/>
        <dsp:cNvSpPr/>
      </dsp:nvSpPr>
      <dsp:spPr>
        <a:xfrm>
          <a:off x="1216315" y="1513301"/>
          <a:ext cx="8741504" cy="112831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2"/>
              </a:solidFill>
            </a:rPr>
            <a:t>Основные опасения</a:t>
          </a:r>
          <a:endParaRPr lang="ru-RU" sz="3600" b="1" kern="1200" dirty="0">
            <a:solidFill>
              <a:schemeClr val="tx2"/>
            </a:solidFill>
          </a:endParaRPr>
        </a:p>
      </dsp:txBody>
      <dsp:txXfrm>
        <a:off x="1271395" y="1568381"/>
        <a:ext cx="8631344" cy="1018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AAF44-1F6F-419A-9CDE-D0FFBFE7195B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718BB-3A60-4B40-8FD4-74402F4FD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9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718BB-3A60-4B40-8FD4-74402F4FDB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5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AC6CC0-914F-4A6F-B8FE-1137B7ABBBE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96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68375C1-7C5C-42A2-80F2-05631BB376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5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AC6CC0-914F-4A6F-B8FE-1137B7ABBBE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54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AC6CC0-914F-4A6F-B8FE-1137B7ABBBE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52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63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5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4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Щелкните, чтобы изменить название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/>
          <a:p>
            <a:fld id="{893E4FF4-65A9-4799-8DF2-B525DB780323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11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нкты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3509F9E9-0483-4A79-B997-B23DAC1644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49" name="Текст 8">
            <a:extLst>
              <a:ext uri="{FF2B5EF4-FFF2-40B4-BE49-F238E27FC236}">
                <a16:creationId xmlns="" xmlns:a16="http://schemas.microsoft.com/office/drawing/2014/main" id="{305CEEFA-58BB-4AFA-AD31-BEE38B013E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="" xmlns:a16="http://schemas.microsoft.com/office/drawing/2014/main" id="{BEEE40C3-341F-4063-8D33-B1328863FB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1" name="Текст 8">
            <a:extLst>
              <a:ext uri="{FF2B5EF4-FFF2-40B4-BE49-F238E27FC236}">
                <a16:creationId xmlns="" xmlns:a16="http://schemas.microsoft.com/office/drawing/2014/main" id="{D09CE291-B951-4300-9D67-154E4BB557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="" xmlns:a16="http://schemas.microsoft.com/office/drawing/2014/main" id="{0D3A393C-4D8C-49BC-934D-B57BE1B28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3" name="Текст 8">
            <a:extLst>
              <a:ext uri="{FF2B5EF4-FFF2-40B4-BE49-F238E27FC236}">
                <a16:creationId xmlns="" xmlns:a16="http://schemas.microsoft.com/office/drawing/2014/main" id="{08906184-3520-4606-AF8B-59ECFFA6D7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="" xmlns:a16="http://schemas.microsoft.com/office/drawing/2014/main" id="{8A64BEB9-7FB0-4DF9-BFE9-62016E83E8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5" name="Текст 8">
            <a:extLst>
              <a:ext uri="{FF2B5EF4-FFF2-40B4-BE49-F238E27FC236}">
                <a16:creationId xmlns="" xmlns:a16="http://schemas.microsoft.com/office/drawing/2014/main" id="{4CCC1C98-37FD-4404-8383-72ED535FE57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="" xmlns:a16="http://schemas.microsoft.com/office/drawing/2014/main" id="{B24BD1AE-AB0E-40FA-AEA8-8D687D84B5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57" name="Текст 8">
            <a:extLst>
              <a:ext uri="{FF2B5EF4-FFF2-40B4-BE49-F238E27FC236}">
                <a16:creationId xmlns="" xmlns:a16="http://schemas.microsoft.com/office/drawing/2014/main" id="{CA2F0EA7-F3F7-443F-BA0D-4916B618C56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="" xmlns:a16="http://schemas.microsoft.com/office/drawing/2014/main" id="{2BB6E6C3-1F6A-41B6-8EE0-6FDCBA34413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B2738624-9DAA-4152-9A77-80BBB71AD5F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59" name="Рисунок 15">
            <a:extLst>
              <a:ext uri="{FF2B5EF4-FFF2-40B4-BE49-F238E27FC236}">
                <a16:creationId xmlns="" xmlns:a16="http://schemas.microsoft.com/office/drawing/2014/main" id="{522AE46C-0845-4BB0-9861-06071BCF56F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7718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0" name="Рисунок 15">
            <a:extLst>
              <a:ext uri="{FF2B5EF4-FFF2-40B4-BE49-F238E27FC236}">
                <a16:creationId xmlns="" xmlns:a16="http://schemas.microsoft.com/office/drawing/2014/main" id="{D791A6AF-478F-443B-A785-F82A8DBA9F3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122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1" name="Рисунок 15">
            <a:extLst>
              <a:ext uri="{FF2B5EF4-FFF2-40B4-BE49-F238E27FC236}">
                <a16:creationId xmlns="" xmlns:a16="http://schemas.microsoft.com/office/drawing/2014/main" id="{1A65AFE9-2875-44A5-BF13-6E843889266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51950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62" name="Рисунок 15">
            <a:extLst>
              <a:ext uri="{FF2B5EF4-FFF2-40B4-BE49-F238E27FC236}">
                <a16:creationId xmlns="" xmlns:a16="http://schemas.microsoft.com/office/drawing/2014/main" id="{069B9167-077F-4123-82C5-01EB62AFB3E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780587" y="1735138"/>
            <a:ext cx="1979613" cy="1981200"/>
          </a:xfrm>
          <a:solidFill>
            <a:schemeClr val="bg1">
              <a:lumMod val="95000"/>
              <a:alpha val="70000"/>
            </a:schemeClr>
          </a:solidFill>
          <a:ln w="95250" cap="sq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2660126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rtlCol="0"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rtlCol="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92440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объект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7">
            <a:extLst>
              <a:ext uri="{FF2B5EF4-FFF2-40B4-BE49-F238E27FC236}">
                <a16:creationId xmlns=""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14">
            <a:extLst>
              <a:ext uri="{FF2B5EF4-FFF2-40B4-BE49-F238E27FC236}">
                <a16:creationId xmlns=""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rtlCol="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=""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 rtlCol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pPr rtl="0"/>
            <a:r>
              <a:rPr lang="ru-RU" noProof="0" dirty="0"/>
              <a:t>Щелкните, чтобы изменить 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39292567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Щелкните, чтобы изменить название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/>
          <a:p>
            <a:fld id="{893E4FF4-65A9-4799-8DF2-B525DB780323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83376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(спра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4CB6159E-5FDA-434C-9976-C2D944203706}" type="datetime1">
              <a:rPr lang="ru-RU" smtClean="0">
                <a:solidFill>
                  <a:srgbClr val="999999">
                    <a:lumMod val="5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99999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5363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подпись (сле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 rtlCol="0"/>
          <a:lstStyle/>
          <a:p>
            <a:pPr rtl="0"/>
            <a:r>
              <a:rPr lang="ru-RU" noProof="0" dirty="0"/>
              <a:t>Щелкните, чтобы изменить стиль названия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/>
          <a:lstStyle/>
          <a:p>
            <a:fld id="{29EE997C-0E03-43C7-ADC5-2EF6FB58BA40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5" name="Рисунок 7">
            <a:extLst>
              <a:ext uri="{FF2B5EF4-FFF2-40B4-BE49-F238E27FC236}">
                <a16:creationId xmlns=""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7" name="Текст 2">
            <a:extLst>
              <a:ext uri="{FF2B5EF4-FFF2-40B4-BE49-F238E27FC236}">
                <a16:creationId xmlns=""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746999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CCCA450-34D0-4B9B-9941-816FCDA5E28F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Рисунок 15">
            <a:extLst>
              <a:ext uri="{FF2B5EF4-FFF2-40B4-BE49-F238E27FC236}">
                <a16:creationId xmlns=""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=""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0" name="Рисунок 15">
            <a:extLst>
              <a:ext uri="{FF2B5EF4-FFF2-40B4-BE49-F238E27FC236}">
                <a16:creationId xmlns=""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1" name="Рисунок 15">
            <a:extLst>
              <a:ext uri="{FF2B5EF4-FFF2-40B4-BE49-F238E27FC236}">
                <a16:creationId xmlns=""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3" name="Текст 2">
            <a:extLst>
              <a:ext uri="{FF2B5EF4-FFF2-40B4-BE49-F238E27FC236}">
                <a16:creationId xmlns=""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435626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26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нитор и два бло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/>
            <a:srcRect/>
            <a:stretch>
              <a:fillRect l="-2654" t="-2825" r="2654" b="-10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40698AF-8661-4543-8D60-1EF1AA3EB9E0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Рисунок 15">
            <a:extLst>
              <a:ext uri="{FF2B5EF4-FFF2-40B4-BE49-F238E27FC236}">
                <a16:creationId xmlns=""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3" name="Текст 2">
            <a:extLst>
              <a:ext uri="{FF2B5EF4-FFF2-40B4-BE49-F238E27FC236}">
                <a16:creationId xmlns=""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=""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5" name="Рисунок 15">
            <a:extLst>
              <a:ext uri="{FF2B5EF4-FFF2-40B4-BE49-F238E27FC236}">
                <a16:creationId xmlns=""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6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6301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опуляр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F2810C-B753-4586-979D-ED22B4A141CC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Текст 7">
            <a:extLst>
              <a:ext uri="{FF2B5EF4-FFF2-40B4-BE49-F238E27FC236}">
                <a16:creationId xmlns=""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2" name="Текст 7">
            <a:extLst>
              <a:ext uri="{FF2B5EF4-FFF2-40B4-BE49-F238E27FC236}">
                <a16:creationId xmlns=""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=""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5" name="Текст 7">
            <a:extLst>
              <a:ext uri="{FF2B5EF4-FFF2-40B4-BE49-F238E27FC236}">
                <a16:creationId xmlns=""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8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26151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8EED96-4C67-45C9-8C7A-AF9743E1C580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6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0269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мка из круг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ABEAB23-9C50-4E21-80EB-531057D00F73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Текст 7">
            <a:extLst>
              <a:ext uri="{FF2B5EF4-FFF2-40B4-BE49-F238E27FC236}">
                <a16:creationId xmlns=""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=""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 rtlCol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 rtl="0"/>
            <a:r>
              <a:rPr lang="ru-RU" noProof="0" dirty="0"/>
              <a:t>Миллиард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=""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=""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=""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 rtlCol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 rtl="0"/>
            <a:r>
              <a:rPr lang="ru-RU" noProof="0" dirty="0"/>
              <a:t>Миллиард</a:t>
            </a:r>
          </a:p>
        </p:txBody>
      </p:sp>
      <p:sp>
        <p:nvSpPr>
          <p:cNvPr id="35" name="Текст 11">
            <a:extLst>
              <a:ext uri="{FF2B5EF4-FFF2-40B4-BE49-F238E27FC236}">
                <a16:creationId xmlns=""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 rtlCol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 rtl="0"/>
            <a:r>
              <a:rPr lang="ru-RU" noProof="0" dirty="0"/>
              <a:t>Миллиард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47522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C050615-84F8-43C8-8B94-1337669963D2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 rtlCol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 rtlCol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4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4822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 rtlCol="0"/>
          <a:lstStyle/>
          <a:p>
            <a:fld id="{4DE74897-CABE-46A1-936E-11594ED6C02D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2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3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1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4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3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5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4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8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5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29" name="Рисунок 11" descr="Квадрант с логотипами конкурентов">
            <a:extLst>
              <a:ext uri="{FF2B5EF4-FFF2-40B4-BE49-F238E27FC236}">
                <a16:creationId xmlns=""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pPr rtl="0"/>
            <a:r>
              <a:rPr lang="ru-RU" noProof="0" dirty="0"/>
              <a:t>Конкурент 6</a:t>
            </a:r>
          </a:p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=""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 rtlCol="0"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Дороже</a:t>
            </a:r>
          </a:p>
        </p:txBody>
      </p:sp>
      <p:cxnSp>
        <p:nvCxnSpPr>
          <p:cNvPr id="34" name="Прямая со стрелкой 33">
            <a:extLst>
              <a:ext uri="{FF2B5EF4-FFF2-40B4-BE49-F238E27FC236}">
                <a16:creationId xmlns=""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 35">
            <a:extLst>
              <a:ext uri="{FF2B5EF4-FFF2-40B4-BE49-F238E27FC236}">
                <a16:creationId xmlns=""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Рисунок 14">
            <a:extLst>
              <a:ext uri="{FF2B5EF4-FFF2-40B4-BE49-F238E27FC236}">
                <a16:creationId xmlns=""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9" name="Текст 7">
            <a:extLst>
              <a:ext uri="{FF2B5EF4-FFF2-40B4-BE49-F238E27FC236}">
                <a16:creationId xmlns=""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 rtlCol="0"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Дешевле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=""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Менее удобно</a:t>
            </a:r>
          </a:p>
        </p:txBody>
      </p:sp>
      <p:sp>
        <p:nvSpPr>
          <p:cNvPr id="42" name="Текст 7">
            <a:extLst>
              <a:ext uri="{FF2B5EF4-FFF2-40B4-BE49-F238E27FC236}">
                <a16:creationId xmlns=""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ru-RU" noProof="0" dirty="0"/>
              <a:t>Более удобно</a:t>
            </a:r>
          </a:p>
        </p:txBody>
      </p:sp>
      <p:sp>
        <p:nvSpPr>
          <p:cNvPr id="21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32372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рех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30C095B-77EC-4C8C-B4F2-F36303A6FAD0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=""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11">
            <a:extLst>
              <a:ext uri="{FF2B5EF4-FFF2-40B4-BE49-F238E27FC236}">
                <a16:creationId xmlns=""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 rtlCol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8328" indent="-18288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=""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 rtlCol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8328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 rtlCol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=""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263239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986CFF9-6ED9-410B-AE1A-12323C54ED4F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 rtlCol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6" name="Объект 7">
            <a:extLst>
              <a:ext uri="{FF2B5EF4-FFF2-40B4-BE49-F238E27FC236}">
                <a16:creationId xmlns=""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570706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6D55DA-B5BB-449B-BF19-97053FDAD463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=""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=""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5" name="Текст 7">
            <a:extLst>
              <a:ext uri="{FF2B5EF4-FFF2-40B4-BE49-F238E27FC236}">
                <a16:creationId xmlns=""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1" name="Текст 7">
            <a:extLst>
              <a:ext uri="{FF2B5EF4-FFF2-40B4-BE49-F238E27FC236}">
                <a16:creationId xmlns=""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=""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=""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=""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=""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8" name="Текст 11">
            <a:extLst>
              <a:ext uri="{FF2B5EF4-FFF2-40B4-BE49-F238E27FC236}">
                <a16:creationId xmlns=""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=""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rtlCol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20ГГ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=""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rtlCol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Месяц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=""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279343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 rtlCol="0">
            <a:noAutofit/>
          </a:bodyPr>
          <a:lstStyle/>
          <a:p>
            <a:pPr rtl="0"/>
            <a:r>
              <a:rPr lang="ru-RU" noProof="0" dirty="0"/>
              <a:t>Вставьте название здесь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0308EE-7741-4615-B633-B2958A2A9414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Заполнитель таблицы 9">
            <a:extLst>
              <a:ext uri="{FF2B5EF4-FFF2-40B4-BE49-F238E27FC236}">
                <a16:creationId xmlns=""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таблицы</a:t>
            </a:r>
            <a:endParaRPr lang="ru-RU" noProof="0" dirty="0"/>
          </a:p>
        </p:txBody>
      </p:sp>
      <p:sp>
        <p:nvSpPr>
          <p:cNvPr id="11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745170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63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ая груп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2" name="Рисунок 11">
            <a:extLst>
              <a:ext uri="{FF2B5EF4-FFF2-40B4-BE49-F238E27FC236}">
                <a16:creationId xmlns=""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3" name="Рисунок 11">
            <a:extLst>
              <a:ext uri="{FF2B5EF4-FFF2-40B4-BE49-F238E27FC236}">
                <a16:creationId xmlns=""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B3D1F1-2A95-4F38-B27C-D23EF8C5E468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 rtlCol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rtlCol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=""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 rtlCol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=""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rtlCol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образец текста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=""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 rtlCol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6" name="Текст 2">
            <a:extLst>
              <a:ext uri="{FF2B5EF4-FFF2-40B4-BE49-F238E27FC236}">
                <a16:creationId xmlns=""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rtlCol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образец текста</a:t>
            </a:r>
          </a:p>
        </p:txBody>
      </p:sp>
      <p:sp>
        <p:nvSpPr>
          <p:cNvPr id="22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473944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0CEF55-CE3F-479C-AEB2-81ABE8761F2C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5" name="Текст 2">
            <a:extLst>
              <a:ext uri="{FF2B5EF4-FFF2-40B4-BE49-F238E27FC236}">
                <a16:creationId xmlns=""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=""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7" name="Текст 2">
            <a:extLst>
              <a:ext uri="{FF2B5EF4-FFF2-40B4-BE49-F238E27FC236}">
                <a16:creationId xmlns=""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8" name="Текст 11">
            <a:extLst>
              <a:ext uri="{FF2B5EF4-FFF2-40B4-BE49-F238E27FC236}">
                <a16:creationId xmlns=""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49" name="Рисунок 11">
            <a:extLst>
              <a:ext uri="{FF2B5EF4-FFF2-40B4-BE49-F238E27FC236}">
                <a16:creationId xmlns=""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0" name="Текст 2">
            <a:extLst>
              <a:ext uri="{FF2B5EF4-FFF2-40B4-BE49-F238E27FC236}">
                <a16:creationId xmlns=""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51" name="Текст 11">
            <a:extLst>
              <a:ext uri="{FF2B5EF4-FFF2-40B4-BE49-F238E27FC236}">
                <a16:creationId xmlns=""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52" name="Рисунок 11">
            <a:extLst>
              <a:ext uri="{FF2B5EF4-FFF2-40B4-BE49-F238E27FC236}">
                <a16:creationId xmlns=""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3" name="Текст 2">
            <a:extLst>
              <a:ext uri="{FF2B5EF4-FFF2-40B4-BE49-F238E27FC236}">
                <a16:creationId xmlns=""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54" name="Текст 11">
            <a:extLst>
              <a:ext uri="{FF2B5EF4-FFF2-40B4-BE49-F238E27FC236}">
                <a16:creationId xmlns=""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55" name="Рисунок 11">
            <a:extLst>
              <a:ext uri="{FF2B5EF4-FFF2-40B4-BE49-F238E27FC236}">
                <a16:creationId xmlns=""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6" name="Текст 2">
            <a:extLst>
              <a:ext uri="{FF2B5EF4-FFF2-40B4-BE49-F238E27FC236}">
                <a16:creationId xmlns=""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57" name="Текст 11">
            <a:extLst>
              <a:ext uri="{FF2B5EF4-FFF2-40B4-BE49-F238E27FC236}">
                <a16:creationId xmlns=""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58" name="Рисунок 11">
            <a:extLst>
              <a:ext uri="{FF2B5EF4-FFF2-40B4-BE49-F238E27FC236}">
                <a16:creationId xmlns=""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9" name="Текст 2">
            <a:extLst>
              <a:ext uri="{FF2B5EF4-FFF2-40B4-BE49-F238E27FC236}">
                <a16:creationId xmlns=""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60" name="Текст 11">
            <a:extLst>
              <a:ext uri="{FF2B5EF4-FFF2-40B4-BE49-F238E27FC236}">
                <a16:creationId xmlns=""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61" name="Рисунок 11">
            <a:extLst>
              <a:ext uri="{FF2B5EF4-FFF2-40B4-BE49-F238E27FC236}">
                <a16:creationId xmlns=""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2019682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 rtlCol="0">
            <a:noAutofit/>
          </a:bodyPr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3592BDC-A620-40A6-88DB-C46EA54B24C3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Заполнитель диаграммы 7">
            <a:extLst>
              <a:ext uri="{FF2B5EF4-FFF2-40B4-BE49-F238E27FC236}">
                <a16:creationId xmlns=""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ru-RU" noProof="0" smtClean="0"/>
              <a:t>Вставка диаграммы</a:t>
            </a:r>
            <a:endParaRPr lang="ru-RU" noProof="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=""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=""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29" name="Текст 11">
            <a:extLst>
              <a:ext uri="{FF2B5EF4-FFF2-40B4-BE49-F238E27FC236}">
                <a16:creationId xmlns=""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=""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1 500 000 долларов США</a:t>
            </a:r>
          </a:p>
        </p:txBody>
      </p:sp>
      <p:sp>
        <p:nvSpPr>
          <p:cNvPr id="31" name="Текст 11">
            <a:extLst>
              <a:ext uri="{FF2B5EF4-FFF2-40B4-BE49-F238E27FC236}">
                <a16:creationId xmlns=""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dirty="0"/>
              <a:t>Описание категории</a:t>
            </a:r>
          </a:p>
        </p:txBody>
      </p:sp>
      <p:sp>
        <p:nvSpPr>
          <p:cNvPr id="32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953104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74E15FD-ED14-4856-8C04-EACC126827D2}" type="datetime1">
              <a:rPr lang="ru-RU" smtClean="0">
                <a:solidFill>
                  <a:srgbClr val="999999">
                    <a:lumMod val="5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99999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Текст 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 rtlCol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897906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rtlCol="0" anchor="ctr" anchorCtr="0">
            <a:normAutofit/>
          </a:bodyPr>
          <a:lstStyle>
            <a:lvl1pPr algn="ctr">
              <a:defRPr sz="55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rtlCol="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6" name="Текст 12">
            <a:extLst>
              <a:ext uri="{FF2B5EF4-FFF2-40B4-BE49-F238E27FC236}">
                <a16:creationId xmlns=""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18" name="Текст 16">
            <a:extLst>
              <a:ext uri="{FF2B5EF4-FFF2-40B4-BE49-F238E27FC236}">
                <a16:creationId xmlns=""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rtl="0"/>
            <a:r>
              <a:rPr lang="ru-RU" noProof="0" dirty="0"/>
              <a:t>svetlana@fabrikam.com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=""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=""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rtl="0"/>
            <a:r>
              <a:rPr lang="ru-RU" noProof="0" dirty="0"/>
              <a:t>404-555-01-15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=""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Веб-сайт: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=""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www.fabrikam.com</a:t>
            </a:r>
          </a:p>
        </p:txBody>
      </p:sp>
    </p:spTree>
    <p:extLst>
      <p:ext uri="{BB962C8B-B14F-4D97-AF65-F5344CB8AC3E}">
        <p14:creationId xmlns:p14="http://schemas.microsoft.com/office/powerpoint/2010/main" val="31215520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0F4151A-F2C3-4EDA-A857-6E0FBF25D956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5" name="Текст 2">
            <a:extLst>
              <a:ext uri="{FF2B5EF4-FFF2-40B4-BE49-F238E27FC236}">
                <a16:creationId xmlns=""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=""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0" name="Текст 2">
            <a:extLst>
              <a:ext uri="{FF2B5EF4-FFF2-40B4-BE49-F238E27FC236}">
                <a16:creationId xmlns=""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rtlCol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51" name="Текст 11">
            <a:extLst>
              <a:ext uri="{FF2B5EF4-FFF2-40B4-BE49-F238E27FC236}">
                <a16:creationId xmlns=""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 rtlCol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52" name="Рисунок 11">
            <a:extLst>
              <a:ext uri="{FF2B5EF4-FFF2-40B4-BE49-F238E27FC236}">
                <a16:creationId xmlns=""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9" name="Текст 11">
            <a:extLst>
              <a:ext uri="{FF2B5EF4-FFF2-40B4-BE49-F238E27FC236}">
                <a16:creationId xmlns=""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83516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=""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Вставьте название здесь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31B7D974-9B1F-4BFD-A0F1-B7E5C998F977}" type="datetime1">
              <a:rPr lang="ru-RU" smtClean="0">
                <a:solidFill>
                  <a:srgbClr val="999999">
                    <a:lumMod val="5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99999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Текст 2">
            <a:extLst>
              <a:ext uri="{FF2B5EF4-FFF2-40B4-BE49-F238E27FC236}">
                <a16:creationId xmlns=""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 2">
            <a:extLst>
              <a:ext uri="{FF2B5EF4-FFF2-40B4-BE49-F238E27FC236}">
                <a16:creationId xmlns=""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3510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елефон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 rtlCol="0"/>
          <a:lstStyle/>
          <a:p>
            <a:pPr rtl="0"/>
            <a:r>
              <a:rPr lang="ru-RU" noProof="0" dirty="0"/>
              <a:t>Вставьте название здесь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547A8C7-7ED6-4661-AEB4-F0847FC58415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7" name="Рисунок 15">
            <a:extLst>
              <a:ext uri="{FF2B5EF4-FFF2-40B4-BE49-F238E27FC236}">
                <a16:creationId xmlns=""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3" name="Текст 2">
            <a:extLst>
              <a:ext uri="{FF2B5EF4-FFF2-40B4-BE49-F238E27FC236}">
                <a16:creationId xmlns=""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Изменить текст</a:t>
            </a:r>
          </a:p>
        </p:txBody>
      </p:sp>
      <p:sp>
        <p:nvSpPr>
          <p:cNvPr id="32" name="Текст 11">
            <a:extLst>
              <a:ext uri="{FF2B5EF4-FFF2-40B4-BE49-F238E27FC236}">
                <a16:creationId xmlns=""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35" name="Рисунок 15">
            <a:extLst>
              <a:ext uri="{FF2B5EF4-FFF2-40B4-BE49-F238E27FC236}">
                <a16:creationId xmlns=""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6" name="Рисунок 11">
            <a:extLst>
              <a:ext uri="{FF2B5EF4-FFF2-40B4-BE49-F238E27FC236}">
                <a16:creationId xmlns=""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214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rtlCol="0"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rtlCol="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28441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=""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 rtlCol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pPr rtl="0"/>
            <a:r>
              <a:rPr lang="ru-RU" noProof="0" dirty="0"/>
              <a:t>Щелкните, чтобы изменить 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7394053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85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39"/>
            <a:ext cx="10515600" cy="3874709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DF62BA-2050-48CF-9650-C2F7275AF695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974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2C7616D-B363-409D-AB51-4133A2B8E8DB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=""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rtlCol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6" name="Объект 7">
            <a:extLst>
              <a:ext uri="{FF2B5EF4-FFF2-40B4-BE49-F238E27FC236}">
                <a16:creationId xmlns=""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98863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974823F-ABA4-4658-83A8-7DB50CC5132B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66173"/>
            <a:ext cx="4817357" cy="338901"/>
          </a:xfrm>
        </p:spPr>
        <p:txBody>
          <a:bodyPr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=""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4467"/>
            <a:ext cx="4817357" cy="2667396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=""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Объект 5">
            <a:extLst>
              <a:ext uri="{FF2B5EF4-FFF2-40B4-BE49-F238E27FC236}">
                <a16:creationId xmlns=""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790" y="2614467"/>
            <a:ext cx="4859598" cy="2667396"/>
          </a:xfrm>
        </p:spPr>
        <p:txBody>
          <a:bodyPr rtlCol="0"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24271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/>
          <a:p>
            <a:fld id="{0A2CCFA2-02BD-4DCC-A568-F5776D82A43A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92961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F3DE0221-DA13-484E-A760-8C9BD129C7C2}" type="datetime1">
              <a:rPr lang="ru-RU" smtClean="0">
                <a:solidFill>
                  <a:srgbClr val="999999">
                    <a:lumMod val="5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99999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1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>
            <a:extLst>
              <a:ext uri="{FF2B5EF4-FFF2-40B4-BE49-F238E27FC236}">
                <a16:creationId xmlns=""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199"/>
            <a:ext cx="5653088" cy="5403851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dirty="0"/>
              <a:t>Вставьте название здесь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rtlCol="0"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38592985-9024-4AE7-850B-F2836A3175DA}" type="datetime1">
              <a:rPr lang="ru-RU" smtClean="0">
                <a:solidFill>
                  <a:srgbClr val="999999">
                    <a:lumMod val="5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99999">
                    <a:lumMod val="5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=""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24968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E2179B-C9DF-4ADF-B081-2861E97C1A43}" type="datetime1">
              <a:rPr lang="ru-RU" smtClean="0">
                <a:solidFill>
                  <a:prstClr val="white"/>
                </a:solidFill>
              </a:rPr>
              <a:pPr/>
              <a:t>13.08.19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 rtlCol="0"/>
          <a:lstStyle>
            <a:lvl1pPr algn="ctr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rtlCol="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76475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Текст 3">
            <a:extLst>
              <a:ext uri="{FF2B5EF4-FFF2-40B4-BE49-F238E27FC236}">
                <a16:creationId xmlns=""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=""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=""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2">
            <a:extLst>
              <a:ext uri="{FF2B5EF4-FFF2-40B4-BE49-F238E27FC236}">
                <a16:creationId xmlns=""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Текст 3">
            <a:extLst>
              <a:ext uri="{FF2B5EF4-FFF2-40B4-BE49-F238E27FC236}">
                <a16:creationId xmlns=""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17" name="Рисунок 12">
            <a:extLst>
              <a:ext uri="{FF2B5EF4-FFF2-40B4-BE49-F238E27FC236}">
                <a16:creationId xmlns=""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dirty="0"/>
              <a:t>Образец текста</a:t>
            </a:r>
            <a:br>
              <a:rPr lang="ru-RU" noProof="0" dirty="0"/>
            </a:br>
            <a:r>
              <a:rPr lang="ru-RU" noProof="0" dirty="0"/>
              <a:t>стили</a:t>
            </a:r>
          </a:p>
        </p:txBody>
      </p:sp>
      <p:sp>
        <p:nvSpPr>
          <p:cNvPr id="24" name="Рисунок 12">
            <a:extLst>
              <a:ext uri="{FF2B5EF4-FFF2-40B4-BE49-F238E27FC236}">
                <a16:creationId xmlns=""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Текст 3">
            <a:extLst>
              <a:ext uri="{FF2B5EF4-FFF2-40B4-BE49-F238E27FC236}">
                <a16:creationId xmlns=""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=""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8" name="Текст 7">
            <a:extLst>
              <a:ext uri="{FF2B5EF4-FFF2-40B4-BE49-F238E27FC236}">
                <a16:creationId xmlns=""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=""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=""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626446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пункта со зна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EFA8C4C-FE50-44C1-8434-6C7BB898173F}"/>
              </a:ext>
            </a:extLst>
          </p:cNvPr>
          <p:cNvSpPr/>
          <p:nvPr userDrawn="1"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8" y="5657850"/>
            <a:ext cx="4974545" cy="707513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Подзаголовок, ключевую фразу или размытое изображение можно добавить сюда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73C415-D670-4716-A5EC-CC4D52CA2BAC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Рисунок 4">
            <a:extLst>
              <a:ext uri="{FF2B5EF4-FFF2-40B4-BE49-F238E27FC236}">
                <a16:creationId xmlns=""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0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8" y="3981450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=""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85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2677" y="5010963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4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=""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2677" y="5645363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пункта</a:t>
            </a:r>
          </a:p>
        </p:txBody>
      </p:sp>
      <p:sp>
        <p:nvSpPr>
          <p:cNvPr id="23" name="Текст 8">
            <a:extLst>
              <a:ext uri="{FF2B5EF4-FFF2-40B4-BE49-F238E27FC236}">
                <a16:creationId xmlns="" xmlns:a16="http://schemas.microsoft.com/office/drawing/2014/main" id="{B71CBA76-3CE4-4FA7-8940-41ECC9129C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85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1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="" xmlns:a16="http://schemas.microsoft.com/office/drawing/2014/main" id="{ADC8FCF6-5E2F-4976-8979-F493766C38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85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  <p:sp>
        <p:nvSpPr>
          <p:cNvPr id="25" name="Текст 8">
            <a:extLst>
              <a:ext uri="{FF2B5EF4-FFF2-40B4-BE49-F238E27FC236}">
                <a16:creationId xmlns="" xmlns:a16="http://schemas.microsoft.com/office/drawing/2014/main" id="{F111F3D7-9557-4D01-B2FB-38A2FFA105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02677" y="2360347"/>
            <a:ext cx="180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Маркер 2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="" xmlns:a16="http://schemas.microsoft.com/office/drawing/2014/main" id="{FE89EBCC-101B-4979-93C1-08579B0319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677" y="2994747"/>
            <a:ext cx="180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Описание маркера</a:t>
            </a:r>
          </a:p>
        </p:txBody>
      </p:sp>
    </p:spTree>
    <p:extLst>
      <p:ext uri="{BB962C8B-B14F-4D97-AF65-F5344CB8AC3E}">
        <p14:creationId xmlns:p14="http://schemas.microsoft.com/office/powerpoint/2010/main" val="1998164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фровой продук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3613424"/>
            <a:ext cx="3974900" cy="246591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r>
              <a:rPr lang="ru-RU">
                <a:solidFill>
                  <a:prstClr val="black">
                    <a:lumMod val="60000"/>
                    <a:lumOff val="40000"/>
                  </a:prstClr>
                </a:solidFill>
              </a:rPr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B73C415-D670-4716-A5EC-CC4D52CA2BAC}" type="slidenum">
              <a:rPr lang="ru-RU" smtClean="0">
                <a:solidFill>
                  <a:srgbClr val="12121E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1212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rtlCol="0"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Выделенный текст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ru-RU" noProof="0"/>
              <a:t>Вставьте или перетащите свой макет экрана</a:t>
            </a:r>
          </a:p>
        </p:txBody>
      </p:sp>
    </p:spTree>
    <p:extLst>
      <p:ext uri="{BB962C8B-B14F-4D97-AF65-F5344CB8AC3E}">
        <p14:creationId xmlns:p14="http://schemas.microsoft.com/office/powerpoint/2010/main" val="3457409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5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62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08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9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3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5.xml"/><Relationship Id="rId9" Type="http://schemas.openxmlformats.org/officeDocument/2006/relationships/slideLayout" Target="../slideLayouts/slideLayout22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33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32.xml"/><Relationship Id="rId3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5334F-17A7-4A4F-975D-99DA6E935312}" type="datetimeFigureOut">
              <a:rPr lang="ru-RU" smtClean="0"/>
              <a:t>13.08.19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89E16-A5AF-4FC3-8C26-F2F1375DD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89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610A9B49-43AB-48C8-A18A-36A0D8A1A792}" type="datetime1">
              <a:rPr lang="ru-RU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13.08.19</a:t>
            </a:fld>
            <a:endParaRPr lang="ru-RU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3F5779">
                    <a:lumMod val="60000"/>
                    <a:lumOff val="40000"/>
                  </a:srgbClr>
                </a:solidFill>
              </a:rPr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6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7401">
          <p15:clr>
            <a:srgbClr val="F26B43"/>
          </p15:clr>
        </p15:guide>
        <p15:guide id="3" pos="279">
          <p15:clr>
            <a:srgbClr val="F26B43"/>
          </p15:clr>
        </p15:guide>
        <p15:guide id="4" pos="551">
          <p15:clr>
            <a:srgbClr val="F26B43"/>
          </p15:clr>
        </p15:guide>
        <p15:guide id="5" pos="7129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37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emf"/><Relationship Id="rId7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44217"/>
            <a:ext cx="12192000" cy="3053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34" y="1063944"/>
            <a:ext cx="7529395" cy="570742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424330" y="-25167"/>
            <a:ext cx="3767667" cy="6849533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8520418" y="3326817"/>
            <a:ext cx="3575490" cy="80865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Мы познаём мир на разных языках!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9798" y="335560"/>
            <a:ext cx="3496733" cy="598251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</a:t>
            </a:r>
            <a:r>
              <a:rPr lang="ru-RU" b="1" dirty="0" smtClean="0">
                <a:solidFill>
                  <a:schemeClr val="bg1"/>
                </a:solidFill>
              </a:rPr>
              <a:t>еждународные </a:t>
            </a:r>
            <a:r>
              <a:rPr lang="ru-RU" b="1" dirty="0" err="1" smtClean="0">
                <a:solidFill>
                  <a:schemeClr val="bg1"/>
                </a:solidFill>
              </a:rPr>
              <a:t>полилингвальные</a:t>
            </a:r>
            <a:r>
              <a:rPr lang="ru-RU" b="1" dirty="0" smtClean="0">
                <a:solidFill>
                  <a:schemeClr val="bg1"/>
                </a:solidFill>
              </a:rPr>
              <a:t> детские сады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Кембриджская международная школа Бала-Сити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355464"/>
            <a:ext cx="7441035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411058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Социокультурный компонент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948" y="1946059"/>
            <a:ext cx="11274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Педагоги-носители языка являют собой образец аутентичного речевого поведения. Он обогащают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культуроведческими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материалами, создают условия для погружения в языковую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среду. Культура - объект изучения,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наряду с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языком и речью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2084" r="-71" b="21690"/>
          <a:stretch/>
        </p:blipFill>
        <p:spPr>
          <a:xfrm>
            <a:off x="411058" y="2631882"/>
            <a:ext cx="11274552" cy="42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CE675343-79F8-46AA-B56E-932984AB75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2000" y="5158919"/>
            <a:ext cx="3358426" cy="720000"/>
          </a:xfrm>
        </p:spPr>
        <p:txBody>
          <a:bodyPr rtlCol="0">
            <a:noAutofit/>
          </a:bodyPr>
          <a:lstStyle/>
          <a:p>
            <a:pPr lvl="0"/>
            <a:r>
              <a:rPr lang="ru-RU" sz="1600" dirty="0">
                <a:solidFill>
                  <a:schemeClr val="tx2"/>
                </a:solidFill>
              </a:rPr>
              <a:t>Первый </a:t>
            </a:r>
            <a:r>
              <a:rPr lang="ru-RU" sz="1600" dirty="0" err="1" smtClean="0">
                <a:solidFill>
                  <a:schemeClr val="tx2"/>
                </a:solidFill>
              </a:rPr>
              <a:t>полилингвальный</a:t>
            </a:r>
            <a:r>
              <a:rPr lang="ru-RU" sz="1600" dirty="0" smtClean="0">
                <a:solidFill>
                  <a:schemeClr val="tx2"/>
                </a:solidFill>
              </a:rPr>
              <a:t> детский </a:t>
            </a:r>
            <a:r>
              <a:rPr lang="ru-RU" sz="1600" dirty="0">
                <a:solidFill>
                  <a:schemeClr val="tx2"/>
                </a:solidFill>
              </a:rPr>
              <a:t>сад был открыт в 2013 году. </a:t>
            </a:r>
            <a:endParaRPr lang="ru-RU" sz="1600" dirty="0" smtClean="0">
              <a:solidFill>
                <a:schemeClr val="tx2"/>
              </a:solidFill>
            </a:endParaRPr>
          </a:p>
          <a:p>
            <a:pPr lvl="0"/>
            <a:r>
              <a:rPr lang="ru-RU" sz="1600" dirty="0" smtClean="0">
                <a:solidFill>
                  <a:schemeClr val="tx2"/>
                </a:solidFill>
              </a:rPr>
              <a:t>4 </a:t>
            </a:r>
            <a:r>
              <a:rPr lang="ru-RU" sz="1600" dirty="0">
                <a:solidFill>
                  <a:schemeClr val="tx2"/>
                </a:solidFill>
              </a:rPr>
              <a:t>детских сада, 500 </a:t>
            </a:r>
            <a:r>
              <a:rPr lang="ru-RU" sz="1600" dirty="0" smtClean="0">
                <a:solidFill>
                  <a:schemeClr val="tx2"/>
                </a:solidFill>
              </a:rPr>
              <a:t>воспитанников. Ежегодно </a:t>
            </a:r>
            <a:r>
              <a:rPr lang="ru-RU" sz="1600" dirty="0">
                <a:solidFill>
                  <a:schemeClr val="tx2"/>
                </a:solidFill>
              </a:rPr>
              <a:t>выпускается 90 человек.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93694D25-DE51-4F33-9ED7-7D9F4891DD9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39123" y="5158919"/>
            <a:ext cx="3358426" cy="720000"/>
          </a:xfrm>
        </p:spPr>
        <p:txBody>
          <a:bodyPr rtlCol="0">
            <a:noAutofit/>
          </a:bodyPr>
          <a:lstStyle/>
          <a:p>
            <a:r>
              <a:rPr lang="ru-RU" sz="1600" noProof="1">
                <a:solidFill>
                  <a:schemeClr val="tx2"/>
                </a:solidFill>
              </a:rPr>
              <a:t>Начальная </a:t>
            </a:r>
            <a:r>
              <a:rPr lang="ru-RU" sz="1600" noProof="1" smtClean="0">
                <a:solidFill>
                  <a:schemeClr val="tx2"/>
                </a:solidFill>
              </a:rPr>
              <a:t>школа кампус Дубрава </a:t>
            </a:r>
            <a:r>
              <a:rPr lang="ru-RU" sz="1600" noProof="1">
                <a:solidFill>
                  <a:schemeClr val="tx2"/>
                </a:solidFill>
              </a:rPr>
              <a:t>(1-4 классы) </a:t>
            </a:r>
            <a:r>
              <a:rPr lang="ru-RU" sz="1600" noProof="1" smtClean="0">
                <a:solidFill>
                  <a:schemeClr val="tx2"/>
                </a:solidFill>
              </a:rPr>
              <a:t>открылась </a:t>
            </a:r>
            <a:r>
              <a:rPr lang="ru-RU" sz="1600" noProof="1">
                <a:solidFill>
                  <a:schemeClr val="tx2"/>
                </a:solidFill>
              </a:rPr>
              <a:t>в </a:t>
            </a:r>
            <a:r>
              <a:rPr lang="ru-RU" sz="1600" noProof="1" smtClean="0">
                <a:solidFill>
                  <a:schemeClr val="tx2"/>
                </a:solidFill>
              </a:rPr>
              <a:t>2016 году.</a:t>
            </a:r>
          </a:p>
          <a:p>
            <a:r>
              <a:rPr lang="ru-RU" sz="1600" noProof="1" smtClean="0">
                <a:solidFill>
                  <a:schemeClr val="tx2"/>
                </a:solidFill>
              </a:rPr>
              <a:t>Обучаются 80 </a:t>
            </a:r>
            <a:r>
              <a:rPr lang="ru-RU" sz="1600" noProof="1">
                <a:solidFill>
                  <a:schemeClr val="tx2"/>
                </a:solidFill>
              </a:rPr>
              <a:t>детей</a:t>
            </a:r>
            <a:r>
              <a:rPr lang="ru-RU" sz="1600" noProof="1" smtClean="0">
                <a:solidFill>
                  <a:schemeClr val="tx2"/>
                </a:solidFill>
              </a:rPr>
              <a:t>. Школа имеет государственную и международную аккредитацию.</a:t>
            </a:r>
            <a:endParaRPr lang="ru-RU" sz="1600" noProof="1">
              <a:solidFill>
                <a:schemeClr val="tx2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CC804944-6423-4C0F-ABB0-9CF01A05FD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481503" y="5158919"/>
            <a:ext cx="3358426" cy="720000"/>
          </a:xfrm>
        </p:spPr>
        <p:txBody>
          <a:bodyPr rtlCol="0">
            <a:no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В сентябре </a:t>
            </a:r>
            <a:r>
              <a:rPr lang="ru-RU" sz="1600" dirty="0">
                <a:solidFill>
                  <a:schemeClr val="tx2"/>
                </a:solidFill>
              </a:rPr>
              <a:t>2019 года </a:t>
            </a:r>
            <a:r>
              <a:rPr lang="ru-RU" sz="1600" dirty="0" smtClean="0">
                <a:solidFill>
                  <a:schemeClr val="tx2"/>
                </a:solidFill>
              </a:rPr>
              <a:t>на </a:t>
            </a:r>
            <a:r>
              <a:rPr lang="ru-RU" sz="1600" dirty="0" err="1" smtClean="0">
                <a:solidFill>
                  <a:schemeClr val="tx2"/>
                </a:solidFill>
              </a:rPr>
              <a:t>Булаке</a:t>
            </a:r>
            <a:r>
              <a:rPr lang="ru-RU" sz="1600" dirty="0" smtClean="0">
                <a:solidFill>
                  <a:schemeClr val="tx2"/>
                </a:solidFill>
              </a:rPr>
              <a:t> открывается первая в Поволжье Кембриджская международная школа (</a:t>
            </a:r>
            <a:r>
              <a:rPr lang="ru-RU" sz="1600" dirty="0">
                <a:solidFill>
                  <a:schemeClr val="tx2"/>
                </a:solidFill>
              </a:rPr>
              <a:t>начальная школа, среднее и старшее звено, </a:t>
            </a:r>
            <a:r>
              <a:rPr lang="ru-RU" sz="1600" dirty="0" smtClean="0">
                <a:solidFill>
                  <a:schemeClr val="tx2"/>
                </a:solidFill>
              </a:rPr>
              <a:t>для </a:t>
            </a:r>
            <a:r>
              <a:rPr lang="ru-RU" sz="1600" dirty="0">
                <a:solidFill>
                  <a:schemeClr val="tx2"/>
                </a:solidFill>
              </a:rPr>
              <a:t>обучения </a:t>
            </a:r>
            <a:r>
              <a:rPr lang="ru-RU" sz="1600" dirty="0" smtClean="0">
                <a:solidFill>
                  <a:schemeClr val="tx2"/>
                </a:solidFill>
              </a:rPr>
              <a:t>140 детей.</a:t>
            </a:r>
            <a:endParaRPr lang="ru-RU" sz="1600" noProof="1">
              <a:solidFill>
                <a:schemeClr val="tx2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79F4F6B-299B-431B-AD93-01AF893D8C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ru-RU" noProof="1" smtClean="0"/>
              <a:pPr rtl="0"/>
              <a:t>11</a:t>
            </a:fld>
            <a:endParaRPr lang="ru-RU" noProof="1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4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>
          <a:xfrm>
            <a:off x="612874" y="1907204"/>
            <a:ext cx="2926164" cy="2928511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4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 b="982"/>
          <a:stretch>
            <a:fillRect/>
          </a:stretch>
        </p:blipFill>
        <p:spPr>
          <a:xfrm>
            <a:off x="8697634" y="1907204"/>
            <a:ext cx="2926165" cy="2928511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4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>
            <a:fillRect/>
          </a:stretch>
        </p:blipFill>
        <p:spPr>
          <a:xfrm>
            <a:off x="4655253" y="1907204"/>
            <a:ext cx="2926166" cy="2928511"/>
          </a:xfrm>
        </p:spPr>
      </p:pic>
      <p:sp>
        <p:nvSpPr>
          <p:cNvPr id="23" name="Прямоугольник 22"/>
          <p:cNvSpPr/>
          <p:nvPr/>
        </p:nvSpPr>
        <p:spPr>
          <a:xfrm>
            <a:off x="1" y="355464"/>
            <a:ext cx="8481502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85893" y="675297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DE2B17"/>
                </a:solidFill>
              </a:rPr>
              <a:t>Первая Кембриджская международная школа в Поволжье</a:t>
            </a:r>
            <a:endParaRPr lang="ru-RU" sz="4000" b="1" dirty="0">
              <a:solidFill>
                <a:srgbClr val="DE2B17"/>
              </a:solidFill>
            </a:endParaRPr>
          </a:p>
        </p:txBody>
      </p:sp>
      <p:pic>
        <p:nvPicPr>
          <p:cNvPr id="25" name="Picture 2" descr="ÐÐ°ÑÑÐ¸Ð½ÐºÐ¸ Ð¿Ð¾ Ð·Ð°Ð¿ÑÐ¾ÑÑ cambridge international scho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33" y="589742"/>
            <a:ext cx="2766166" cy="82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91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Образовательная модель</a:t>
            </a:r>
            <a:endParaRPr lang="ru-RU" sz="4000" b="1" dirty="0">
              <a:solidFill>
                <a:srgbClr val="DE2B17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88" y="0"/>
            <a:ext cx="6855167" cy="6858000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444224" y="2830308"/>
            <a:ext cx="6357399" cy="1484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44223" y="4671979"/>
            <a:ext cx="6357399" cy="17875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>
            <a:off x="4606506" y="2739321"/>
            <a:ext cx="8564815" cy="4118679"/>
          </a:xfrm>
          <a:prstGeom prst="triangle">
            <a:avLst>
              <a:gd name="adj" fmla="val 43851"/>
            </a:avLst>
          </a:prstGeom>
          <a:solidFill>
            <a:srgbClr val="FDC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ÐÐ°ÑÑÐ¸Ð½ÐºÐ¸ Ð¿Ð¾ Ð·Ð°Ð¿ÑÐ¾ÑÑ cambridge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81" y="3264596"/>
            <a:ext cx="3119373" cy="9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78" y="2239668"/>
            <a:ext cx="4396027" cy="1030490"/>
          </a:xfrm>
          <a:prstGeom prst="rect">
            <a:avLst/>
          </a:prstGeom>
        </p:spPr>
      </p:pic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34535CB7-70A5-4E0C-835B-C50960E5BC69}"/>
              </a:ext>
            </a:extLst>
          </p:cNvPr>
          <p:cNvSpPr txBox="1">
            <a:spLocks/>
          </p:cNvSpPr>
          <p:nvPr/>
        </p:nvSpPr>
        <p:spPr>
          <a:xfrm>
            <a:off x="7057103" y="4540507"/>
            <a:ext cx="4922376" cy="213005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Аккредитацию </a:t>
            </a:r>
            <a:r>
              <a:rPr lang="ru-RU" sz="1600" dirty="0">
                <a:solidFill>
                  <a:schemeClr val="tx2"/>
                </a:solidFill>
              </a:rPr>
              <a:t>Кембриджского Университета школа прошла в 2018 году. Бала-Сити – первая Кембриджская международная школа в Республике Татарстан и Поволжье.</a:t>
            </a:r>
          </a:p>
          <a:p>
            <a:pPr marL="21600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</a:rPr>
              <a:t>Выпускники школы получат дипломы международного образца.</a:t>
            </a:r>
          </a:p>
          <a:p>
            <a:endParaRPr lang="ru-RU" dirty="0"/>
          </a:p>
        </p:txBody>
      </p:sp>
      <p:sp>
        <p:nvSpPr>
          <p:cNvPr id="17" name="Текст 6">
            <a:extLst>
              <a:ext uri="{FF2B5EF4-FFF2-40B4-BE49-F238E27FC236}">
                <a16:creationId xmlns="" xmlns:a16="http://schemas.microsoft.com/office/drawing/2014/main" id="{34535CB7-70A5-4E0C-835B-C50960E5BC69}"/>
              </a:ext>
            </a:extLst>
          </p:cNvPr>
          <p:cNvSpPr txBox="1">
            <a:spLocks/>
          </p:cNvSpPr>
          <p:nvPr/>
        </p:nvSpPr>
        <p:spPr>
          <a:xfrm>
            <a:off x="932382" y="3974056"/>
            <a:ext cx="4706614" cy="2585167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Предметы </a:t>
            </a:r>
            <a:r>
              <a:rPr lang="ru-RU" sz="1600" dirty="0">
                <a:solidFill>
                  <a:schemeClr val="tx2"/>
                </a:solidFill>
              </a:rPr>
              <a:t>федерального государственного образовательного стандарта выполняются в полном объёме. Школа лицензирована и аккредитована.</a:t>
            </a:r>
            <a:endParaRPr lang="ru-RU" sz="1600" dirty="0" smtClean="0">
              <a:solidFill>
                <a:schemeClr val="tx2"/>
              </a:solidFill>
            </a:endParaRPr>
          </a:p>
          <a:p>
            <a:pPr marL="21600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chemeClr val="tx2"/>
                </a:solidFill>
              </a:rPr>
              <a:t>Выпускники школы получат российский государственный аттестат.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ru-RU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sz="1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0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0" y="2143071"/>
            <a:ext cx="11470202" cy="471492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Наши педагоги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893" y="2819452"/>
            <a:ext cx="167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Иностранных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учителей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7431" y="2819452"/>
            <a:ext cx="1709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Российских учителей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2454" y="2757896"/>
            <a:ext cx="190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Воспитателей со знанием английского языка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5297" y="2774835"/>
            <a:ext cx="18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2"/>
                </a:solidFill>
              </a:rPr>
              <a:t>Тьюторов</a:t>
            </a:r>
            <a:r>
              <a:rPr lang="ru-RU" sz="1600" dirty="0" smtClean="0">
                <a:solidFill>
                  <a:schemeClr val="tx2"/>
                </a:solidFill>
              </a:rPr>
              <a:t> со знанием английского языка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481" y="1893758"/>
            <a:ext cx="10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15</a:t>
            </a:r>
            <a:endParaRPr lang="ru-RU" sz="60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7220" y="1861867"/>
            <a:ext cx="10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60</a:t>
            </a:r>
            <a:endParaRPr lang="ru-RU" sz="6000" b="1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8254" y="1861867"/>
            <a:ext cx="10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11</a:t>
            </a:r>
            <a:endParaRPr lang="ru-RU" sz="60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73228" y="1803789"/>
            <a:ext cx="10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50</a:t>
            </a:r>
            <a:endParaRPr lang="ru-RU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FB7ACA01-33FE-4318-843F-846B8DBAB649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74713" y="5634923"/>
            <a:ext cx="10442575" cy="540000"/>
          </a:xfrm>
        </p:spPr>
        <p:txBody>
          <a:bodyPr rtlCol="0"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С</a:t>
            </a:r>
            <a:r>
              <a:rPr lang="ru-RU" sz="1600" dirty="0" smtClean="0">
                <a:solidFill>
                  <a:schemeClr val="tx1"/>
                </a:solidFill>
              </a:rPr>
              <a:t>оздана </a:t>
            </a:r>
            <a:r>
              <a:rPr lang="ru-RU" sz="1600" dirty="0">
                <a:solidFill>
                  <a:schemeClr val="tx1"/>
                </a:solidFill>
              </a:rPr>
              <a:t>и апробирована </a:t>
            </a:r>
            <a:r>
              <a:rPr lang="ru-RU" sz="1600" dirty="0" err="1">
                <a:solidFill>
                  <a:schemeClr val="tx1"/>
                </a:solidFill>
              </a:rPr>
              <a:t>мультилингвальная</a:t>
            </a:r>
            <a:r>
              <a:rPr lang="ru-RU" sz="1600" dirty="0">
                <a:solidFill>
                  <a:schemeClr val="tx1"/>
                </a:solidFill>
              </a:rPr>
              <a:t> образовательно-развивающая среда, обеспечивающая формирование коммуникативных умений и когнитивных способностей </a:t>
            </a:r>
            <a:r>
              <a:rPr lang="ru-RU" sz="1600" dirty="0" smtClean="0">
                <a:solidFill>
                  <a:schemeClr val="tx1"/>
                </a:solidFill>
              </a:rPr>
              <a:t>детей.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880177FD-2673-48E4-BB44-60528260E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6020" y="3082271"/>
            <a:ext cx="2029696" cy="430700"/>
          </a:xfrm>
        </p:spPr>
        <p:txBody>
          <a:bodyPr rtlCol="0"/>
          <a:lstStyle/>
          <a:p>
            <a:r>
              <a:rPr lang="ru-RU" sz="1800" dirty="0" smtClean="0"/>
              <a:t>Созданы и </a:t>
            </a:r>
            <a:r>
              <a:rPr lang="ru-RU" sz="1800" dirty="0" err="1" smtClean="0"/>
              <a:t>опробированы</a:t>
            </a:r>
            <a:r>
              <a:rPr lang="ru-RU" sz="1800" dirty="0" smtClean="0"/>
              <a:t> методики </a:t>
            </a:r>
            <a:r>
              <a:rPr lang="ru-RU" sz="1800" dirty="0"/>
              <a:t>оценки языкового развития ребенка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618C464E-EFB6-4A95-9825-FBBEC046B6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89119" y="2651571"/>
            <a:ext cx="2210463" cy="430700"/>
          </a:xfrm>
        </p:spPr>
        <p:txBody>
          <a:bodyPr rtlCol="0"/>
          <a:lstStyle/>
          <a:p>
            <a:r>
              <a:rPr lang="ru-RU" sz="1800" dirty="0" smtClean="0"/>
              <a:t>Создано методическое </a:t>
            </a:r>
            <a:r>
              <a:rPr lang="ru-RU" sz="1800" dirty="0"/>
              <a:t>руководство для учителей, </a:t>
            </a:r>
            <a:r>
              <a:rPr lang="ru-RU" sz="1800" dirty="0" smtClean="0"/>
              <a:t>воспитателей, </a:t>
            </a:r>
            <a:r>
              <a:rPr lang="ru-RU" sz="1800" dirty="0"/>
              <a:t>работающих по </a:t>
            </a:r>
            <a:r>
              <a:rPr lang="ru-RU" sz="1800" dirty="0" err="1"/>
              <a:t>мультилингвальной</a:t>
            </a:r>
            <a:r>
              <a:rPr lang="ru-RU" sz="1800" dirty="0"/>
              <a:t> образовательной программе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2D854EE3-6A0F-41A7-8EC9-068678406E4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77161" y="2651571"/>
            <a:ext cx="2402941" cy="430700"/>
          </a:xfrm>
        </p:spPr>
        <p:txBody>
          <a:bodyPr rtlCol="0"/>
          <a:lstStyle/>
          <a:p>
            <a:r>
              <a:rPr lang="ru-RU" sz="1800" dirty="0" smtClean="0"/>
              <a:t>Совместно с КФУ создана магистерская программа для педагогов и проект Бала-Сити  для подготовки кадров - «Новый Учитель для Татарстана»</a:t>
            </a:r>
            <a:endParaRPr lang="ru-RU" sz="18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7044253-31CE-4F44-8831-53D8A0ED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100489A-5129-490F-B756-17DF92C7B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АНО «Бала-Сити»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55464"/>
            <a:ext cx="8539993" cy="1297168"/>
          </a:xfrm>
          <a:prstGeom prst="rect">
            <a:avLst/>
          </a:prstGeom>
          <a:solidFill>
            <a:srgbClr val="FCC10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1058" y="675297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DE2B17"/>
                </a:solidFill>
                <a:latin typeface="Calibri Light" panose="020F0302020204030204"/>
              </a:rPr>
              <a:t>В</a:t>
            </a:r>
            <a:r>
              <a:rPr lang="ru-RU" sz="4000" b="1" dirty="0" smtClean="0">
                <a:solidFill>
                  <a:srgbClr val="DE2B17"/>
                </a:solidFill>
                <a:latin typeface="Calibri Light" panose="020F0302020204030204"/>
              </a:rPr>
              <a:t> детских садах и школах Бала-Сити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DE2B1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6764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Партнёры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4617" y="1972466"/>
            <a:ext cx="6475807" cy="4629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3682" y="2482358"/>
            <a:ext cx="54028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600" dirty="0" smtClean="0">
                <a:solidFill>
                  <a:schemeClr val="tx2"/>
                </a:solidFill>
              </a:rPr>
              <a:t>Бала-Сити сотрудничает и получает методическую поддержку от Кембриджского Университета.</a:t>
            </a:r>
          </a:p>
          <a:p>
            <a:endParaRPr lang="tt-RU" sz="1600" dirty="0">
              <a:solidFill>
                <a:schemeClr val="tx2"/>
              </a:solidFill>
            </a:endParaRPr>
          </a:p>
          <a:p>
            <a:r>
              <a:rPr lang="tt-RU" sz="1600" dirty="0" smtClean="0">
                <a:solidFill>
                  <a:schemeClr val="tx2"/>
                </a:solidFill>
              </a:rPr>
              <a:t>Мы являемся базовой кафедрой КФУ и совместно с Институтом филологии и межкультурной коммуникации КФУ реализуем магистерскую программу по подготовке специалистов в сфере мультилингвального раннего развития.</a:t>
            </a:r>
          </a:p>
          <a:p>
            <a:endParaRPr lang="tt-RU" sz="1600" dirty="0">
              <a:solidFill>
                <a:schemeClr val="tx2"/>
              </a:solidFill>
            </a:endParaRPr>
          </a:p>
          <a:p>
            <a:r>
              <a:rPr lang="tt-RU" sz="1600" dirty="0" smtClean="0">
                <a:solidFill>
                  <a:schemeClr val="tx2"/>
                </a:solidFill>
              </a:rPr>
              <a:t>Совместно с Министерством образования Испании реализуется программа изучения испанского языка. </a:t>
            </a:r>
          </a:p>
          <a:p>
            <a:endParaRPr lang="tt-RU" sz="1600" dirty="0">
              <a:solidFill>
                <a:schemeClr val="tx2"/>
              </a:solidFill>
            </a:endParaRPr>
          </a:p>
          <a:p>
            <a:r>
              <a:rPr lang="tt-RU" sz="1600" dirty="0" smtClean="0">
                <a:solidFill>
                  <a:schemeClr val="tx2"/>
                </a:solidFill>
              </a:rPr>
              <a:t>По ряду проектов сотрудничаем с Пекинским университетом международных отношений.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36435" y="1972466"/>
            <a:ext cx="4332652" cy="45592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843" y="4783738"/>
            <a:ext cx="2774877" cy="12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ÐÐ°ÑÑÐ¸Ð½ÐºÐ¸ Ð¿Ð¾ Ð·Ð°Ð¿ÑÐ¾ÑÑ Ð¿ÐµÐºÐ¸Ð½ÑÐºÐ¸Ð¹ ÑÐ½Ð¸Ð²ÐµÑÑÐ¸ÑÐµÑ Ð¼ÐµÐ¶Ð´ÑÐ½Ð°ÑÐ¾Ð´Ð½ÑÑ Ð¾ÑÐ½Ð¾ÑÐµÐ½Ð¸Ð¹ Ð»Ð¾Ð³Ð¾ÑÐ¸Ð¿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24" y="4721522"/>
            <a:ext cx="1270104" cy="12701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657216"/>
              </p:ext>
            </p:extLst>
          </p:nvPr>
        </p:nvGraphicFramePr>
        <p:xfrm>
          <a:off x="6920424" y="3837704"/>
          <a:ext cx="4332653" cy="599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CorelDRAW" r:id="rId5" imgW="6216672" imgH="859952" progId="CorelDraw.Graphic.19">
                  <p:embed/>
                </p:oleObj>
              </mc:Choice>
              <mc:Fallback>
                <p:oleObj name="CorelDRAW" r:id="rId5" imgW="6216672" imgH="859952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0424" y="3837704"/>
                        <a:ext cx="4332653" cy="599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" descr="ÐÐ°ÑÑÐ¸Ð½ÐºÐ¸ Ð¿Ð¾ Ð·Ð°Ð¿ÑÐ¾ÑÑ cambridge international sch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24" y="2217934"/>
            <a:ext cx="4251029" cy="12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355464"/>
            <a:ext cx="7365533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Новый Учитель для Татарстана</a:t>
            </a:r>
            <a:endParaRPr lang="ru-RU" sz="4000" b="1" dirty="0">
              <a:solidFill>
                <a:srgbClr val="DE2B17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96" y="2647310"/>
            <a:ext cx="9831897" cy="4193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34" y="740106"/>
            <a:ext cx="3809875" cy="52788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="" xmlns:a16="http://schemas.microsoft.com/office/drawing/2014/main" id="{616BC25F-F41F-4EE7-8166-FD25E15EA654}"/>
              </a:ext>
            </a:extLst>
          </p:cNvPr>
          <p:cNvSpPr txBox="1">
            <a:spLocks/>
          </p:cNvSpPr>
          <p:nvPr/>
        </p:nvSpPr>
        <p:spPr>
          <a:xfrm>
            <a:off x="328442" y="1923751"/>
            <a:ext cx="11576807" cy="144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 smtClean="0">
                <a:solidFill>
                  <a:srgbClr val="3F5779"/>
                </a:solidFill>
              </a:rPr>
              <a:t>Бала-Сити – базовая кафедра КФУ.</a:t>
            </a:r>
          </a:p>
          <a:p>
            <a:pPr algn="l"/>
            <a:r>
              <a:rPr lang="ru-RU" sz="1600" dirty="0" smtClean="0">
                <a:solidFill>
                  <a:srgbClr val="3F5779"/>
                </a:solidFill>
              </a:rPr>
              <a:t>Мы реализуем собственный проект по подготовке квалифицированных педагогических кадров «Новый Учитель для Татарстана».</a:t>
            </a:r>
            <a:endParaRPr lang="ru-RU" sz="1600" dirty="0">
              <a:solidFill>
                <a:srgbClr val="3F57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4749413-E570-4F96-84B8-1C08EC0C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АНО «Бала-Сити»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76FE440-470B-4A07-B866-F0955087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9" name="Прямоугольник 8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5893" y="674821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Наша миссия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9265" y="2111665"/>
            <a:ext cx="61657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</a:rPr>
              <a:t>Благодаря </a:t>
            </a:r>
            <a:r>
              <a:rPr lang="ru-RU" sz="2200" dirty="0">
                <a:solidFill>
                  <a:schemeClr val="accent5">
                    <a:lumMod val="75000"/>
                  </a:schemeClr>
                </a:solidFill>
              </a:rPr>
              <a:t>комплексному и </a:t>
            </a:r>
            <a:r>
              <a:rPr lang="ru-RU" sz="2200" dirty="0" err="1">
                <a:solidFill>
                  <a:schemeClr val="accent5">
                    <a:lumMod val="75000"/>
                  </a:schemeClr>
                </a:solidFill>
              </a:rPr>
              <a:t>полилингвальному</a:t>
            </a:r>
            <a:r>
              <a:rPr lang="ru-RU" sz="2200" dirty="0">
                <a:solidFill>
                  <a:schemeClr val="accent5">
                    <a:lumMod val="75000"/>
                  </a:schemeClr>
                </a:solidFill>
              </a:rPr>
              <a:t> развитию, новым образовательным технологиям, атмосфере заботы и сотрудничества, мы формируем интеллектуальную и творческую личность, закладывая фундамент для счастливого и успешного будущего</a:t>
            </a:r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</a:rPr>
              <a:t>Мы верим, что конкурентоспособность человека-это вопрос конкурентоспособности страны! Развитие и внимание к дошкольному и школьному образованию- это ключевое и важное направление.</a:t>
            </a:r>
          </a:p>
          <a:p>
            <a:endParaRPr lang="ru-RU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288" y="674821"/>
            <a:ext cx="5153639" cy="56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7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771181" y="4026716"/>
            <a:ext cx="3353577" cy="24831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25509" y="4365799"/>
            <a:ext cx="3616407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an@balacity.ru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868" y="-2289549"/>
            <a:ext cx="11806108" cy="67829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714" y="4674861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97606" y="4977916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t-RU" sz="4000" b="1" dirty="0" smtClean="0">
                <a:solidFill>
                  <a:srgbClr val="DE2B17"/>
                </a:solidFill>
              </a:rPr>
              <a:t>Рада сотрудничеству!</a:t>
            </a:r>
            <a:endParaRPr lang="ru-RU" sz="4000" b="1" dirty="0">
              <a:solidFill>
                <a:srgbClr val="DE2B17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630" y="4223476"/>
            <a:ext cx="595686" cy="5956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19905" t="6557" r="19660" b="13115"/>
          <a:stretch/>
        </p:blipFill>
        <p:spPr>
          <a:xfrm>
            <a:off x="6945284" y="4895150"/>
            <a:ext cx="747795" cy="7255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909" y="5649452"/>
            <a:ext cx="704544" cy="70454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725509" y="5022941"/>
            <a:ext cx="3616407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lbina_balacity</a:t>
            </a:r>
            <a:endParaRPr lang="en-US" sz="2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725509" y="5726541"/>
            <a:ext cx="3616407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balacity.ru</a:t>
            </a:r>
          </a:p>
        </p:txBody>
      </p:sp>
    </p:spTree>
    <p:extLst>
      <p:ext uri="{BB962C8B-B14F-4D97-AF65-F5344CB8AC3E}">
        <p14:creationId xmlns:p14="http://schemas.microsoft.com/office/powerpoint/2010/main" val="10255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6127636" y="2750455"/>
            <a:ext cx="5212451" cy="1813156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8006" y="2323751"/>
            <a:ext cx="5212451" cy="223986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55464"/>
            <a:ext cx="9127221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932225"/>
            <a:ext cx="8892331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rgbClr val="DE2B17"/>
                </a:solidFill>
              </a:rPr>
              <a:t>Билингвальное</a:t>
            </a:r>
            <a:r>
              <a:rPr lang="ru-RU" sz="4000" b="1" dirty="0" smtClean="0">
                <a:solidFill>
                  <a:srgbClr val="DE2B17"/>
                </a:solidFill>
              </a:rPr>
              <a:t> образование в отечественной и зарубежной практике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85893" y="674821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20" name="Текст 12">
            <a:extLst>
              <a:ext uri="{FF2B5EF4-FFF2-40B4-BE49-F238E27FC236}">
                <a16:creationId xmlns="" xmlns:a16="http://schemas.microsoft.com/office/drawing/2014/main" id="{B4118FE4-DE40-4C99-84D0-F7CAA7118F22}"/>
              </a:ext>
            </a:extLst>
          </p:cNvPr>
          <p:cNvSpPr txBox="1">
            <a:spLocks/>
          </p:cNvSpPr>
          <p:nvPr/>
        </p:nvSpPr>
        <p:spPr>
          <a:xfrm>
            <a:off x="1208015" y="2563599"/>
            <a:ext cx="4714613" cy="1315520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B99BB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10 лет изменилось понимание целей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билингвального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образования. Теперь оно рассматривается не только как инструмент обеспечения общения на 2-3 языках, но как неотъемлемое условие развитие личности ребенка.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B99BB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Мультилингвизм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формирует умственные когнитивные способности 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Текст 13">
            <a:extLst>
              <a:ext uri="{FF2B5EF4-FFF2-40B4-BE49-F238E27FC236}">
                <a16:creationId xmlns="" xmlns:a16="http://schemas.microsoft.com/office/drawing/2014/main" id="{DD4C2337-2865-45AE-8497-E286D503E704}"/>
              </a:ext>
            </a:extLst>
          </p:cNvPr>
          <p:cNvSpPr txBox="1">
            <a:spLocks/>
          </p:cNvSpPr>
          <p:nvPr/>
        </p:nvSpPr>
        <p:spPr>
          <a:xfrm>
            <a:off x="6420466" y="3014211"/>
            <a:ext cx="4736892" cy="752895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556D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начале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  <a:r>
              <a:rPr kumimoji="0" lang="tt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века исследователи считали билингвизм условием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негативно влияющим на интеллектуальное и речевое развитие ребёнка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D.J.Saer</a:t>
            </a:r>
            <a:r>
              <a:rPr kumimoji="0" lang="tt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 с середины прошлого века появились исследования, доказывающие обратное (Е.М. </a:t>
            </a:r>
            <a:r>
              <a:rPr kumimoji="0" lang="tt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рещагин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Л.С. Выготский).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="" xmlns:a16="http://schemas.microsoft.com/office/drawing/2014/main" id="{59D851ED-1131-492C-B519-EACD0B49F70F}"/>
              </a:ext>
            </a:extLst>
          </p:cNvPr>
          <p:cNvSpPr txBox="1">
            <a:spLocks/>
          </p:cNvSpPr>
          <p:nvPr/>
        </p:nvSpPr>
        <p:spPr>
          <a:xfrm>
            <a:off x="2046857" y="4676165"/>
            <a:ext cx="3276000" cy="385091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F57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Верещагин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3F57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Текст 7">
            <a:extLst>
              <a:ext uri="{FF2B5EF4-FFF2-40B4-BE49-F238E27FC236}">
                <a16:creationId xmlns="" xmlns:a16="http://schemas.microsoft.com/office/drawing/2014/main" id="{D9A4D639-1C5C-4CFC-90AF-70C58802D080}"/>
              </a:ext>
            </a:extLst>
          </p:cNvPr>
          <p:cNvSpPr txBox="1">
            <a:spLocks/>
          </p:cNvSpPr>
          <p:nvPr/>
        </p:nvSpPr>
        <p:spPr>
          <a:xfrm>
            <a:off x="2046857" y="5061256"/>
            <a:ext cx="3276000" cy="103606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6556D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9655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Евгений Михайлович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655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Текст 9">
            <a:extLst>
              <a:ext uri="{FF2B5EF4-FFF2-40B4-BE49-F238E27FC236}">
                <a16:creationId xmlns="" xmlns:a16="http://schemas.microsoft.com/office/drawing/2014/main" id="{AEE48109-DE7B-4B4E-AA6B-B5A1A0FF3B4E}"/>
              </a:ext>
            </a:extLst>
          </p:cNvPr>
          <p:cNvSpPr txBox="1">
            <a:spLocks/>
          </p:cNvSpPr>
          <p:nvPr/>
        </p:nvSpPr>
        <p:spPr>
          <a:xfrm>
            <a:off x="7259308" y="4676165"/>
            <a:ext cx="3276000" cy="334919"/>
          </a:xfrm>
          <a:prstGeom prst="rect">
            <a:avLst/>
          </a:prstGeom>
        </p:spPr>
        <p:txBody>
          <a:bodyPr vert="horz" lIns="3600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F57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Выготский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3F577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Текст 10">
            <a:extLst>
              <a:ext uri="{FF2B5EF4-FFF2-40B4-BE49-F238E27FC236}">
                <a16:creationId xmlns="" xmlns:a16="http://schemas.microsoft.com/office/drawing/2014/main" id="{EEAB2142-5BB4-409D-BC5B-0A054F1A29DF}"/>
              </a:ext>
            </a:extLst>
          </p:cNvPr>
          <p:cNvSpPr txBox="1">
            <a:spLocks/>
          </p:cNvSpPr>
          <p:nvPr/>
        </p:nvSpPr>
        <p:spPr>
          <a:xfrm>
            <a:off x="7259308" y="5061256"/>
            <a:ext cx="3276000" cy="1036067"/>
          </a:xfrm>
          <a:prstGeom prst="rect">
            <a:avLst/>
          </a:prstGeom>
        </p:spPr>
        <p:txBody>
          <a:bodyPr vert="horz" lIns="3600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6556D"/>
              </a:buClr>
              <a:buSzPct val="12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9655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Лев Семёнович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9655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-1656" t="5902" r="1656" b="21514"/>
          <a:stretch/>
        </p:blipFill>
        <p:spPr>
          <a:xfrm>
            <a:off x="6120457" y="4758876"/>
            <a:ext cx="960120" cy="9612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/>
          <a:srcRect l="828" t="-570" r="-828" b="29023"/>
          <a:stretch/>
        </p:blipFill>
        <p:spPr>
          <a:xfrm>
            <a:off x="908006" y="4758876"/>
            <a:ext cx="960120" cy="9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Изучение билингвизма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893" y="1957960"/>
            <a:ext cx="9076403" cy="15318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01" y="3776831"/>
            <a:ext cx="1938312" cy="1938312"/>
          </a:xfrm>
          <a:prstGeom prst="ellipse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080" y="2035696"/>
            <a:ext cx="11082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Изучением билингвизма занимаются ведущие ученые и университеты мира.</a:t>
            </a:r>
          </a:p>
          <a:p>
            <a:endParaRPr lang="ru-RU" sz="1600" dirty="0" smtClean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Билингвизм </a:t>
            </a:r>
            <a:r>
              <a:rPr lang="ru-RU" sz="1600" dirty="0">
                <a:solidFill>
                  <a:schemeClr val="tx2"/>
                </a:solidFill>
              </a:rPr>
              <a:t>изучается в рамках психолингвистики, социолингвистики и </a:t>
            </a:r>
            <a:r>
              <a:rPr lang="ru-RU" sz="1600" dirty="0" smtClean="0">
                <a:solidFill>
                  <a:schemeClr val="tx2"/>
                </a:solidFill>
              </a:rPr>
              <a:t>нейролингвистики.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Результаты практических исследований поражают.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856" y="3776831"/>
            <a:ext cx="1966519" cy="1966519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289" y="3779687"/>
            <a:ext cx="1341236" cy="1932599"/>
          </a:xfrm>
          <a:prstGeom prst="rect">
            <a:avLst/>
          </a:prstGeom>
        </p:spPr>
      </p:pic>
      <p:pic>
        <p:nvPicPr>
          <p:cNvPr id="12" name="Picture 14" descr="Herb-univeru-scto-u-toron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76" y="3741469"/>
            <a:ext cx="1110890" cy="19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University of Edinburgh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88" y="3730486"/>
            <a:ext cx="1931337" cy="198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4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Изучение билингвизма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893" y="2007827"/>
            <a:ext cx="5553513" cy="24635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0635" y="2696171"/>
            <a:ext cx="5605942" cy="2266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"Мозг </a:t>
            </a:r>
            <a:r>
              <a:rPr lang="ru-RU" sz="2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меняется всегда, даже в 90 лет. Изучение иностранных языков в этом смысле чрезвычайно эффективно благодаря переключению кодов. Когда вы переходите с одного языка на другой, для мозга это очень трудная работа. А трудная - значит </a:t>
            </a:r>
            <a:r>
              <a:rPr lang="ru-RU" sz="22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хорошая".</a:t>
            </a:r>
            <a:endParaRPr lang="ru-RU" sz="22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568" y="5546995"/>
            <a:ext cx="5327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1600" b="1" i="1" dirty="0" smtClean="0">
                <a:solidFill>
                  <a:schemeClr val="tx2"/>
                </a:solidFill>
              </a:rPr>
              <a:t>Татьяна Владимировна Черниговская</a:t>
            </a:r>
          </a:p>
          <a:p>
            <a:r>
              <a:rPr lang="ru-RU" sz="1600" dirty="0">
                <a:solidFill>
                  <a:schemeClr val="tx2"/>
                </a:solidFill>
              </a:rPr>
              <a:t>Член-корреспондент РАО. Заслуженный деятель науки РФ. Доктор биологических наук, </a:t>
            </a:r>
            <a:r>
              <a:rPr lang="ru-RU" sz="1600" dirty="0" smtClean="0">
                <a:solidFill>
                  <a:schemeClr val="tx2"/>
                </a:solidFill>
              </a:rPr>
              <a:t>профессор</a:t>
            </a:r>
            <a:endParaRPr lang="tt-RU" sz="1600" dirty="0" smtClean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29" y="1823642"/>
            <a:ext cx="6778600" cy="50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Сколько </a:t>
            </a:r>
            <a:r>
              <a:rPr lang="ru-RU" sz="4000" b="1" dirty="0" err="1" smtClean="0">
                <a:solidFill>
                  <a:srgbClr val="DE2B17"/>
                </a:solidFill>
              </a:rPr>
              <a:t>билингвов</a:t>
            </a:r>
            <a:r>
              <a:rPr lang="ru-RU" sz="4000" b="1" dirty="0">
                <a:solidFill>
                  <a:srgbClr val="DE2B17"/>
                </a:solidFill>
              </a:rPr>
              <a:t> </a:t>
            </a:r>
            <a:r>
              <a:rPr lang="ru-RU" sz="4000" b="1" dirty="0" smtClean="0">
                <a:solidFill>
                  <a:srgbClr val="DE2B17"/>
                </a:solidFill>
              </a:rPr>
              <a:t>в мире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18293" y="2227651"/>
            <a:ext cx="4726295" cy="31532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98422" y="2836251"/>
            <a:ext cx="4446166" cy="2544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справки: </a:t>
            </a:r>
            <a:endParaRPr lang="ru-RU" sz="1600" b="1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 около 7 тысяч языков. </a:t>
            </a:r>
            <a:endParaRPr lang="ru-RU" sz="1600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 </a:t>
            </a:r>
            <a:r>
              <a:rPr lang="ru-RU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 населения планеты говорит на 40 языках из этих 7 тысяч</a:t>
            </a:r>
            <a:r>
              <a:rPr lang="ru-RU" sz="16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65-75% мирового населения являются билингвами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91426122"/>
              </p:ext>
            </p:extLst>
          </p:nvPr>
        </p:nvGraphicFramePr>
        <p:xfrm>
          <a:off x="1" y="1972463"/>
          <a:ext cx="6479388" cy="4559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47874" y="4432340"/>
            <a:ext cx="1551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Билингвы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3822" y="3573423"/>
            <a:ext cx="192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2"/>
                </a:solidFill>
              </a:rPr>
              <a:t>Монолингвы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Мифы о билингвизме</a:t>
            </a:r>
            <a:endParaRPr lang="ru-RU" sz="4000" b="1" dirty="0">
              <a:solidFill>
                <a:srgbClr val="DE2B1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50800881"/>
              </p:ext>
            </p:extLst>
          </p:nvPr>
        </p:nvGraphicFramePr>
        <p:xfrm>
          <a:off x="478172" y="2105637"/>
          <a:ext cx="11174136" cy="451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3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" y="355464"/>
            <a:ext cx="6266576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85893" y="675297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solidFill>
                  <a:srgbClr val="DE2B17"/>
                </a:solidFill>
              </a:rPr>
              <a:t>Преимущества двуязычия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860" y="2262642"/>
            <a:ext cx="5560158" cy="425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 smtClean="0">
                <a:solidFill>
                  <a:srgbClr val="4472C4">
                    <a:lumMod val="75000"/>
                  </a:srgbClr>
                </a:solidFill>
              </a:rPr>
              <a:t>Двуязычные </a:t>
            </a: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люди всегда оценивают происходящее с помощью двух языков, даже если активен один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Быстрее справляются в конфликтных ситуациях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Запоминают больше информации и выстраивают её                        логически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На выполнение сложных задач требуется меньше усилий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Легче переключают внимание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Быстрее ориентируются в пространстве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Предупреждение болезни Альцгеймера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Более толерантные и адаптивные</a:t>
            </a:r>
          </a:p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Легче изучают другие языки</a:t>
            </a:r>
          </a:p>
          <a:p>
            <a:pPr marL="216000" lvl="0" indent="-216000">
              <a:lnSpc>
                <a:spcPct val="9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endParaRPr lang="ru-RU" sz="1600" dirty="0" smtClean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435" y="2111640"/>
            <a:ext cx="6893886" cy="47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DFBCE920-72A2-47F9-825A-8D47D0868A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rtlCol="0"/>
          <a:lstStyle/>
          <a:p>
            <a:pPr rtl="0"/>
            <a:r>
              <a:rPr lang="ru-RU" dirty="0"/>
              <a:t>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12D086C8-0938-466F-9707-4E66E0316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3986185"/>
            <a:ext cx="2992278" cy="1701551"/>
          </a:xfrm>
        </p:spPr>
        <p:txBody>
          <a:bodyPr rtlCol="0">
            <a:normAutofit fontScale="92500" lnSpcReduction="10000"/>
          </a:bodyPr>
          <a:lstStyle/>
          <a:p>
            <a:r>
              <a:rPr lang="ru-RU" sz="1700" dirty="0"/>
              <a:t>Языковая </a:t>
            </a:r>
            <a:r>
              <a:rPr lang="ru-RU" sz="1700" dirty="0" smtClean="0"/>
              <a:t>среда - принципиальное </a:t>
            </a:r>
            <a:r>
              <a:rPr lang="ru-RU" sz="1700" dirty="0"/>
              <a:t>условие для формирования </a:t>
            </a:r>
            <a:r>
              <a:rPr lang="ru-RU" sz="1700" dirty="0" smtClean="0"/>
              <a:t>продуктивного билингвизма.</a:t>
            </a:r>
            <a:r>
              <a:rPr lang="ru-RU" sz="1700" dirty="0"/>
              <a:t> </a:t>
            </a:r>
          </a:p>
          <a:p>
            <a:r>
              <a:rPr lang="ru-RU" sz="1700" dirty="0"/>
              <a:t>Т</a:t>
            </a:r>
            <a:r>
              <a:rPr lang="ru-RU" sz="1700" dirty="0" smtClean="0"/>
              <a:t>олько </a:t>
            </a:r>
            <a:r>
              <a:rPr lang="ru-RU" sz="1700" dirty="0"/>
              <a:t>среда позволяет освоить язык, опираясь на естественные механизмы речевого развития </a:t>
            </a:r>
            <a:r>
              <a:rPr lang="ru-RU" sz="1700" dirty="0" smtClean="0"/>
              <a:t>ребенка.</a:t>
            </a:r>
            <a:endParaRPr lang="ru-RU" sz="1700" dirty="0"/>
          </a:p>
          <a:p>
            <a:pPr rtl="0"/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="" xmlns:a16="http://schemas.microsoft.com/office/drawing/2014/main" id="{7D48F08A-DB4D-4A22-91C7-252109861A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/>
          <a:p>
            <a:pPr rtl="0"/>
            <a:r>
              <a:rPr lang="ru-RU" dirty="0"/>
              <a:t>2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992A80DD-1725-4F20-9D18-5E51DC55F3D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6270" y="4125189"/>
            <a:ext cx="2992278" cy="1358113"/>
          </a:xfrm>
        </p:spPr>
        <p:txBody>
          <a:bodyPr rtlCol="0">
            <a:noAutofit/>
          </a:bodyPr>
          <a:lstStyle/>
          <a:p>
            <a:r>
              <a:rPr lang="ru-RU" sz="1600" dirty="0" smtClean="0"/>
              <a:t>Ранне</a:t>
            </a:r>
            <a:r>
              <a:rPr lang="ru-RU" sz="1600" dirty="0" smtClean="0"/>
              <a:t>е погружение в язык. Дети к 4 годам – языковые  гении! </a:t>
            </a:r>
          </a:p>
          <a:p>
            <a:r>
              <a:rPr lang="ru-RU" sz="1600" dirty="0" err="1" smtClean="0"/>
              <a:t>К.Чуковский</a:t>
            </a:r>
            <a:endParaRPr lang="ru-RU" sz="1600" dirty="0"/>
          </a:p>
          <a:p>
            <a:r>
              <a:rPr lang="ru-RU" sz="1600" dirty="0" smtClean="0"/>
              <a:t>При </a:t>
            </a:r>
            <a:r>
              <a:rPr lang="ru-RU" sz="1600" dirty="0"/>
              <a:t>формировании языковой образовательной среды необходимо обратить внимание на образовательный контент, функциональное использование языка в учебных и бытовых </a:t>
            </a:r>
            <a:r>
              <a:rPr lang="ru-RU" sz="1600" dirty="0" smtClean="0"/>
              <a:t>ситуациях.</a:t>
            </a:r>
            <a:endParaRPr lang="ru-RU" sz="1600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44B6F781-5753-4916-BEC6-4A34D54B4F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ru-RU" dirty="0"/>
              <a:t>3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A14B604C-45E5-407E-BD3F-1CD5B52B32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5926" y="4120408"/>
            <a:ext cx="2992278" cy="1358113"/>
          </a:xfrm>
        </p:spPr>
        <p:txBody>
          <a:bodyPr rtlCol="0">
            <a:normAutofit/>
          </a:bodyPr>
          <a:lstStyle/>
          <a:p>
            <a:r>
              <a:rPr lang="ru-RU" sz="1600" dirty="0"/>
              <a:t>Э</a:t>
            </a:r>
            <a:r>
              <a:rPr lang="ru-RU" sz="1600" dirty="0" smtClean="0"/>
              <a:t>ффективность </a:t>
            </a:r>
            <a:r>
              <a:rPr lang="ru-RU" sz="1600" dirty="0" err="1" smtClean="0"/>
              <a:t>мультилингвальной</a:t>
            </a:r>
            <a:r>
              <a:rPr lang="ru-RU" sz="1600" dirty="0" smtClean="0"/>
              <a:t> </a:t>
            </a:r>
            <a:r>
              <a:rPr lang="ru-RU" sz="1600" dirty="0"/>
              <a:t>развивающей среды выражается в развитии коммуникативных способностей и когнитивных способностей ребенка.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13AC799-F01F-40A4-9433-15D791E6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CE5352E-9B9F-4EDC-8769-7FA3D3F814C7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FA05638-AD5B-40DC-982C-FDC9F08E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АНО «Бала-Сити»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" y="355464"/>
            <a:ext cx="6811860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85893" y="674821"/>
            <a:ext cx="8279933" cy="657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smtClean="0">
                <a:solidFill>
                  <a:srgbClr val="DE2B1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Создание языковой среды</a:t>
            </a:r>
            <a:endParaRPr lang="ru-RU" sz="4000" b="1" dirty="0">
              <a:solidFill>
                <a:srgbClr val="DE2B1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7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355464"/>
            <a:ext cx="7441035" cy="1297168"/>
          </a:xfrm>
          <a:prstGeom prst="rect">
            <a:avLst/>
          </a:prstGeom>
          <a:solidFill>
            <a:srgbClr val="FCC1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411058" y="750984"/>
            <a:ext cx="8279933" cy="657501"/>
          </a:xfrm>
        </p:spPr>
        <p:txBody>
          <a:bodyPr>
            <a:noAutofit/>
          </a:bodyPr>
          <a:lstStyle/>
          <a:p>
            <a:pPr algn="l"/>
            <a:r>
              <a:rPr lang="ru-RU" sz="4000" b="1" dirty="0" err="1" smtClean="0">
                <a:solidFill>
                  <a:srgbClr val="DE2B17"/>
                </a:solidFill>
              </a:rPr>
              <a:t>Деятельностный</a:t>
            </a:r>
            <a:r>
              <a:rPr lang="ru-RU" sz="4000" b="1" dirty="0" smtClean="0">
                <a:solidFill>
                  <a:srgbClr val="DE2B17"/>
                </a:solidFill>
              </a:rPr>
              <a:t> компонент</a:t>
            </a:r>
            <a:endParaRPr lang="ru-RU" sz="4000" b="1" dirty="0">
              <a:solidFill>
                <a:srgbClr val="DE2B1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859" y="2262642"/>
            <a:ext cx="2313619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defRPr/>
            </a:pPr>
            <a:r>
              <a:rPr lang="ru-RU" sz="1600" kern="0" dirty="0" smtClean="0">
                <a:solidFill>
                  <a:srgbClr val="4472C4">
                    <a:lumMod val="75000"/>
                  </a:srgbClr>
                </a:solidFill>
              </a:rPr>
              <a:t>На английском языке: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30450" y="2265397"/>
            <a:ext cx="204114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>
                <a:solidFill>
                  <a:srgbClr val="4472C4">
                    <a:lumMod val="75000"/>
                  </a:srgbClr>
                </a:solidFill>
              </a:rPr>
              <a:t>ф</a:t>
            </a:r>
            <a:r>
              <a:rPr lang="ru-RU" sz="1600" kern="0" dirty="0" smtClean="0">
                <a:solidFill>
                  <a:srgbClr val="4472C4">
                    <a:lumMod val="75000"/>
                  </a:srgbClr>
                </a:solidFill>
              </a:rPr>
              <a:t>изкультура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1777" y="2262641"/>
            <a:ext cx="2125922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 smtClean="0">
                <a:solidFill>
                  <a:srgbClr val="4472C4">
                    <a:lumMod val="75000"/>
                  </a:srgbClr>
                </a:solidFill>
              </a:rPr>
              <a:t>кружки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82898" y="2267981"/>
            <a:ext cx="1535185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0" indent="-216000">
              <a:lnSpc>
                <a:spcPct val="120000"/>
              </a:lnSpc>
              <a:spcBef>
                <a:spcPts val="600"/>
              </a:spcBef>
              <a:buClr>
                <a:srgbClr val="96556D">
                  <a:lumMod val="40000"/>
                  <a:lumOff val="60000"/>
                </a:srgbClr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ru-RU" sz="1600" kern="0" dirty="0" smtClean="0">
                <a:solidFill>
                  <a:srgbClr val="4472C4">
                    <a:lumMod val="75000"/>
                  </a:srgbClr>
                </a:solidFill>
              </a:rPr>
              <a:t>искусство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1" b="29207"/>
          <a:stretch/>
        </p:blipFill>
        <p:spPr>
          <a:xfrm>
            <a:off x="521859" y="2657389"/>
            <a:ext cx="11096893" cy="420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566884_TF33850888" id="{2B9F82B5-FAD4-4002-BFE8-D6DDDB20E290}" vid="{8DA78603-BAC0-4CA6-8651-93ACE99172B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at Pitch Decks - Technology">
    <a:dk1>
      <a:sysClr val="windowText" lastClr="000000"/>
    </a:dk1>
    <a:lt1>
      <a:sysClr val="window" lastClr="FFFFFF"/>
    </a:lt1>
    <a:dk2>
      <a:srgbClr val="12121E"/>
    </a:dk2>
    <a:lt2>
      <a:srgbClr val="F2F2F2"/>
    </a:lt2>
    <a:accent1>
      <a:srgbClr val="00B0F0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ECCF3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4622</TotalTime>
  <Words>830</Words>
  <Application>Microsoft Macintosh PowerPoint</Application>
  <PresentationFormat>Широкоэкранный</PresentationFormat>
  <Paragraphs>127</Paragraphs>
  <Slides>18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Calibri</vt:lpstr>
      <vt:lpstr>Calibri Light</vt:lpstr>
      <vt:lpstr>Tahoma</vt:lpstr>
      <vt:lpstr>Times New Roman</vt:lpstr>
      <vt:lpstr>Wingdings</vt:lpstr>
      <vt:lpstr>Arial</vt:lpstr>
      <vt:lpstr>Тема Office</vt:lpstr>
      <vt:lpstr>1_Тема Office</vt:lpstr>
      <vt:lpstr>CorelDRAW</vt:lpstr>
      <vt:lpstr>Мы познаём мир на разных языках!</vt:lpstr>
      <vt:lpstr>Билингвальное образование в отечественной и зарубежной практике</vt:lpstr>
      <vt:lpstr>Изучение билингвизма</vt:lpstr>
      <vt:lpstr>Изучение билингвизма</vt:lpstr>
      <vt:lpstr>Сколько билингвов в мире</vt:lpstr>
      <vt:lpstr>Мифы о билингвизме</vt:lpstr>
      <vt:lpstr>Преимущества двуязычия</vt:lpstr>
      <vt:lpstr>Презентация PowerPoint</vt:lpstr>
      <vt:lpstr>Деятельностный компонент</vt:lpstr>
      <vt:lpstr>Социокультурный компонент</vt:lpstr>
      <vt:lpstr>Презентация PowerPoint</vt:lpstr>
      <vt:lpstr>Образовательная модель</vt:lpstr>
      <vt:lpstr>Наши педагоги</vt:lpstr>
      <vt:lpstr>Презентация PowerPoint</vt:lpstr>
      <vt:lpstr>Партнёры</vt:lpstr>
      <vt:lpstr>Новый Учитель для Татарстана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Microsoft Office</cp:lastModifiedBy>
  <cp:revision>148</cp:revision>
  <dcterms:created xsi:type="dcterms:W3CDTF">2019-02-22T13:27:37Z</dcterms:created>
  <dcterms:modified xsi:type="dcterms:W3CDTF">2019-08-13T19:07:12Z</dcterms:modified>
</cp:coreProperties>
</file>