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84" r:id="rId3"/>
    <p:sldId id="292" r:id="rId4"/>
    <p:sldId id="285" r:id="rId5"/>
    <p:sldId id="286" r:id="rId6"/>
    <p:sldId id="287" r:id="rId7"/>
    <p:sldId id="288" r:id="rId8"/>
    <p:sldId id="267" r:id="rId9"/>
    <p:sldId id="278" r:id="rId10"/>
    <p:sldId id="289" r:id="rId11"/>
    <p:sldId id="280" r:id="rId12"/>
    <p:sldId id="281" r:id="rId13"/>
    <p:sldId id="29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1FA0-83F5-4B1B-8850-183B896F9F1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9F55A-8CF6-4939-8BD8-2F8DD0755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9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араграф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347"/>
            <a:ext cx="12191900" cy="6857305"/>
          </a:xfrm>
          <a:prstGeom prst="rect">
            <a:avLst/>
          </a:prstGeom>
        </p:spPr>
      </p:pic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026529" y="2515411"/>
            <a:ext cx="6092003" cy="2244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58"/>
              </a:lnSpc>
              <a:spcBef>
                <a:spcPts val="0"/>
              </a:spcBef>
              <a:buNone/>
              <a:defRPr sz="3434" baseline="0">
                <a:solidFill>
                  <a:schemeClr val="bg1"/>
                </a:solidFill>
                <a:latin typeface="Twentytwelve Sans G" panose="02000000000000000000" pitchFamily="50" charset="-52"/>
              </a:defRPr>
            </a:lvl1pPr>
          </a:lstStyle>
          <a:p>
            <a:pPr>
              <a:lnSpc>
                <a:spcPts val="2600"/>
              </a:lnSpc>
              <a:defRPr/>
            </a:pPr>
            <a:r>
              <a:rPr lang="ru-RU" dirty="0" smtClean="0"/>
              <a:t>Параграф 3                          Заголовок                           Фон №3</a:t>
            </a:r>
          </a:p>
          <a:p>
            <a:pPr>
              <a:lnSpc>
                <a:spcPts val="2600"/>
              </a:lnSpc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486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арагра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"/>
            <a:ext cx="12191900" cy="6857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347"/>
            <a:ext cx="12191900" cy="685730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026529" y="2530282"/>
            <a:ext cx="6092003" cy="2244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58"/>
              </a:lnSpc>
              <a:spcBef>
                <a:spcPts val="0"/>
              </a:spcBef>
              <a:buNone/>
              <a:defRPr sz="3434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ts val="2600"/>
              </a:lnSpc>
              <a:defRPr/>
            </a:pPr>
            <a:r>
              <a:rPr lang="ru-RU" dirty="0" smtClean="0"/>
              <a:t>Параграф 1                            Заголовок                           Фон №1</a:t>
            </a:r>
          </a:p>
          <a:p>
            <a:pPr>
              <a:lnSpc>
                <a:spcPts val="2600"/>
              </a:lnSpc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358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347"/>
            <a:ext cx="12191900" cy="68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1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6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7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2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7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5130-2E9B-463A-96EC-379A457AF236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793A-58E2-4210-9100-EBC672D8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0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80266" y="1787420"/>
            <a:ext cx="6092004" cy="2145753"/>
          </a:xfrm>
        </p:spPr>
        <p:txBody>
          <a:bodyPr>
            <a:normAutofit/>
          </a:bodyPr>
          <a:lstStyle/>
          <a:p>
            <a:pPr>
              <a:lnSpc>
                <a:spcPts val="3902"/>
              </a:lnSpc>
            </a:pPr>
            <a:r>
              <a:rPr lang="ru-RU" sz="3200" dirty="0"/>
              <a:t>О выездах </a:t>
            </a:r>
            <a:r>
              <a:rPr lang="ru-RU" sz="3200" dirty="0" smtClean="0"/>
              <a:t>обучающихся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 </a:t>
            </a:r>
            <a:r>
              <a:rPr lang="ru-RU" sz="3200" dirty="0" smtClean="0"/>
              <a:t>туристических и образовательных </a:t>
            </a:r>
            <a:r>
              <a:rPr lang="ru-RU" sz="3200" dirty="0"/>
              <a:t>целях</a:t>
            </a:r>
            <a:endParaRPr lang="ru-RU" sz="1717" dirty="0">
              <a:cs typeface="Times New Roman" panose="02020603050405020304" pitchFamily="18" charset="0"/>
            </a:endParaRPr>
          </a:p>
          <a:p>
            <a:pPr>
              <a:lnSpc>
                <a:spcPts val="1249"/>
              </a:lnSpc>
            </a:pPr>
            <a:endParaRPr lang="ru-RU" sz="1639" dirty="0">
              <a:cs typeface="Times New Roman" panose="02020603050405020304" pitchFamily="18" charset="0"/>
            </a:endParaRPr>
          </a:p>
          <a:p>
            <a:pPr>
              <a:lnSpc>
                <a:spcPts val="2029"/>
              </a:lnSpc>
            </a:pPr>
            <a:endParaRPr lang="ru-RU" sz="1717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5263" y="4296427"/>
            <a:ext cx="6227007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9"/>
              </a:lnSpc>
            </a:pP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Иванов Сергей Евгеньевич</a:t>
            </a:r>
          </a:p>
          <a:p>
            <a:pPr algn="ctr">
              <a:lnSpc>
                <a:spcPts val="2029"/>
              </a:lnSpc>
            </a:pP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Председатель Государственного комитета Республики Татарстан по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туризму</a:t>
            </a:r>
            <a:endParaRPr lang="ru-RU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46947" y="2438123"/>
            <a:ext cx="10582912" cy="39248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1965391" y="1059646"/>
            <a:ext cx="8249390" cy="1376316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75083" y="4562128"/>
            <a:ext cx="9016409" cy="736"/>
          </a:xfrm>
          <a:prstGeom prst="line">
            <a:avLst/>
          </a:prstGeom>
          <a:ln w="3238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0744" y="3758111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wentytwelve Sans G" panose="02000000000000000000" pitchFamily="50" charset="-52"/>
              </a:rPr>
              <a:t>Казань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97539" y="379225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wentytwelve Sans G" panose="02000000000000000000" pitchFamily="50" charset="-52"/>
              </a:rPr>
              <a:t>Казань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258112" y="4240369"/>
            <a:ext cx="625644" cy="62564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001" y="5189673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3 дня/2ночи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49430" y="4249306"/>
            <a:ext cx="625644" cy="62564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74965" y="4309557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ru-RU" sz="2400" b="1" dirty="0">
                <a:solidFill>
                  <a:prstClr val="white"/>
                </a:solidFill>
                <a:latin typeface="Twentytwelve Sans G" panose="02000000000000000000" pitchFamily="50" charset="-52"/>
              </a:rPr>
              <a:t>06</a:t>
            </a:r>
            <a:r>
              <a:rPr lang="ru-RU" sz="2400" b="1" u="sng" baseline="30000" dirty="0">
                <a:solidFill>
                  <a:prstClr val="white"/>
                </a:solidFill>
                <a:latin typeface="Twentytwelve Sans G" panose="02000000000000000000" pitchFamily="50" charset="-52"/>
              </a:rPr>
              <a:t>20</a:t>
            </a:r>
            <a:endParaRPr lang="ru-RU" sz="2667" b="1" u="sng" baseline="30000" dirty="0">
              <a:solidFill>
                <a:prstClr val="white"/>
              </a:solidFill>
              <a:latin typeface="Twentytwelve Sans G" panose="02000000000000000000" pitchFamily="50" charset="-52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9692" y="3636171"/>
            <a:ext cx="2116265" cy="679340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lumMod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63641" y="3288834"/>
            <a:ext cx="1009039" cy="553917"/>
          </a:xfrm>
          <a:prstGeom prst="rect">
            <a:avLst/>
          </a:prstGeom>
          <a:noFill/>
        </p:spPr>
        <p:txBody>
          <a:bodyPr wrap="square" lIns="121841" tIns="60920" rIns="121841" bIns="60920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wentytwelve Sans G" panose="02000000000000000000" pitchFamily="50" charset="-52"/>
              </a:rPr>
              <a:t>Поезд № 126</a:t>
            </a:r>
            <a:endParaRPr lang="ru-RU" sz="1400" u="sng" baseline="30000" dirty="0">
              <a:solidFill>
                <a:prstClr val="black"/>
              </a:solidFill>
              <a:latin typeface="Twentytwelve Sans G" panose="02000000000000000000" pitchFamily="50" charset="-52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6917" y="3721209"/>
            <a:ext cx="2116265" cy="679340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lumMod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28753" y="3355487"/>
            <a:ext cx="1041913" cy="553917"/>
          </a:xfrm>
          <a:prstGeom prst="rect">
            <a:avLst/>
          </a:prstGeom>
          <a:noFill/>
        </p:spPr>
        <p:txBody>
          <a:bodyPr wrap="square" lIns="121841" tIns="60920" rIns="121841" bIns="60920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wentytwelve Sans G" panose="02000000000000000000" pitchFamily="50" charset="-52"/>
              </a:rPr>
              <a:t>Поезд № 125</a:t>
            </a:r>
            <a:endParaRPr lang="ru-RU" sz="1400" u="sng" baseline="30000" dirty="0">
              <a:solidFill>
                <a:prstClr val="black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98667" y="4273349"/>
            <a:ext cx="672075" cy="672075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0" dirty="0">
              <a:solidFill>
                <a:srgbClr val="FEFFFF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4343" y="2641167"/>
            <a:ext cx="204094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33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Самара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7160485" y="4273349"/>
            <a:ext cx="672075" cy="672075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0" dirty="0">
              <a:solidFill>
                <a:srgbClr val="FEFFFF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6726" y="4384601"/>
            <a:ext cx="2064229" cy="405158"/>
          </a:xfrm>
          <a:prstGeom prst="rect">
            <a:avLst/>
          </a:prstGeom>
          <a:noFill/>
        </p:spPr>
        <p:txBody>
          <a:bodyPr wrap="square" lIns="121841" tIns="60920" rIns="121841" bIns="60920" rtlCol="0">
            <a:spAutoFit/>
          </a:bodyPr>
          <a:lstStyle/>
          <a:p>
            <a:pPr algn="ctr">
              <a:lnSpc>
                <a:spcPts val="1067"/>
              </a:lnSpc>
            </a:pPr>
            <a:r>
              <a:rPr lang="ru-RU" sz="1333" b="1" dirty="0">
                <a:solidFill>
                  <a:prstClr val="white"/>
                </a:solidFill>
                <a:latin typeface="Twentytwelve Sans G" panose="02000000000000000000" pitchFamily="50" charset="-52"/>
              </a:rPr>
              <a:t>экскурсионная программа</a:t>
            </a:r>
            <a:endParaRPr lang="ru-RU" sz="1333" b="1" u="sng" baseline="30000" dirty="0">
              <a:solidFill>
                <a:prstClr val="white"/>
              </a:solidFill>
              <a:latin typeface="Twentytwelve Sans G" panose="02000000000000000000" pitchFamily="50" charset="-52"/>
            </a:endParaRPr>
          </a:p>
        </p:txBody>
      </p:sp>
      <p:pic>
        <p:nvPicPr>
          <p:cNvPr id="23" name="Picture 4" descr="http://softaxi.ru/wp-content/uploads/2017/06/545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09" y="3338794"/>
            <a:ext cx="1270592" cy="12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37003" y="4334901"/>
            <a:ext cx="10081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wentytwelve Sans G" panose="02000000000000000000" pitchFamily="50" charset="-52"/>
              </a:rPr>
              <a:t>08</a:t>
            </a:r>
            <a:r>
              <a:rPr lang="ru-RU" sz="2400" b="1" u="sng" baseline="30000" dirty="0">
                <a:latin typeface="Twentytwelve Sans G" panose="02000000000000000000" pitchFamily="50" charset="-52"/>
              </a:rPr>
              <a:t>40</a:t>
            </a:r>
            <a:endParaRPr lang="ru-RU" sz="2667" u="sng" baseline="30000" dirty="0">
              <a:latin typeface="Twentytwelve Sans G" panose="02000000000000000000" pitchFamily="50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79093" y="4334901"/>
            <a:ext cx="10081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wentytwelve Sans G" panose="02000000000000000000" pitchFamily="50" charset="-52"/>
              </a:rPr>
              <a:t>20</a:t>
            </a:r>
            <a:r>
              <a:rPr lang="ru-RU" sz="2400" b="1" u="sng" baseline="30000" dirty="0">
                <a:latin typeface="Twentytwelve Sans G" panose="02000000000000000000" pitchFamily="50" charset="-52"/>
              </a:rPr>
              <a:t>26</a:t>
            </a:r>
            <a:endParaRPr lang="ru-RU" sz="2667" u="sng" baseline="30000" dirty="0">
              <a:latin typeface="Twentytwelve Sans G" panose="02000000000000000000" pitchFamily="50" charset="-52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5034704" y="3324846"/>
            <a:ext cx="2496277" cy="1968219"/>
          </a:xfrm>
          <a:prstGeom prst="arc">
            <a:avLst>
              <a:gd name="adj1" fmla="val 11182207"/>
              <a:gd name="adj2" fmla="val 21240300"/>
            </a:avLst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9232" y="4752627"/>
            <a:ext cx="116089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i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Пятница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3184" y="4752627"/>
            <a:ext cx="116249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i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Суббота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5001" y="4740238"/>
            <a:ext cx="17283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i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Воскресенье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32536" y="4308956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ru-RU" sz="2400" b="1" dirty="0">
                <a:solidFill>
                  <a:prstClr val="white"/>
                </a:solidFill>
                <a:latin typeface="Twentytwelve Sans G" panose="02000000000000000000" pitchFamily="50" charset="-52"/>
              </a:rPr>
              <a:t>21</a:t>
            </a:r>
            <a:r>
              <a:rPr lang="ru-RU" sz="2400" b="1" u="sng" baseline="30000" dirty="0">
                <a:solidFill>
                  <a:prstClr val="white"/>
                </a:solidFill>
                <a:latin typeface="Twentytwelve Sans G" panose="02000000000000000000" pitchFamily="50" charset="-52"/>
              </a:rPr>
              <a:t>20</a:t>
            </a:r>
            <a:endParaRPr lang="ru-RU" sz="2667" b="1" u="sng" baseline="30000" dirty="0">
              <a:solidFill>
                <a:prstClr val="white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 bwMode="auto">
          <a:xfrm>
            <a:off x="1312989" y="1072771"/>
            <a:ext cx="9554194" cy="136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defTabSz="911115" eaLnBrk="0" fontAlgn="base" hangingPunct="0">
              <a:spcBef>
                <a:spcPct val="0"/>
              </a:spcBef>
              <a:spcAft>
                <a:spcPct val="0"/>
              </a:spcAft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5450" defTabSz="911115"/>
            <a:lvl3pPr marL="911115" defTabSz="911115"/>
            <a:lvl4pPr marL="1366636" defTabSz="911115"/>
            <a:lvl5pPr marL="1822229" defTabSz="911115"/>
            <a:lvl6pPr marL="2277678" defTabSz="911115"/>
            <a:lvl7pPr marL="2733155" defTabSz="911115"/>
            <a:lvl8pPr marL="3188759" defTabSz="911115"/>
            <a:lvl9pPr marL="3644300" defTabSz="911115"/>
          </a:lstStyle>
          <a:p>
            <a:r>
              <a:rPr lang="ru-RU" sz="3400" b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>Проект «Вагон </a:t>
            </a:r>
            <a:r>
              <a:rPr lang="ru-RU" sz="34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Знаний» на </a:t>
            </a:r>
            <a:r>
              <a:rPr lang="ru-RU" sz="3400" b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>примере маршрута </a:t>
            </a:r>
            <a:r>
              <a:rPr lang="ru-RU" sz="34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«Казань-Самара»</a:t>
            </a:r>
            <a:endParaRPr lang="ru-RU" sz="34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6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235131" y="775063"/>
            <a:ext cx="6714309" cy="5329646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73008"/>
              </p:ext>
            </p:extLst>
          </p:nvPr>
        </p:nvGraphicFramePr>
        <p:xfrm>
          <a:off x="381959" y="868023"/>
          <a:ext cx="6471687" cy="512347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471687"/>
              </a:tblGrid>
              <a:tr h="512347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рамках образовательной программы: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Урок литературы.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у</a:t>
                      </a: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 о богатом литературном наследии Самары: посетят музей-усадьбу </a:t>
                      </a:r>
                      <a:r>
                        <a:rPr lang="ru-RU" sz="1600" b="0" u="none" kern="5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А.Н.Толстого</a:t>
                      </a:r>
                      <a:r>
                        <a:rPr lang="ru-RU" sz="1600" b="0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единственный в мире музея Эльдара Рязанова.</a:t>
                      </a:r>
                      <a:endParaRPr lang="en-US" sz="1600" b="0" u="none" kern="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u="none" kern="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астрономии. </a:t>
                      </a:r>
                      <a:br>
                        <a:rPr lang="ru-RU" sz="16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музея авиации и космонавтики Аэрокосмического Университета,</a:t>
                      </a:r>
                      <a:r>
                        <a:rPr lang="ru-RU" sz="1600" b="0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«Самара Космическая», стадион «Самара Арена». Дети познакомятся с космическим прошлым и настоящим Самары, прикоснутся к уникальным экспонатам и побывают на самом «космическом» стадионе, построенном к Чемпионату мира по футболу.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kern="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Урок истории </a:t>
                      </a: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бункера Сталина, музея ФСБ, музейно-выставочный центр истории и развития пожарного дела.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познакомятся с самыми таинственными страницами истории Самары,</a:t>
                      </a:r>
                      <a:r>
                        <a:rPr lang="ru-RU" sz="1600" b="0" u="none" kern="5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kern="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узнают, что такое азбука Морзе и как отправить зашифрованное сообщение, примерят на себя роль радиста. </a:t>
                      </a:r>
                    </a:p>
                  </a:txBody>
                  <a:tcPr marL="5425" marR="5425" marT="5425" marB="5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ÐÐ°ÑÑÐ¸Ð½ÐºÐ¸ Ð¿Ð¾ Ð·Ð°Ð¿ÑÐ¾ÑÑ Ð±ÑÐ½ÐºÐµÑ ÑÑÐ°Ð»Ð¸Ð½Ð° ÑÐ°Ð¼Ð°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09" y="4598625"/>
            <a:ext cx="297942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°Ð¿Ð¿Ð°ÑÐ°Ñ Ð¼Ð¾ÑÐ·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2116830"/>
            <a:ext cx="2703979" cy="233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¼ÑÐ·ÐµÐ¹ ÐºÐ¾ÑÐ¼Ð¾Ð½Ð°Ð²ÑÐ¸ÐºÐ¸ ÑÐ°Ð¼Ð°Ñ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0" r="19426"/>
          <a:stretch/>
        </p:blipFill>
        <p:spPr bwMode="auto">
          <a:xfrm>
            <a:off x="7187348" y="2080423"/>
            <a:ext cx="2070820" cy="238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¼ÑÐ·ÐµÐ¹-ÑÑÐ°Ð´ÑÐ±Ð° Ð°.ÑÐ¾Ð»ÑÑÐ¾Ð³Ð¾ ÑÐ°Ð¼Ð°ÑÐ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4438" r="4163" b="8002"/>
          <a:stretch/>
        </p:blipFill>
        <p:spPr bwMode="auto">
          <a:xfrm>
            <a:off x="9358660" y="0"/>
            <a:ext cx="2717919" cy="199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Ð°ÑÑÐ¸Ð½ÐºÐ¸ Ð¿Ð¾ Ð·Ð°Ð¿ÑÐ¾ÑÑ Ð¼ÑÐ·ÐµÐ¹ ÑÐ»ÑÐ´Ð°ÑÐ° ÑÑÐ·Ð°Ð½Ð¾Ð²Ð° ÑÐ°Ð¼Ð°ÑÐ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1" t="9766" r="2384"/>
          <a:stretch/>
        </p:blipFill>
        <p:spPr bwMode="auto">
          <a:xfrm>
            <a:off x="7275249" y="6224"/>
            <a:ext cx="1982919" cy="19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ÐÐ°ÑÑÐ¸Ð½ÐºÐ¸ Ð¿Ð¾ Ð·Ð°Ð¿ÑÐ¾ÑÑ ÑÐ°Ð¼Ð°ÑÐ° Ð°ÑÐµÐ½Ð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r="12870"/>
          <a:stretch/>
        </p:blipFill>
        <p:spPr bwMode="auto">
          <a:xfrm>
            <a:off x="7187348" y="4598625"/>
            <a:ext cx="1905517" cy="163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1752599" y="1152435"/>
            <a:ext cx="8667751" cy="5014449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71425" y="1310929"/>
            <a:ext cx="8430097" cy="425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bg1"/>
                </a:solidFill>
                <a:latin typeface="Twentytwelve Sans G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стоимость </a:t>
            </a:r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тура входит</a:t>
            </a:r>
            <a:r>
              <a:rPr lang="ru-RU" sz="3200" b="1" dirty="0">
                <a:solidFill>
                  <a:schemeClr val="bg1"/>
                </a:solidFill>
                <a:latin typeface="Twentytwelve Sans G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chemeClr val="bg1"/>
              </a:solidFill>
              <a:latin typeface="Twentytwelve Sans G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endParaRPr lang="en-US" sz="3200" b="1" dirty="0" smtClean="0">
              <a:solidFill>
                <a:schemeClr val="bg1"/>
              </a:solidFill>
              <a:latin typeface="Twentytwelve Sans G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Проезд в комфортабельном </a:t>
            </a:r>
            <a:r>
              <a:rPr lang="ru-RU" i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>поезде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 № 125/126 Казань-Самара-Казань (плацкарт,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новые вагоны 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с биотуалетом, проводники прошли аттестацию на сопровождение детских групп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Транспортное 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обслуживание на комфортабельных автобусах, оформление поездки в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ГИБДД;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Экскурсионное сопровождение;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Входные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билеты;  </a:t>
            </a:r>
            <a:endParaRPr lang="ru-RU" dirty="0" smtClean="0">
              <a:solidFill>
                <a:schemeClr val="bg1"/>
              </a:solidFill>
              <a:latin typeface="Twentytwelve Sans G" panose="02000000000000000000" pitchFamily="50" charset="-52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Питание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 (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завтрак, обед, ужин). Сухой паек в поезде (туда, обратно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Сопровождение 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групп мед. </a:t>
            </a: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работником;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Страховка</a:t>
            </a:r>
            <a:r>
              <a:rPr lang="ru-RU" dirty="0">
                <a:solidFill>
                  <a:schemeClr val="bg1"/>
                </a:solidFill>
                <a:latin typeface="Twentytwelve Sans G" panose="02000000000000000000" pitchFamily="50" charset="-52"/>
              </a:rPr>
              <a:t>.  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endParaRPr lang="ru-RU" sz="1600" dirty="0">
              <a:solidFill>
                <a:schemeClr val="bg1"/>
              </a:solidFill>
              <a:latin typeface="Twentytwelve Sans G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595423" y="1114424"/>
            <a:ext cx="10995128" cy="5599883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5875829" y="1114425"/>
            <a:ext cx="5714722" cy="5599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97000" sy="97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595423" y="129577"/>
            <a:ext cx="10995128" cy="932506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1783" y="77236"/>
            <a:ext cx="1062876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Конкурс школьных рисунков и стихов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о Великом </a:t>
            </a:r>
            <a:r>
              <a:rPr lang="ru-RU" sz="2800" dirty="0" err="1">
                <a:solidFill>
                  <a:schemeClr val="bg1"/>
                </a:solidFill>
                <a:latin typeface="Twentytwelve Sans G" panose="02000000000000000000" pitchFamily="50" charset="-52"/>
              </a:rPr>
              <a:t>Болгаре</a:t>
            </a:r>
            <a:r>
              <a:rPr lang="ru-RU" sz="28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и об острове-граде </a:t>
            </a:r>
            <a:r>
              <a:rPr lang="ru-RU" sz="28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Свияжск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175" y="1241510"/>
            <a:ext cx="444551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Кто </a:t>
            </a:r>
            <a:r>
              <a:rPr lang="ru-RU" altLang="zh-CN" sz="2400" dirty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может принять участие</a:t>
            </a: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?</a:t>
            </a:r>
          </a:p>
          <a:p>
            <a:pPr algn="r">
              <a:lnSpc>
                <a:spcPct val="200000"/>
              </a:lnSpc>
            </a:pP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Сроки</a:t>
            </a:r>
          </a:p>
          <a:p>
            <a:pPr algn="r">
              <a:lnSpc>
                <a:spcPct val="200000"/>
              </a:lnSpc>
            </a:pP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Instagram-</a:t>
            </a: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страница</a:t>
            </a:r>
          </a:p>
          <a:p>
            <a:pPr algn="r">
              <a:lnSpc>
                <a:spcPct val="200000"/>
              </a:lnSpc>
            </a:pPr>
            <a:r>
              <a:rPr lang="ru-RU" altLang="zh-CN" sz="2400" dirty="0" err="1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Хештеги</a:t>
            </a:r>
            <a:endParaRPr lang="ru-RU" altLang="zh-CN" sz="2400" dirty="0">
              <a:solidFill>
                <a:schemeClr val="bg1"/>
              </a:solidFill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Положение</a:t>
            </a:r>
          </a:p>
          <a:p>
            <a:pPr algn="r">
              <a:lnSpc>
                <a:spcPct val="200000"/>
              </a:lnSpc>
            </a:pPr>
            <a:endParaRPr lang="ru-RU" altLang="zh-CN" sz="1200" dirty="0" smtClean="0">
              <a:solidFill>
                <a:schemeClr val="bg1"/>
              </a:solidFill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ru-RU" altLang="zh-CN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Главный приз</a:t>
            </a:r>
            <a:endParaRPr lang="ru-RU" altLang="zh-CN" sz="2400" dirty="0">
              <a:solidFill>
                <a:schemeClr val="bg1"/>
              </a:solidFill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6092987" y="1241510"/>
            <a:ext cx="5269116" cy="627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ru-RU" altLang="zh-CN" sz="2400" dirty="0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Ученики 1 – 11 классов;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ru-RU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22.04.2019 до </a:t>
            </a:r>
            <a:r>
              <a:rPr lang="ru-RU" altLang="zh-CN" sz="2400" dirty="0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09.09.2019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en-US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@</a:t>
            </a:r>
            <a:r>
              <a:rPr lang="en-US" altLang="zh-CN" sz="2400" dirty="0" err="1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bolgar_sviyazhsk</a:t>
            </a:r>
            <a:endParaRPr lang="ru-RU" altLang="zh-CN" sz="2400" dirty="0" smtClean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ru-RU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#</a:t>
            </a:r>
            <a:r>
              <a:rPr lang="ru-RU" altLang="zh-CN" sz="2400" dirty="0" err="1">
                <a:latin typeface="Twentytwelve Sans G" panose="02000000000000000000" pitchFamily="50" charset="-52"/>
                <a:cs typeface="Times New Roman" panose="02020603050405020304" pitchFamily="18" charset="0"/>
              </a:rPr>
              <a:t>рисуюБолгар</a:t>
            </a:r>
            <a:r>
              <a:rPr lang="ru-RU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#</a:t>
            </a:r>
            <a:r>
              <a:rPr lang="ru-RU" altLang="zh-CN" sz="2400" dirty="0" err="1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рисуюСвияжск</a:t>
            </a:r>
            <a:endParaRPr lang="ru-RU" altLang="zh-CN" sz="2400" dirty="0" smtClean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altLang="zh-CN" sz="2400" dirty="0" smtClean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altLang="zh-CN" sz="2400" dirty="0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Сайт Госкомитета в разделе «Конкурсы»</a:t>
            </a:r>
          </a:p>
          <a:p>
            <a:pPr algn="just"/>
            <a:endParaRPr lang="ru-RU" altLang="zh-CN" sz="2400" dirty="0" smtClean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altLang="zh-CN" sz="2400" dirty="0">
                <a:latin typeface="Twentytwelve Sans G" panose="02000000000000000000" pitchFamily="50" charset="-52"/>
                <a:cs typeface="Times New Roman" panose="02020603050405020304" pitchFamily="18" charset="0"/>
              </a:rPr>
              <a:t>Обзорная экскурсия для всего </a:t>
            </a:r>
            <a:r>
              <a:rPr lang="ru-RU" altLang="zh-CN" sz="2400" dirty="0" smtClean="0">
                <a:latin typeface="Twentytwelve Sans G" panose="02000000000000000000" pitchFamily="50" charset="-52"/>
                <a:cs typeface="Times New Roman" panose="02020603050405020304" pitchFamily="18" charset="0"/>
              </a:rPr>
              <a:t>класса </a:t>
            </a:r>
            <a:endParaRPr lang="ru-RU" altLang="zh-CN" sz="2400" dirty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ru-RU" altLang="zh-CN" sz="2400" dirty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en-US" altLang="zh-CN" sz="2400" dirty="0">
              <a:latin typeface="Twentytwelve Sans G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50422" y="2060660"/>
            <a:ext cx="18473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endParaRPr lang="ru-RU" altLang="zh-CN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22" y="1143316"/>
            <a:ext cx="8124763" cy="4571368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3" name="TextBox 219"/>
          <p:cNvSpPr txBox="1"/>
          <p:nvPr/>
        </p:nvSpPr>
        <p:spPr>
          <a:xfrm>
            <a:off x="3027810" y="2899101"/>
            <a:ext cx="6099467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altLang="zh-CN" sz="4400" dirty="0" err="1">
                <a:solidFill>
                  <a:schemeClr val="bg1"/>
                </a:solidFill>
                <a:latin typeface="Twentytwelve Sans G" panose="02000000000000000000" pitchFamily="50" charset="-52"/>
              </a:rPr>
              <a:t>Спасибо</a:t>
            </a:r>
            <a:r>
              <a:rPr lang="en-US" altLang="zh-CN" sz="4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</a:t>
            </a:r>
            <a:endParaRPr lang="ru-RU" altLang="zh-CN" sz="44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  <a:p>
            <a:pPr algn="ctr">
              <a:lnSpc>
                <a:spcPts val="4214"/>
              </a:lnSpc>
            </a:pPr>
            <a:r>
              <a:rPr lang="en-US" altLang="zh-CN" sz="4400" dirty="0" err="1">
                <a:solidFill>
                  <a:schemeClr val="bg1"/>
                </a:solidFill>
                <a:latin typeface="Twentytwelve Sans G" panose="02000000000000000000" pitchFamily="50" charset="-52"/>
              </a:rPr>
              <a:t>за</a:t>
            </a:r>
            <a:r>
              <a:rPr lang="en-US" altLang="zh-CN" sz="4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Twentytwelve Sans G" panose="02000000000000000000" pitchFamily="50" charset="-52"/>
              </a:rPr>
              <a:t>внимание</a:t>
            </a:r>
            <a:r>
              <a:rPr lang="en-US" altLang="zh-CN" sz="4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!</a:t>
            </a:r>
            <a:endParaRPr lang="ru-RU" altLang="zh-CN" sz="44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  <a:p>
            <a:pPr algn="ctr">
              <a:lnSpc>
                <a:spcPts val="4214"/>
              </a:lnSpc>
            </a:pPr>
            <a:endParaRPr lang="ru-RU" altLang="zh-CN" sz="312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05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2018805" y="1116280"/>
            <a:ext cx="8154389" cy="4678877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61309" y="1116280"/>
            <a:ext cx="8011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4 элемента системы выездов </a:t>
            </a:r>
            <a:r>
              <a:rPr lang="ru-RU" sz="3200" b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wentytwelve Sans G" panose="02000000000000000000" pitchFamily="50" charset="-52"/>
              </a:rPr>
            </a:br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детских групп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022" y="2495394"/>
            <a:ext cx="815438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ПКМ </a:t>
            </a:r>
            <a:r>
              <a:rPr lang="ru-RU" sz="2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РТ от 19.01.2018 №</a:t>
            </a:r>
            <a:r>
              <a:rPr lang="ru-RU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19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Рекомендованные туристические маршруты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Рекомендованные туроператоры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Рекомендованная форма договора</a:t>
            </a:r>
            <a:endParaRPr lang="ru-RU" sz="24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33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2018805" y="1116280"/>
            <a:ext cx="8154389" cy="4678877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61309" y="1116280"/>
            <a:ext cx="8011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>Нормативно-правовая </a:t>
            </a:r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база,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регулирующая выезды детских групп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05" y="2591220"/>
            <a:ext cx="81543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Twentytwelve Sans G" panose="02000000000000000000" pitchFamily="50" charset="-52"/>
              </a:rPr>
              <a:t>ПКМ РТ от 19.01.2018 №19 «О межведомственном взаимодействии в единой системе межведомственного электронного документооборота Республики Татарстан по организации выездов групп детей</a:t>
            </a:r>
            <a: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»</a:t>
            </a:r>
            <a:endParaRPr lang="ru-RU" sz="26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72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595423" y="265813"/>
            <a:ext cx="10995128" cy="6448495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1523" y="315069"/>
            <a:ext cx="104592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Рекомендованные туристские маршруты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1240" y="1325606"/>
            <a:ext cx="4339899" cy="484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2600" dirty="0" smtClean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1. Маршруты по </a:t>
            </a: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Республике Татарстан</a:t>
            </a:r>
            <a:b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2. Волгоград</a:t>
            </a:r>
            <a:b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3. Москва</a:t>
            </a:r>
            <a:b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4. Санкт-Петербург</a:t>
            </a:r>
            <a:b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5. Великий Устюг</a:t>
            </a:r>
            <a:b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6. </a:t>
            </a:r>
            <a:r>
              <a:rPr lang="ru-RU" altLang="zh-CN" sz="2600" dirty="0" smtClean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Белоруссия</a:t>
            </a:r>
            <a:br>
              <a:rPr lang="ru-RU" altLang="zh-CN" sz="2600" dirty="0" smtClean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</a:br>
            <a:r>
              <a:rPr lang="ru-RU" altLang="zh-CN" sz="2600" dirty="0" smtClean="0">
                <a:solidFill>
                  <a:srgbClr val="FEFEFE"/>
                </a:solidFill>
                <a:latin typeface="Twentytwelve Sans G" panose="02000000000000000000" pitchFamily="50" charset="-52"/>
                <a:cs typeface="Times New Roman" charset="0"/>
              </a:rPr>
              <a:t>и т.д.</a:t>
            </a:r>
          </a:p>
        </p:txBody>
      </p:sp>
      <p:pic>
        <p:nvPicPr>
          <p:cNvPr id="6" name="Picture 2" descr="ÐÐ°ÑÑÐ¸Ð½ÐºÐ¸ Ð¿Ð¾ Ð·Ð°Ð¿ÑÐ¾ÑÑ Ð²ÐµÐ»Ð¸ÐºÐ¸Ð¹ Ð±Ð¾Ð»Ð³Ð°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32" y="1987002"/>
            <a:ext cx="2019037" cy="164041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²Ð¾Ð»Ð³Ð¾Ð³ÑÐ°Ð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09" y="2932645"/>
            <a:ext cx="2011302" cy="172147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Ð°ÑÑÐ¸Ð½ÐºÐ¸ Ð¿Ð¾ Ð·Ð°Ð¿ÑÐ¾ÑÑ ÑÐ¾Ð±Ð¾Ñ Ð²Ð°ÑÐ¸Ð»Ð¸Ñ Ð±Ð»Ð°Ð¶ÐµÐ½Ð½Ð¾Ð³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26" y="2025114"/>
            <a:ext cx="1916933" cy="16200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Ð°ÑÑÐ¸Ð½ÐºÐ¸ Ð¿Ð¾ Ð·Ð°Ð¿ÑÐ¾ÑÑ Ð¸ÑÐ°Ð°ÐºÐ¸ÐµÐ²ÑÐºÐ¸Ð¹ ÑÐ¾Ð±Ð¾Ñ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27" y="3778186"/>
            <a:ext cx="2248765" cy="1724885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ÐÐ°ÑÑÐ¸Ð½ÐºÐ¸ Ð¿Ð¾ Ð·Ð°Ð¿ÑÐ¾ÑÑ Ð²ÐµÐ»Ð¸ÐºÐ¸Ð¹ ÑÑÑÑÐ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80" y="4793432"/>
            <a:ext cx="2171692" cy="181796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ÐÐ°ÑÑÐ¸Ð½ÐºÐ¸ Ð¿Ð¾ Ð·Ð°Ð¿ÑÐ¾ÑÑ Ð±ÐµÐ»Ð°ÑÑÑÑ Ð´Ð¾ÑÑÐ¾Ð¿ÑÐ¸Ð¼ÐµÑÐ°ÑÐµÐ»ÑÐ½Ð¾ÑÑÐ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63" y="3747423"/>
            <a:ext cx="2105088" cy="191460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¾ÑÑÑÐ¾Ð² Ð³ÑÐ°Ð´ ÑÐ²Ð¸ÑÐ¶ÑÐ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30" y="943389"/>
            <a:ext cx="2188619" cy="178327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582814" y="636653"/>
            <a:ext cx="11043130" cy="5459348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98647" y="244284"/>
            <a:ext cx="11066627" cy="63381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9"/>
          </a:p>
        </p:txBody>
      </p:sp>
      <p:sp>
        <p:nvSpPr>
          <p:cNvPr id="8" name="TextBox 7"/>
          <p:cNvSpPr txBox="1"/>
          <p:nvPr/>
        </p:nvSpPr>
        <p:spPr>
          <a:xfrm>
            <a:off x="582814" y="791993"/>
            <a:ext cx="1129828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Список рекомендованных туроператоров</a:t>
            </a:r>
            <a:b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</a:br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по детскому туризму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647" y="2675048"/>
            <a:ext cx="11066627" cy="2092753"/>
          </a:xfrm>
          <a:prstGeom prst="rect">
            <a:avLst/>
          </a:prstGeom>
          <a:noFill/>
        </p:spPr>
        <p:txBody>
          <a:bodyPr wrap="square" lIns="121795" tIns="60897" rIns="121795" bIns="60897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Рекомендовано 15 туроператоров по детскому туризму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Критерии отбора: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опыт работы на рынке более 3-х лет;</a:t>
            </a:r>
          </a:p>
          <a:p>
            <a:r>
              <a:rPr lang="ru-RU" sz="2000" dirty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   - членство в Ассоциации туристских агентств Республики Татарстан;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    - наличие сведений о компании в Едином федеральном реестре туроператоров</a:t>
            </a:r>
            <a:endParaRPr lang="ru-RU" sz="2000" dirty="0">
              <a:solidFill>
                <a:schemeClr val="bg1"/>
              </a:solidFill>
              <a:latin typeface="Twentytwelve Sans G" panose="020000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531629" y="818606"/>
            <a:ext cx="11111022" cy="492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1629" y="940416"/>
            <a:ext cx="10972799" cy="111668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wentytwelve Sans G" panose="02000000000000000000" pitchFamily="50" charset="-52"/>
              </a:rPr>
              <a:t>Рекомендованная единая форма </a:t>
            </a:r>
            <a:r>
              <a:rPr lang="ru-RU" sz="3200" dirty="0" smtClean="0">
                <a:latin typeface="Twentytwelve Sans G" panose="02000000000000000000" pitchFamily="50" charset="-52"/>
              </a:rPr>
              <a:t>договора</a:t>
            </a:r>
            <a:endParaRPr lang="ru-RU" sz="3200" dirty="0">
              <a:latin typeface="Twentytwelve Sans G" panose="02000000000000000000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199" y="1864131"/>
            <a:ext cx="10319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3 </a:t>
            </a:r>
            <a: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стороны договора:</a:t>
            </a:r>
          </a:p>
          <a:p>
            <a:endParaRPr lang="ru-RU" sz="26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2600" b="1" u="sng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Школа</a:t>
            </a:r>
            <a: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 – своевременное согласование документов на выезд</a:t>
            </a:r>
            <a:b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</a:br>
            <a:r>
              <a:rPr lang="ru-RU" sz="2600" b="1" u="sng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Родительский комитет </a:t>
            </a:r>
            <a: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– своевременная оплата тура</a:t>
            </a:r>
            <a:b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</a:br>
            <a:r>
              <a:rPr lang="ru-RU" sz="2600" b="1" u="sng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Туристическая компания </a:t>
            </a:r>
            <a:r>
              <a:rPr lang="ru-RU" sz="2600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– обеспечение качества услуг и безопасности жизни и здоровья детей</a:t>
            </a:r>
          </a:p>
          <a:p>
            <a:endParaRPr lang="ru-RU" sz="2600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93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6685" y="2413625"/>
            <a:ext cx="6177515" cy="2140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latin typeface="Twentytwelve Sans G" panose="02000000000000000000" pitchFamily="50" charset="-52"/>
              </a:rPr>
              <a:t>Межрегиональный </a:t>
            </a:r>
            <a:br>
              <a:rPr lang="ru-RU" sz="3200" b="1" dirty="0" smtClean="0">
                <a:latin typeface="Twentytwelve Sans G" panose="02000000000000000000" pitchFamily="50" charset="-52"/>
              </a:rPr>
            </a:br>
            <a:r>
              <a:rPr lang="ru-RU" sz="3200" b="1" dirty="0" smtClean="0">
                <a:latin typeface="Twentytwelve Sans G" panose="02000000000000000000" pitchFamily="50" charset="-52"/>
              </a:rPr>
              <a:t>образовательный </a:t>
            </a:r>
            <a:br>
              <a:rPr lang="ru-RU" sz="3200" b="1" dirty="0" smtClean="0">
                <a:latin typeface="Twentytwelve Sans G" panose="02000000000000000000" pitchFamily="50" charset="-52"/>
              </a:rPr>
            </a:br>
            <a:r>
              <a:rPr lang="ru-RU" sz="3200" b="1" dirty="0" smtClean="0">
                <a:latin typeface="Twentytwelve Sans G" panose="02000000000000000000" pitchFamily="50" charset="-52"/>
              </a:rPr>
              <a:t>туристский маршрут </a:t>
            </a:r>
            <a:br>
              <a:rPr lang="ru-RU" sz="3200" b="1" dirty="0" smtClean="0">
                <a:latin typeface="Twentytwelve Sans G" panose="02000000000000000000" pitchFamily="50" charset="-52"/>
              </a:rPr>
            </a:br>
            <a:r>
              <a:rPr lang="ru-RU" sz="3200" b="1" dirty="0" smtClean="0">
                <a:latin typeface="Twentytwelve Sans G" panose="02000000000000000000" pitchFamily="50" charset="-52"/>
              </a:rPr>
              <a:t>«Вагон знаний»</a:t>
            </a:r>
            <a:endParaRPr lang="ru-RU" sz="3200" b="1" dirty="0"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18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3306723" y="361507"/>
            <a:ext cx="5267903" cy="806240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2708005" y="5777737"/>
            <a:ext cx="6701810" cy="959302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88225" y="472239"/>
            <a:ext cx="548640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  «ВАГОН ЗНАНИЙ»</a:t>
            </a:r>
            <a:endParaRPr lang="ru-RU" sz="3200" b="1" dirty="0">
              <a:solidFill>
                <a:schemeClr val="bg1"/>
              </a:solidFill>
              <a:latin typeface="Twentytwelve Sans G" panose="02000000000000000000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6959" y="5903445"/>
            <a:ext cx="606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wentytwelve Sans G" panose="02000000000000000000" pitchFamily="50" charset="-52"/>
              </a:rPr>
              <a:t>Концепция проекта </a:t>
            </a:r>
            <a:r>
              <a:rPr lang="ru-RU" sz="2000" b="1" dirty="0" smtClean="0">
                <a:solidFill>
                  <a:schemeClr val="bg1"/>
                </a:solidFill>
                <a:latin typeface="Twentytwelve Sans G" panose="02000000000000000000" pitchFamily="50" charset="-52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SimHei" panose="02010609060101010101" pitchFamily="49" charset="-122"/>
              </a:rPr>
              <a:t> проведение уроков </a:t>
            </a:r>
            <a:r>
              <a:rPr lang="ru-RU" sz="2000" b="1" dirty="0">
                <a:solidFill>
                  <a:schemeClr val="bg1"/>
                </a:solidFill>
                <a:latin typeface="Twentytwelve Sans G" panose="02000000000000000000" pitchFamily="50" charset="-52"/>
                <a:ea typeface="SimHei" panose="02010609060101010101" pitchFamily="49" charset="-122"/>
              </a:rPr>
              <a:t>вне стен школы в формате </a:t>
            </a:r>
            <a:r>
              <a:rPr lang="ru-RU" sz="2000" b="1" dirty="0" smtClean="0">
                <a:solidFill>
                  <a:schemeClr val="bg1"/>
                </a:solidFill>
                <a:latin typeface="Twentytwelve Sans G" panose="02000000000000000000" pitchFamily="50" charset="-52"/>
                <a:ea typeface="SimHei" panose="02010609060101010101" pitchFamily="49" charset="-122"/>
              </a:rPr>
              <a:t>путешествия</a:t>
            </a:r>
            <a:endParaRPr lang="en-US" sz="2000" b="1" dirty="0" smtClean="0">
              <a:solidFill>
                <a:schemeClr val="bg1"/>
              </a:solidFill>
              <a:latin typeface="Twentytwelve Sans G" panose="02000000000000000000" pitchFamily="50" charset="-52"/>
              <a:ea typeface="SimHei" panose="02010609060101010101" pitchFamily="49" charset="-122"/>
            </a:endParaRPr>
          </a:p>
        </p:txBody>
      </p:sp>
      <p:pic>
        <p:nvPicPr>
          <p:cNvPr id="2052" name="Picture 4" descr="ÐÐ°ÑÑÐ¸Ð½ÐºÐ¸ Ð¿Ð¾ Ð·Ð°Ð¿ÑÐ¾ÑÑ Ð²Ð°Ð³Ð¾Ð½ Ð·Ð½Ð°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9" y="1724297"/>
            <a:ext cx="5550704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797" r="15738" b="12664"/>
          <a:stretch/>
        </p:blipFill>
        <p:spPr>
          <a:xfrm>
            <a:off x="275359" y="425302"/>
            <a:ext cx="11760698" cy="5805377"/>
          </a:xfrm>
          <a:prstGeom prst="rect">
            <a:avLst/>
          </a:prstGeom>
          <a:effectLst>
            <a:outerShdw blurRad="254000" sx="97000" sy="97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75358" y="532266"/>
            <a:ext cx="9156741" cy="224450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latin typeface="Twentytwelve Sans G" panose="02000000000000000000" pitchFamily="50" charset="-52"/>
              </a:rPr>
              <a:t>Функции участников проекта</a:t>
            </a:r>
            <a:endParaRPr lang="ru-RU" sz="4400" b="1" dirty="0">
              <a:latin typeface="Twentytwelve Sans G" panose="02000000000000000000" pitchFamily="50" charset="-52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1179617" y="501197"/>
            <a:ext cx="1972106" cy="3507287"/>
          </a:xfrm>
          <a:prstGeom prst="homePlate">
            <a:avLst>
              <a:gd name="adj" fmla="val 307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399">
              <a:latin typeface="Twentytwelve Sans G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46" y="1352269"/>
            <a:ext cx="3369503" cy="143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85" b="1" dirty="0">
                <a:latin typeface="Twentytwelve Sans G" panose="02000000000000000000" pitchFamily="50" charset="-52"/>
              </a:rPr>
              <a:t>Министерство </a:t>
            </a:r>
            <a:r>
              <a:rPr lang="en-US" sz="2185" b="1" dirty="0">
                <a:latin typeface="Twentytwelve Sans G" panose="02000000000000000000" pitchFamily="50" charset="-52"/>
              </a:rPr>
              <a:t/>
            </a:r>
            <a:br>
              <a:rPr lang="en-US" sz="2185" b="1" dirty="0">
                <a:latin typeface="Twentytwelve Sans G" panose="02000000000000000000" pitchFamily="50" charset="-52"/>
              </a:rPr>
            </a:br>
            <a:r>
              <a:rPr lang="ru-RU" sz="2185" b="1" dirty="0">
                <a:latin typeface="Twentytwelve Sans G" panose="02000000000000000000" pitchFamily="50" charset="-52"/>
              </a:rPr>
              <a:t>образования </a:t>
            </a:r>
            <a:r>
              <a:rPr lang="ru-RU" sz="2185" b="1" dirty="0" smtClean="0">
                <a:latin typeface="Twentytwelve Sans G" panose="02000000000000000000" pitchFamily="50" charset="-52"/>
              </a:rPr>
              <a:t>и науки</a:t>
            </a:r>
            <a:r>
              <a:rPr lang="ru-RU" sz="2185" b="1" dirty="0">
                <a:latin typeface="Twentytwelve Sans G" panose="02000000000000000000" pitchFamily="50" charset="-52"/>
              </a:rPr>
              <a:t/>
            </a:r>
            <a:br>
              <a:rPr lang="ru-RU" sz="2185" b="1" dirty="0">
                <a:latin typeface="Twentytwelve Sans G" panose="02000000000000000000" pitchFamily="50" charset="-52"/>
              </a:rPr>
            </a:br>
            <a:r>
              <a:rPr lang="ru-RU" sz="2185" b="1" dirty="0" smtClean="0">
                <a:latin typeface="Twentytwelve Sans G" panose="02000000000000000000" pitchFamily="50" charset="-52"/>
              </a:rPr>
              <a:t>Республики Татарстан</a:t>
            </a:r>
            <a:endParaRPr lang="ru-RU" sz="2185" b="1" dirty="0">
              <a:latin typeface="Twentytwelve Sans G" panose="020000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938" y="3323422"/>
            <a:ext cx="3507287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US" sz="2600" dirty="0">
              <a:latin typeface="Twentytwelve Sans G" panose="02000000000000000000" pitchFamily="50" charset="-52"/>
            </a:endParaRPr>
          </a:p>
          <a:p>
            <a:pPr algn="ctr"/>
            <a:r>
              <a:rPr lang="ru-RU" sz="2600" dirty="0">
                <a:latin typeface="Twentytwelve Sans G" panose="02000000000000000000" pitchFamily="50" charset="-52"/>
              </a:rPr>
              <a:t>Согласовывает </a:t>
            </a:r>
            <a:r>
              <a:rPr lang="ru-RU" sz="2600" dirty="0" smtClean="0">
                <a:latin typeface="Twentytwelve Sans G" panose="02000000000000000000" pitchFamily="50" charset="-52"/>
              </a:rPr>
              <a:t>образовательную часть тура</a:t>
            </a:r>
            <a:endParaRPr lang="en-US" sz="2600" dirty="0">
              <a:latin typeface="Twentytwelve Sans G" panose="02000000000000000000" pitchFamily="50" charset="-52"/>
            </a:endParaRPr>
          </a:p>
          <a:p>
            <a:pPr algn="ctr"/>
            <a:endParaRPr lang="ru-RU" sz="2600" dirty="0">
              <a:latin typeface="Twentytwelve Sans G" panose="02000000000000000000" pitchFamily="50" charset="-52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5065547" y="410492"/>
            <a:ext cx="1972106" cy="3688697"/>
          </a:xfrm>
          <a:prstGeom prst="homePlate">
            <a:avLst>
              <a:gd name="adj" fmla="val 307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399" dirty="0">
              <a:latin typeface="Twentytwelve Sans G" panose="020000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5207" y="3322623"/>
            <a:ext cx="3672786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600" dirty="0" smtClean="0">
                <a:latin typeface="Twentytwelve Sans G" panose="02000000000000000000" pitchFamily="50" charset="-52"/>
              </a:rPr>
              <a:t>Обеспечивает высокий уровень сервиса в принимающем регионе</a:t>
            </a:r>
            <a:endParaRPr lang="ru-RU" sz="2600" dirty="0">
              <a:latin typeface="Twentytwelve Sans G" panose="02000000000000000000" pitchFamily="50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9066082" y="386592"/>
            <a:ext cx="1972106" cy="3736498"/>
          </a:xfrm>
          <a:prstGeom prst="homePlate">
            <a:avLst>
              <a:gd name="adj" fmla="val 307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399" dirty="0">
              <a:latin typeface="Twentytwelve Sans G" panose="020000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3885" y="3299586"/>
            <a:ext cx="3736499" cy="2714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130" dirty="0" smtClean="0">
                <a:latin typeface="Twentytwelve Sans G" panose="02000000000000000000" pitchFamily="50" charset="-52"/>
              </a:rPr>
              <a:t>Совместно с причастными ведомствами создают</a:t>
            </a:r>
          </a:p>
          <a:p>
            <a:pPr algn="ctr"/>
            <a:r>
              <a:rPr lang="ru-RU" sz="2130" dirty="0" smtClean="0">
                <a:latin typeface="Twentytwelve Sans G" panose="02000000000000000000" pitchFamily="50" charset="-52"/>
              </a:rPr>
              <a:t>программу, адаптированную под темы уроков и обеспечивают экскурсионную составляющую</a:t>
            </a:r>
          </a:p>
          <a:p>
            <a:pPr algn="ctr"/>
            <a:endParaRPr lang="en-US" sz="2130" dirty="0">
              <a:latin typeface="Twentytwelve Sans G" panose="020000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064" y="1365089"/>
            <a:ext cx="3466885" cy="143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85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Государственный комитет </a:t>
            </a:r>
            <a:br>
              <a:rPr lang="ru-RU" sz="2185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</a:br>
            <a:r>
              <a:rPr lang="ru-RU" sz="2185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Республики Татарстан </a:t>
            </a:r>
            <a:br>
              <a:rPr lang="ru-RU" sz="2185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</a:br>
            <a:r>
              <a:rPr lang="ru-RU" sz="2185" b="1" dirty="0">
                <a:solidFill>
                  <a:prstClr val="black"/>
                </a:solidFill>
                <a:latin typeface="Twentytwelve Sans G" panose="02000000000000000000" pitchFamily="50" charset="-52"/>
                <a:cs typeface="Times New Roman" panose="02020603050405020304" pitchFamily="18" charset="0"/>
              </a:rPr>
              <a:t>по туризму</a:t>
            </a:r>
            <a:endParaRPr lang="ru-RU" sz="2185" dirty="0">
              <a:latin typeface="Twentytwelve Sans G" panose="020000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6196" y="1365089"/>
            <a:ext cx="2367956" cy="42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85" b="1" dirty="0" smtClean="0">
                <a:latin typeface="Twentytwelve Sans G" panose="02000000000000000000" pitchFamily="50" charset="-52"/>
              </a:rPr>
              <a:t>Туроператоры </a:t>
            </a:r>
            <a:endParaRPr lang="ru-RU" sz="2185" b="1" dirty="0">
              <a:latin typeface="Twentytwelve Sans G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10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373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SimHei</vt:lpstr>
      <vt:lpstr>宋体</vt:lpstr>
      <vt:lpstr>Arial</vt:lpstr>
      <vt:lpstr>Calibri</vt:lpstr>
      <vt:lpstr>Calibri Light</vt:lpstr>
      <vt:lpstr>Times New Roman</vt:lpstr>
      <vt:lpstr>Twentytwelve Sans G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2019-08-07T07:50:27Z</dcterms:created>
  <dcterms:modified xsi:type="dcterms:W3CDTF">2019-08-14T10:06:38Z</dcterms:modified>
</cp:coreProperties>
</file>