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85" r:id="rId1"/>
  </p:sldMasterIdLst>
  <p:notesMasterIdLst>
    <p:notesMasterId r:id="rId41"/>
  </p:notesMasterIdLst>
  <p:handoutMasterIdLst>
    <p:handoutMasterId r:id="rId42"/>
  </p:handoutMasterIdLst>
  <p:sldIdLst>
    <p:sldId id="619" r:id="rId2"/>
    <p:sldId id="661" r:id="rId3"/>
    <p:sldId id="676" r:id="rId4"/>
    <p:sldId id="677" r:id="rId5"/>
    <p:sldId id="678" r:id="rId6"/>
    <p:sldId id="679" r:id="rId7"/>
    <p:sldId id="721" r:id="rId8"/>
    <p:sldId id="681" r:id="rId9"/>
    <p:sldId id="682" r:id="rId10"/>
    <p:sldId id="683" r:id="rId11"/>
    <p:sldId id="684" r:id="rId12"/>
    <p:sldId id="697" r:id="rId13"/>
    <p:sldId id="685" r:id="rId14"/>
    <p:sldId id="719" r:id="rId15"/>
    <p:sldId id="686" r:id="rId16"/>
    <p:sldId id="687" r:id="rId17"/>
    <p:sldId id="730" r:id="rId18"/>
    <p:sldId id="688" r:id="rId19"/>
    <p:sldId id="689" r:id="rId20"/>
    <p:sldId id="690" r:id="rId21"/>
    <p:sldId id="691" r:id="rId22"/>
    <p:sldId id="692" r:id="rId23"/>
    <p:sldId id="693" r:id="rId24"/>
    <p:sldId id="646" r:id="rId25"/>
    <p:sldId id="731" r:id="rId26"/>
    <p:sldId id="732" r:id="rId27"/>
    <p:sldId id="733" r:id="rId28"/>
    <p:sldId id="734" r:id="rId29"/>
    <p:sldId id="735" r:id="rId30"/>
    <p:sldId id="736" r:id="rId31"/>
    <p:sldId id="737" r:id="rId32"/>
    <p:sldId id="674" r:id="rId33"/>
    <p:sldId id="665" r:id="rId34"/>
    <p:sldId id="666" r:id="rId35"/>
    <p:sldId id="667" r:id="rId36"/>
    <p:sldId id="668" r:id="rId37"/>
    <p:sldId id="672" r:id="rId38"/>
    <p:sldId id="738" r:id="rId39"/>
    <p:sldId id="696" r:id="rId40"/>
  </p:sldIdLst>
  <p:sldSz cx="9144000" cy="5143500" type="screen16x9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C9FD"/>
    <a:srgbClr val="C5E9BD"/>
    <a:srgbClr val="339933"/>
    <a:srgbClr val="CDF5B1"/>
    <a:srgbClr val="D8F39B"/>
    <a:srgbClr val="608DC4"/>
    <a:srgbClr val="81E4FF"/>
    <a:srgbClr val="A3BDDD"/>
    <a:srgbClr val="82A5D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7495" autoAdjust="0"/>
  </p:normalViewPr>
  <p:slideViewPr>
    <p:cSldViewPr>
      <p:cViewPr varScale="1">
        <p:scale>
          <a:sx n="147" d="100"/>
          <a:sy n="147" d="100"/>
        </p:scale>
        <p:origin x="618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1.4697441025071289E-2"/>
          <c:w val="1"/>
          <c:h val="0.64246948542482707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-1.1852471263590084E-2"/>
                  <c:y val="1.9518262638971502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r>
                      <a:rPr lang="en-US"/>
                      <a:t>2000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761555342874729"/>
                      <c:h val="0.410273880671182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01C-4960-A530-5CD5E3A9FFB9}"/>
                </c:ext>
              </c:extLst>
            </c:dLbl>
            <c:dLbl>
              <c:idx val="1"/>
              <c:layout/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r>
                      <a:rPr lang="en-US"/>
                      <a:t>2094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33021432422159336"/>
                      <c:h val="0.206058123171499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01C-4960-A530-5CD5E3A9FFB9}"/>
                </c:ext>
              </c:extLst>
            </c:dLbl>
            <c:dLbl>
              <c:idx val="2"/>
              <c:layout>
                <c:manualLayout>
                  <c:x val="3.1551148884157484E-2"/>
                  <c:y val="-5.878976410028515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/>
                    </a:pPr>
                    <a:r>
                      <a:rPr lang="en-US" dirty="0"/>
                      <a:t>2156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6236146685514544"/>
                      <c:h val="5.90837129207865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01C-4960-A530-5CD5E3A9FF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01C-4960-A530-5CD5E3A9FFB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677120"/>
        <c:axId val="67232128"/>
      </c:barChart>
      <c:catAx>
        <c:axId val="3667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solidFill>
                  <a:srgbClr val="760000"/>
                </a:solidFill>
              </a:defRPr>
            </a:pPr>
            <a:endParaRPr lang="ru-RU"/>
          </a:p>
        </c:txPr>
        <c:crossAx val="67232128"/>
        <c:crosses val="autoZero"/>
        <c:auto val="1"/>
        <c:lblAlgn val="ctr"/>
        <c:lblOffset val="100"/>
        <c:noMultiLvlLbl val="0"/>
      </c:catAx>
      <c:valAx>
        <c:axId val="672321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67712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Охват дополнительным образованием детей с ОВЗ и детей инвалидов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Охват дополнительным образованием детей с ОВЗ и детей инвалидов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5A0-4925-9631-89572FB611D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C5A0-4925-9631-89572FB611D6}"/>
              </c:ext>
            </c:extLst>
          </c:dPt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5A0-4925-9631-89572FB611D6}"/>
                </c:ext>
              </c:extLst>
            </c:dLbl>
            <c:dLbl>
              <c:idx val="1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5A0-4925-9631-89572FB611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доля детей с ОВЗ и детей-инвалидов охваченых дополнительным образованием </c:v>
                </c:pt>
                <c:pt idx="1">
                  <c:v>доля детей, не охваченных дополнительным образованием 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0.438</c:v>
                </c:pt>
                <c:pt idx="1">
                  <c:v>0.66200000000000003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A0-4925-9631-89572FB611D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Охват дополнительным образованием детей с ОВЗ и детей инвалидов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0"/>
      <c:rotY val="0"/>
      <c:rAngAx val="0"/>
    </c:view3D>
    <c:floor>
      <c:thickness val="0"/>
    </c:floor>
    <c:sideWall>
      <c:thickness val="0"/>
      <c:spPr>
        <a:noFill/>
        <a:ln w="40815">
          <a:noFill/>
        </a:ln>
      </c:spPr>
    </c:sideWall>
    <c:backWall>
      <c:thickness val="0"/>
      <c:spPr>
        <a:noFill/>
        <a:ln w="40815">
          <a:noFill/>
        </a:ln>
      </c:spPr>
    </c:backWall>
    <c:plotArea>
      <c:layout>
        <c:manualLayout>
          <c:layoutTarget val="inner"/>
          <c:xMode val="edge"/>
          <c:yMode val="edge"/>
          <c:x val="5.8680817071779072E-2"/>
          <c:y val="9.9442048778210224E-2"/>
          <c:w val="0.5802114588977112"/>
          <c:h val="0.7737799611135012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из них дети-сироты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111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D25-46A4-89E1-3BAEDB21F8EE}"/>
                </c:ext>
              </c:extLst>
            </c:dLbl>
            <c:dLbl>
              <c:idx val="6"/>
              <c:layout>
                <c:manualLayout>
                  <c:x val="-1.4223330024262537E-3"/>
                  <c:y val="-1.11980503048162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FA-42FD-BE5F-7C571F89D5CF}"/>
                </c:ext>
              </c:extLst>
            </c:dLbl>
            <c:spPr>
              <a:noFill/>
              <a:ln w="40815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на 01.08.2019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207</c:v>
                </c:pt>
                <c:pt idx="1">
                  <c:v>212</c:v>
                </c:pt>
                <c:pt idx="2">
                  <c:v>204</c:v>
                </c:pt>
                <c:pt idx="3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FA-42FD-BE5F-7C571F89D5C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6.9615918862512172E-4"/>
                  <c:y val="-0.3190979221003662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1092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3FA-42FD-BE5F-7C571F89D5CF}"/>
                </c:ext>
              </c:extLst>
            </c:dLbl>
            <c:dLbl>
              <c:idx val="1"/>
              <c:layout>
                <c:manualLayout>
                  <c:x val="5.3321806866106318E-3"/>
                  <c:y val="-0.286662812002954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1029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3FA-42FD-BE5F-7C571F89D5CF}"/>
                </c:ext>
              </c:extLst>
            </c:dLbl>
            <c:dLbl>
              <c:idx val="2"/>
              <c:layout>
                <c:manualLayout>
                  <c:x val="2.9323844850756148E-3"/>
                  <c:y val="-0.2755309791898975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933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C3FA-42FD-BE5F-7C571F89D5C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3FA-42FD-BE5F-7C571F89D5CF}"/>
                </c:ext>
              </c:extLst>
            </c:dLbl>
            <c:dLbl>
              <c:idx val="4"/>
              <c:layout>
                <c:manualLayout>
                  <c:x val="-1.422333002426358E-3"/>
                  <c:y val="-0.2377672322122938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1029</a:t>
                    </a:r>
                  </a:p>
                </c:rich>
              </c:tx>
              <c:spPr>
                <a:noFill/>
                <a:ln w="40815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C3FA-42FD-BE5F-7C571F89D5CF}"/>
                </c:ext>
              </c:extLst>
            </c:dLbl>
            <c:dLbl>
              <c:idx val="5"/>
              <c:layout>
                <c:manualLayout>
                  <c:x val="-2.8446660048526118E-3"/>
                  <c:y val="-0.2323381617210080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933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3FA-42FD-BE5F-7C571F89D5CF}"/>
                </c:ext>
              </c:extLst>
            </c:dLbl>
            <c:dLbl>
              <c:idx val="6"/>
              <c:layout>
                <c:manualLayout>
                  <c:x val="-4.2669990072787614E-3"/>
                  <c:y val="-0.1259780659291825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328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3FA-42FD-BE5F-7C571F89D5CF}"/>
                </c:ext>
              </c:extLst>
            </c:dLbl>
            <c:spPr>
              <a:noFill/>
              <a:ln w="40815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на 01.08.2019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885</c:v>
                </c:pt>
                <c:pt idx="1">
                  <c:v>817</c:v>
                </c:pt>
                <c:pt idx="2">
                  <c:v>729</c:v>
                </c:pt>
                <c:pt idx="3">
                  <c:v>478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3FA-42FD-BE5F-7C571F89D5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shape val="box"/>
        <c:axId val="39097856"/>
        <c:axId val="39099392"/>
        <c:axId val="0"/>
      </c:bar3DChart>
      <c:catAx>
        <c:axId val="3909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0407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099392"/>
        <c:crosses val="autoZero"/>
        <c:auto val="1"/>
        <c:lblAlgn val="ctr"/>
        <c:lblOffset val="100"/>
        <c:noMultiLvlLbl val="0"/>
      </c:catAx>
      <c:valAx>
        <c:axId val="390993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1530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097856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>
      <a:noFill/>
    </a:ln>
    <a:effectLst>
      <a:softEdge rad="0"/>
    </a:effectLst>
    <a:scene3d>
      <a:camera prst="orthographicFront"/>
      <a:lightRig rig="threePt" dir="t"/>
    </a:scene3d>
    <a:sp3d prstMaterial="metal"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>
                <a:solidFill>
                  <a:srgbClr val="002060"/>
                </a:solidFill>
              </a:defRPr>
            </a:pPr>
            <a:r>
              <a:rPr lang="ru-RU" dirty="0"/>
              <a:t>Причины выявления детей </a:t>
            </a:r>
          </a:p>
        </c:rich>
      </c:tx>
      <c:layout>
        <c:manualLayout>
          <c:xMode val="edge"/>
          <c:yMode val="edge"/>
          <c:x val="0.32339726831369142"/>
          <c:y val="2.9265793153172834E-2"/>
        </c:manualLayout>
      </c:layout>
      <c:overlay val="0"/>
    </c:title>
    <c:autoTitleDeleted val="0"/>
    <c:view3D>
      <c:rotX val="30"/>
      <c:rotY val="161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566929133858267"/>
          <c:y val="9.8019122848349682E-2"/>
          <c:w val="0.71654935990144109"/>
          <c:h val="0.5036389617964420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Причины выявления детей на 01.07.2019 г.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635000" h="635000"/>
            </a:sp3d>
          </c:spPr>
          <c:explosion val="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635000" h="635000"/>
              </a:sp3d>
            </c:spPr>
            <c:extLst>
              <c:ext xmlns:c16="http://schemas.microsoft.com/office/drawing/2014/chart" uri="{C3380CC4-5D6E-409C-BE32-E72D297353CC}">
                <c16:uniqueId val="{00000001-AF70-4683-8717-E77644E6D27E}"/>
              </c:ext>
            </c:extLst>
          </c:dPt>
          <c:dPt>
            <c:idx val="1"/>
            <c:bubble3D val="0"/>
            <c:spPr>
              <a:solidFill>
                <a:srgbClr val="ED7D31">
                  <a:lumMod val="50000"/>
                </a:srgb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635000" h="635000"/>
              </a:sp3d>
            </c:spPr>
            <c:extLst>
              <c:ext xmlns:c16="http://schemas.microsoft.com/office/drawing/2014/chart" uri="{C3380CC4-5D6E-409C-BE32-E72D297353CC}">
                <c16:uniqueId val="{00000003-AF70-4683-8717-E77644E6D27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635000" h="635000"/>
              </a:sp3d>
            </c:spPr>
            <c:extLst>
              <c:ext xmlns:c16="http://schemas.microsoft.com/office/drawing/2014/chart" uri="{C3380CC4-5D6E-409C-BE32-E72D297353CC}">
                <c16:uniqueId val="{00000005-AF70-4683-8717-E77644E6D27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635000" h="635000"/>
              </a:sp3d>
            </c:spPr>
            <c:extLst>
              <c:ext xmlns:c16="http://schemas.microsoft.com/office/drawing/2014/chart" uri="{C3380CC4-5D6E-409C-BE32-E72D297353CC}">
                <c16:uniqueId val="{00000007-AF70-4683-8717-E77644E6D27E}"/>
              </c:ext>
            </c:extLst>
          </c:dPt>
          <c:dPt>
            <c:idx val="4"/>
            <c:bubble3D val="0"/>
            <c:spPr>
              <a:solidFill>
                <a:srgbClr val="CC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635000" h="635000"/>
              </a:sp3d>
            </c:spPr>
            <c:extLst>
              <c:ext xmlns:c16="http://schemas.microsoft.com/office/drawing/2014/chart" uri="{C3380CC4-5D6E-409C-BE32-E72D297353CC}">
                <c16:uniqueId val="{00000009-AF70-4683-8717-E77644E6D27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635000" h="635000"/>
              </a:sp3d>
            </c:spPr>
            <c:extLst>
              <c:ext xmlns:c16="http://schemas.microsoft.com/office/drawing/2014/chart" uri="{C3380CC4-5D6E-409C-BE32-E72D297353CC}">
                <c16:uniqueId val="{0000000B-AF70-4683-8717-E77644E6D27E}"/>
              </c:ext>
            </c:extLst>
          </c:dPt>
          <c:dPt>
            <c:idx val="6"/>
            <c:bubble3D val="0"/>
            <c:explosion val="5"/>
            <c:spPr>
              <a:solidFill>
                <a:srgbClr val="66CCF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635000" h="635000"/>
              </a:sp3d>
            </c:spPr>
            <c:extLst>
              <c:ext xmlns:c16="http://schemas.microsoft.com/office/drawing/2014/chart" uri="{C3380CC4-5D6E-409C-BE32-E72D297353CC}">
                <c16:uniqueId val="{0000000D-AF70-4683-8717-E77644E6D27E}"/>
              </c:ext>
            </c:extLst>
          </c:dPt>
          <c:dPt>
            <c:idx val="7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635000" h="635000"/>
              </a:sp3d>
            </c:spPr>
            <c:extLst>
              <c:ext xmlns:c16="http://schemas.microsoft.com/office/drawing/2014/chart" uri="{C3380CC4-5D6E-409C-BE32-E72D297353CC}">
                <c16:uniqueId val="{0000000F-AF70-4683-8717-E77644E6D27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635000" h="635000"/>
              </a:sp3d>
            </c:spPr>
            <c:extLst>
              <c:ext xmlns:c16="http://schemas.microsoft.com/office/drawing/2014/chart" uri="{C3380CC4-5D6E-409C-BE32-E72D297353CC}">
                <c16:uniqueId val="{00000011-AF70-4683-8717-E77644E6D27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635000" h="635000"/>
              </a:sp3d>
            </c:spPr>
            <c:extLst>
              <c:ext xmlns:c16="http://schemas.microsoft.com/office/drawing/2014/chart" uri="{C3380CC4-5D6E-409C-BE32-E72D297353CC}">
                <c16:uniqueId val="{00000013-AF70-4683-8717-E77644E6D27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Лист1!$A$2:$A$11</c:f>
              <c:strCache>
                <c:ptCount val="10"/>
                <c:pt idx="0">
                  <c:v>смерть родителей 23%</c:v>
                </c:pt>
                <c:pt idx="1">
                  <c:v>согласие на усыновление 7%</c:v>
                </c:pt>
                <c:pt idx="2">
                  <c:v>лишение родительских прав 33%</c:v>
                </c:pt>
                <c:pt idx="3">
                  <c:v>ограничение в родительских правах 16%</c:v>
                </c:pt>
                <c:pt idx="4">
                  <c:v>родители в розыске 1%</c:v>
                </c:pt>
                <c:pt idx="5">
                  <c:v>родители в МЛС 8%</c:v>
                </c:pt>
                <c:pt idx="6">
                  <c:v>акт об отобрании 3%</c:v>
                </c:pt>
                <c:pt idx="7">
                  <c:v>акт о подкидывании ребенка 1%</c:v>
                </c:pt>
                <c:pt idx="8">
                  <c:v>акт об оставлении в ЛПУ 6%</c:v>
                </c:pt>
                <c:pt idx="9">
                  <c:v>иное 2%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111</c:v>
                </c:pt>
                <c:pt idx="1">
                  <c:v>34</c:v>
                </c:pt>
                <c:pt idx="2">
                  <c:v>156</c:v>
                </c:pt>
                <c:pt idx="3">
                  <c:v>77</c:v>
                </c:pt>
                <c:pt idx="4">
                  <c:v>7</c:v>
                </c:pt>
                <c:pt idx="5">
                  <c:v>36</c:v>
                </c:pt>
                <c:pt idx="6">
                  <c:v>14</c:v>
                </c:pt>
                <c:pt idx="7">
                  <c:v>5</c:v>
                </c:pt>
                <c:pt idx="8">
                  <c:v>28</c:v>
                </c:pt>
                <c:pt idx="9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AF70-4683-8717-E77644E6D2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2242">
          <a:noFill/>
        </a:ln>
      </c:spPr>
    </c:plotArea>
    <c:legend>
      <c:legendPos val="b"/>
      <c:layout>
        <c:manualLayout>
          <c:xMode val="edge"/>
          <c:yMode val="edge"/>
          <c:x val="5.5576756153512305E-2"/>
          <c:y val="0.670313147442409"/>
          <c:w val="0.88294097588195175"/>
          <c:h val="0.30806420479201291"/>
        </c:manualLayout>
      </c:layout>
      <c:overlay val="0"/>
      <c:spPr>
        <a:noFill/>
        <a:ln w="22242">
          <a:noFill/>
        </a:ln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809941359650904"/>
          <c:y val="0.10741417589222335"/>
          <c:w val="0.40630111505762284"/>
          <c:h val="0.8925858241077766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C6F-47C9-BF10-7ACF11AB71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C6F-47C9-BF10-7ACF11AB711B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DC6F-47C9-BF10-7ACF11AB711B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>
                <a:bevelT w="127000" h="127000"/>
              </a:sp3d>
            </c:spPr>
            <c:extLst>
              <c:ext xmlns:c16="http://schemas.microsoft.com/office/drawing/2014/chart" uri="{C3380CC4-5D6E-409C-BE32-E72D297353CC}">
                <c16:uniqueId val="{00000007-DC6F-47C9-BF10-7ACF11AB711B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DC6F-47C9-BF10-7ACF11AB711B}"/>
              </c:ext>
            </c:extLst>
          </c:dPt>
          <c:dLbls>
            <c:spPr>
              <a:noFill/>
              <a:ln w="2524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rgbClr val="002060"/>
                    </a:solidFill>
                    <a:latin typeface="+mn-lt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опека</c:v>
                </c:pt>
                <c:pt idx="1">
                  <c:v>приемные семьи</c:v>
                </c:pt>
                <c:pt idx="2">
                  <c:v>усыновление</c:v>
                </c:pt>
                <c:pt idx="3">
                  <c:v>предварительная опека</c:v>
                </c:pt>
                <c:pt idx="4">
                  <c:v>возврат в кровную семью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303</c:v>
                </c:pt>
                <c:pt idx="1">
                  <c:v>58</c:v>
                </c:pt>
                <c:pt idx="2">
                  <c:v>30</c:v>
                </c:pt>
                <c:pt idx="3">
                  <c:v>34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C6F-47C9-BF10-7ACF11AB71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243">
          <a:noFill/>
        </a:ln>
      </c:spPr>
    </c:plotArea>
    <c:legend>
      <c:legendPos val="r"/>
      <c:layout>
        <c:manualLayout>
          <c:xMode val="edge"/>
          <c:yMode val="edge"/>
          <c:x val="0.7122264192867459"/>
          <c:y val="7.1596864569331384E-2"/>
          <c:w val="0.27729619701221314"/>
          <c:h val="0.8568062708613372"/>
        </c:manualLayout>
      </c:layout>
      <c:overlay val="0"/>
      <c:txPr>
        <a:bodyPr/>
        <a:lstStyle/>
        <a:p>
          <a:pPr>
            <a:defRPr sz="1600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Лист1!$A$1:$G$1</c:f>
              <c:strCache>
                <c:ptCount val="7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  <c:pt idx="5">
                  <c:v>2018 год</c:v>
                </c:pt>
                <c:pt idx="6">
                  <c:v>на 10.08. 2019 год </c:v>
                </c:pt>
              </c:strCache>
            </c:strRef>
          </c:cat>
          <c:val>
            <c:numRef>
              <c:f>Лист1!$A$2:$G$2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0-54B1-4336-AEA2-EABE9BA0C5E1}"/>
            </c:ext>
          </c:extLst>
        </c:ser>
        <c:ser>
          <c:idx val="1"/>
          <c:order val="1"/>
          <c:invertIfNegative val="0"/>
          <c:dLbls>
            <c:dLbl>
              <c:idx val="0"/>
              <c:layout>
                <c:manualLayout>
                  <c:x val="-2.6413100898045553E-3"/>
                  <c:y val="-0.352657004830917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B1-4336-AEA2-EABE9BA0C5E1}"/>
                </c:ext>
              </c:extLst>
            </c:dLbl>
            <c:dLbl>
              <c:idx val="1"/>
              <c:layout>
                <c:manualLayout>
                  <c:x val="-2.6413100898045432E-3"/>
                  <c:y val="-0.410628019323671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B1-4336-AEA2-EABE9BA0C5E1}"/>
                </c:ext>
              </c:extLst>
            </c:dLbl>
            <c:dLbl>
              <c:idx val="2"/>
              <c:layout>
                <c:manualLayout>
                  <c:x val="2.6413100898045432E-3"/>
                  <c:y val="-0.333333333333333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B1-4336-AEA2-EABE9BA0C5E1}"/>
                </c:ext>
              </c:extLst>
            </c:dLbl>
            <c:dLbl>
              <c:idx val="3"/>
              <c:layout>
                <c:manualLayout>
                  <c:x val="0"/>
                  <c:y val="-0.275362318840579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4B1-4336-AEA2-EABE9BA0C5E1}"/>
                </c:ext>
              </c:extLst>
            </c:dLbl>
            <c:dLbl>
              <c:idx val="4"/>
              <c:layout>
                <c:manualLayout>
                  <c:x val="2.6413100898045432E-3"/>
                  <c:y val="-0.251207729468599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4B1-4336-AEA2-EABE9BA0C5E1}"/>
                </c:ext>
              </c:extLst>
            </c:dLbl>
            <c:dLbl>
              <c:idx val="5"/>
              <c:layout>
                <c:manualLayout>
                  <c:x val="-5.2826201796091826E-3"/>
                  <c:y val="-0.338164251207729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4B1-4336-AEA2-EABE9BA0C5E1}"/>
                </c:ext>
              </c:extLst>
            </c:dLbl>
            <c:dLbl>
              <c:idx val="6"/>
              <c:layout>
                <c:manualLayout>
                  <c:x val="0"/>
                  <c:y val="-0.1610420040660212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4B1-4336-AEA2-EABE9BA0C5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Лист1!$A$1:$G$1</c:f>
              <c:strCache>
                <c:ptCount val="7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  <c:pt idx="5">
                  <c:v>2018 год</c:v>
                </c:pt>
                <c:pt idx="6">
                  <c:v>на 10.08. 2019 год </c:v>
                </c:pt>
              </c:strCache>
            </c:strRef>
          </c:cat>
          <c:val>
            <c:numRef>
              <c:f>Лист1!$A$3:$G$3</c:f>
              <c:numCache>
                <c:formatCode>General</c:formatCode>
                <c:ptCount val="7"/>
                <c:pt idx="0">
                  <c:v>17</c:v>
                </c:pt>
                <c:pt idx="1">
                  <c:v>21</c:v>
                </c:pt>
                <c:pt idx="2">
                  <c:v>16</c:v>
                </c:pt>
                <c:pt idx="3">
                  <c:v>13</c:v>
                </c:pt>
                <c:pt idx="4">
                  <c:v>12</c:v>
                </c:pt>
                <c:pt idx="5">
                  <c:v>17</c:v>
                </c:pt>
                <c:pt idx="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4B1-4336-AEA2-EABE9BA0C5E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174274816"/>
        <c:axId val="174280704"/>
      </c:barChart>
      <c:catAx>
        <c:axId val="1742748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74280704"/>
        <c:crosses val="autoZero"/>
        <c:auto val="1"/>
        <c:lblAlgn val="ctr"/>
        <c:lblOffset val="100"/>
        <c:noMultiLvlLbl val="0"/>
      </c:catAx>
      <c:valAx>
        <c:axId val="1742807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42748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1-14 лет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Лист1!$A$3:$A$8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7 мес.2019</c:v>
                </c:pt>
              </c:strCache>
            </c:strRef>
          </c:cat>
          <c:val>
            <c:numRef>
              <c:f>Лист1!$B$3:$B$8</c:f>
              <c:numCache>
                <c:formatCode>General</c:formatCode>
                <c:ptCount val="6"/>
                <c:pt idx="0">
                  <c:v>44</c:v>
                </c:pt>
                <c:pt idx="1">
                  <c:v>36</c:v>
                </c:pt>
                <c:pt idx="2">
                  <c:v>36</c:v>
                </c:pt>
                <c:pt idx="3">
                  <c:v>35</c:v>
                </c:pt>
                <c:pt idx="4">
                  <c:v>29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0E-4BED-8342-EFFCF7289C2C}"/>
            </c:ext>
          </c:extLst>
        </c:ser>
        <c:ser>
          <c:idx val="1"/>
          <c:order val="1"/>
          <c:tx>
            <c:strRef>
              <c:f>Лист1!$C$2</c:f>
              <c:strCache>
                <c:ptCount val="1"/>
                <c:pt idx="0">
                  <c:v>15-17 лет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13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332-432E-8EC1-9FE1077584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Лист1!$A$3:$A$8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7 мес.2019</c:v>
                </c:pt>
              </c:strCache>
            </c:strRef>
          </c:cat>
          <c:val>
            <c:numRef>
              <c:f>Лист1!$C$3:$C$8</c:f>
              <c:numCache>
                <c:formatCode>General</c:formatCode>
                <c:ptCount val="6"/>
                <c:pt idx="0">
                  <c:v>19</c:v>
                </c:pt>
                <c:pt idx="1">
                  <c:v>20</c:v>
                </c:pt>
                <c:pt idx="2">
                  <c:v>22</c:v>
                </c:pt>
                <c:pt idx="3">
                  <c:v>33</c:v>
                </c:pt>
                <c:pt idx="4">
                  <c:v>26</c:v>
                </c:pt>
                <c:pt idx="5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0E-4BED-8342-EFFCF7289C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4134400"/>
        <c:axId val="174135936"/>
      </c:barChart>
      <c:catAx>
        <c:axId val="174134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4135936"/>
        <c:crosses val="autoZero"/>
        <c:auto val="1"/>
        <c:lblAlgn val="ctr"/>
        <c:lblOffset val="100"/>
        <c:noMultiLvlLbl val="0"/>
      </c:catAx>
      <c:valAx>
        <c:axId val="1741359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4134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Лист1!$A$2:$A$15</c:f>
              <c:strCache>
                <c:ptCount val="1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7 мес. 2019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7</c:v>
                </c:pt>
                <c:pt idx="1">
                  <c:v>21</c:v>
                </c:pt>
                <c:pt idx="2">
                  <c:v>46</c:v>
                </c:pt>
                <c:pt idx="3">
                  <c:v>8</c:v>
                </c:pt>
                <c:pt idx="4">
                  <c:v>8</c:v>
                </c:pt>
                <c:pt idx="5">
                  <c:v>22</c:v>
                </c:pt>
                <c:pt idx="6">
                  <c:v>18</c:v>
                </c:pt>
                <c:pt idx="7">
                  <c:v>9</c:v>
                </c:pt>
                <c:pt idx="8">
                  <c:v>4</c:v>
                </c:pt>
                <c:pt idx="9">
                  <c:v>3</c:v>
                </c:pt>
                <c:pt idx="10">
                  <c:v>1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B6-464B-A7EE-E7BB2D7D34D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Лист1!$A$2:$A$15</c:f>
              <c:strCache>
                <c:ptCount val="14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7 мес. 2019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14"/>
                <c:pt idx="0">
                  <c:v>10</c:v>
                </c:pt>
                <c:pt idx="1">
                  <c:v>129</c:v>
                </c:pt>
                <c:pt idx="2">
                  <c:v>117</c:v>
                </c:pt>
                <c:pt idx="3">
                  <c:v>18</c:v>
                </c:pt>
                <c:pt idx="4">
                  <c:v>11</c:v>
                </c:pt>
                <c:pt idx="5">
                  <c:v>42</c:v>
                </c:pt>
                <c:pt idx="6">
                  <c:v>37</c:v>
                </c:pt>
                <c:pt idx="7">
                  <c:v>9</c:v>
                </c:pt>
                <c:pt idx="8">
                  <c:v>11</c:v>
                </c:pt>
                <c:pt idx="9">
                  <c:v>1</c:v>
                </c:pt>
                <c:pt idx="10">
                  <c:v>0</c:v>
                </c:pt>
                <c:pt idx="11">
                  <c:v>2</c:v>
                </c:pt>
                <c:pt idx="12">
                  <c:v>1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B6-464B-A7EE-E7BB2D7D34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4198784"/>
        <c:axId val="174200320"/>
      </c:barChart>
      <c:catAx>
        <c:axId val="17419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4200320"/>
        <c:crosses val="autoZero"/>
        <c:auto val="1"/>
        <c:lblAlgn val="ctr"/>
        <c:lblOffset val="100"/>
        <c:noMultiLvlLbl val="0"/>
      </c:catAx>
      <c:valAx>
        <c:axId val="1742003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4198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1741F3-06A6-4DE4-84FC-5A55A97CBA00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6751F9-4C33-44B7-8E99-F2838FD9B326}">
      <dgm:prSet phldrT="[Текст]" custT="1"/>
      <dgm:spPr/>
      <dgm:t>
        <a:bodyPr/>
        <a:lstStyle/>
        <a:p>
          <a:pPr algn="l"/>
          <a:r>
            <a:rPr lang="ru-RU" sz="1800" dirty="0">
              <a:solidFill>
                <a:srgbClr val="760000"/>
              </a:solidFill>
            </a:rPr>
            <a:t>2017 </a:t>
          </a:r>
          <a:r>
            <a:rPr lang="ru-RU" sz="1800" dirty="0" smtClean="0">
              <a:solidFill>
                <a:srgbClr val="760000"/>
              </a:solidFill>
            </a:rPr>
            <a:t>г.</a:t>
          </a:r>
          <a:endParaRPr lang="ru-RU" sz="1800" dirty="0">
            <a:solidFill>
              <a:srgbClr val="760000"/>
            </a:solidFill>
          </a:endParaRPr>
        </a:p>
        <a:p>
          <a:pPr algn="l"/>
          <a:r>
            <a:rPr lang="ru-RU" sz="1800" b="1" dirty="0" smtClean="0"/>
            <a:t>32450</a:t>
          </a:r>
          <a:r>
            <a:rPr lang="ru-RU" sz="1200" dirty="0" smtClean="0"/>
            <a:t> </a:t>
          </a:r>
          <a:endParaRPr lang="ru-RU" sz="1200" dirty="0"/>
        </a:p>
      </dgm:t>
    </dgm:pt>
    <dgm:pt modelId="{6C6368F0-BDE3-479F-AE3F-5E364F5A6B4F}" type="parTrans" cxnId="{C2D1ED8B-9506-4860-A5C6-26F8FEF4564C}">
      <dgm:prSet/>
      <dgm:spPr/>
      <dgm:t>
        <a:bodyPr/>
        <a:lstStyle/>
        <a:p>
          <a:pPr algn="l"/>
          <a:endParaRPr lang="ru-RU"/>
        </a:p>
      </dgm:t>
    </dgm:pt>
    <dgm:pt modelId="{EA68ED1D-2F19-4B37-924A-F7FB0B9D4B46}" type="sibTrans" cxnId="{C2D1ED8B-9506-4860-A5C6-26F8FEF4564C}">
      <dgm:prSet/>
      <dgm:spPr/>
      <dgm:t>
        <a:bodyPr/>
        <a:lstStyle/>
        <a:p>
          <a:pPr algn="l"/>
          <a:endParaRPr lang="ru-RU"/>
        </a:p>
      </dgm:t>
    </dgm:pt>
    <dgm:pt modelId="{297E9D40-49A9-4D95-A381-B4483FCFFD65}">
      <dgm:prSet phldrT="[Текст]"/>
      <dgm:spPr/>
      <dgm:t>
        <a:bodyPr/>
        <a:lstStyle/>
        <a:p>
          <a:pPr algn="l"/>
          <a:r>
            <a:rPr lang="ru-RU" dirty="0" smtClean="0">
              <a:solidFill>
                <a:srgbClr val="760000"/>
              </a:solidFill>
            </a:rPr>
            <a:t>2018 г.</a:t>
          </a:r>
          <a:endParaRPr lang="ru-RU" dirty="0">
            <a:solidFill>
              <a:srgbClr val="760000"/>
            </a:solidFill>
          </a:endParaRPr>
        </a:p>
        <a:p>
          <a:pPr algn="l"/>
          <a:r>
            <a:rPr lang="ru-RU" b="1" dirty="0" smtClean="0"/>
            <a:t>34 450</a:t>
          </a:r>
          <a:r>
            <a:rPr lang="ru-RU" dirty="0" smtClean="0"/>
            <a:t> </a:t>
          </a:r>
          <a:endParaRPr lang="ru-RU" dirty="0"/>
        </a:p>
      </dgm:t>
    </dgm:pt>
    <dgm:pt modelId="{926673B3-CD91-44E6-A122-FF0556DA3C2C}" type="parTrans" cxnId="{C1CDDF01-EF35-49FB-A0E9-6BE9C1B3AFBF}">
      <dgm:prSet/>
      <dgm:spPr/>
      <dgm:t>
        <a:bodyPr/>
        <a:lstStyle/>
        <a:p>
          <a:pPr algn="l"/>
          <a:endParaRPr lang="ru-RU"/>
        </a:p>
      </dgm:t>
    </dgm:pt>
    <dgm:pt modelId="{14DDA990-9ED5-4A5B-BD54-AAF94B0323B1}" type="sibTrans" cxnId="{C1CDDF01-EF35-49FB-A0E9-6BE9C1B3AFBF}">
      <dgm:prSet/>
      <dgm:spPr/>
      <dgm:t>
        <a:bodyPr/>
        <a:lstStyle/>
        <a:p>
          <a:pPr algn="l"/>
          <a:endParaRPr lang="ru-RU"/>
        </a:p>
      </dgm:t>
    </dgm:pt>
    <dgm:pt modelId="{E3A6C55E-0F39-482C-883A-A4D31242AF25}">
      <dgm:prSet phldrT="[Текст]"/>
      <dgm:spPr/>
      <dgm:t>
        <a:bodyPr/>
        <a:lstStyle/>
        <a:p>
          <a:pPr algn="l"/>
          <a:r>
            <a:rPr lang="ru-RU" dirty="0">
              <a:solidFill>
                <a:srgbClr val="760000"/>
              </a:solidFill>
            </a:rPr>
            <a:t>2019 </a:t>
          </a:r>
          <a:r>
            <a:rPr lang="ru-RU" dirty="0" smtClean="0">
              <a:solidFill>
                <a:srgbClr val="760000"/>
              </a:solidFill>
            </a:rPr>
            <a:t>г. </a:t>
          </a:r>
          <a:r>
            <a:rPr lang="ru-RU" b="1" dirty="0" smtClean="0"/>
            <a:t>49 000</a:t>
          </a:r>
          <a:r>
            <a:rPr lang="ru-RU" dirty="0" smtClean="0"/>
            <a:t> </a:t>
          </a:r>
          <a:endParaRPr lang="ru-RU" dirty="0"/>
        </a:p>
      </dgm:t>
    </dgm:pt>
    <dgm:pt modelId="{7F3AFE2E-B7A1-4171-920B-52F844426E85}" type="parTrans" cxnId="{D6B7BB4A-D1A2-4AFB-9287-33283ECB33F2}">
      <dgm:prSet/>
      <dgm:spPr/>
      <dgm:t>
        <a:bodyPr/>
        <a:lstStyle/>
        <a:p>
          <a:pPr algn="l"/>
          <a:endParaRPr lang="ru-RU"/>
        </a:p>
      </dgm:t>
    </dgm:pt>
    <dgm:pt modelId="{82D3FB11-DA10-4BB0-BB8A-418D4CBBAD44}" type="sibTrans" cxnId="{D6B7BB4A-D1A2-4AFB-9287-33283ECB33F2}">
      <dgm:prSet/>
      <dgm:spPr/>
      <dgm:t>
        <a:bodyPr/>
        <a:lstStyle/>
        <a:p>
          <a:pPr algn="l"/>
          <a:endParaRPr lang="ru-RU"/>
        </a:p>
      </dgm:t>
    </dgm:pt>
    <dgm:pt modelId="{A2EEADD9-E9E9-4BF4-8232-46ADA418E3A5}" type="pres">
      <dgm:prSet presAssocID="{E01741F3-06A6-4DE4-84FC-5A55A97CBA00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105972-EBA6-4F88-A407-719556034BB0}" type="pres">
      <dgm:prSet presAssocID="{E01741F3-06A6-4DE4-84FC-5A55A97CBA00}" presName="arrow" presStyleLbl="bgShp" presStyleIdx="0" presStyleCnt="1" custScaleX="120067" custScaleY="100000" custLinFactNeighborX="-5122" custLinFactNeighborY="-3849"/>
      <dgm:spPr/>
      <dgm:t>
        <a:bodyPr/>
        <a:lstStyle/>
        <a:p>
          <a:endParaRPr lang="ru-RU"/>
        </a:p>
      </dgm:t>
    </dgm:pt>
    <dgm:pt modelId="{CBFD9D38-6033-4405-BB47-594868A828B5}" type="pres">
      <dgm:prSet presAssocID="{E01741F3-06A6-4DE4-84FC-5A55A97CBA00}" presName="arrowDiagram3" presStyleCnt="0"/>
      <dgm:spPr/>
    </dgm:pt>
    <dgm:pt modelId="{D77CD610-8C4D-4E05-85AA-282EABC5BD7F}" type="pres">
      <dgm:prSet presAssocID="{4E6751F9-4C33-44B7-8E99-F2838FD9B326}" presName="bullet3a" presStyleLbl="node1" presStyleIdx="0" presStyleCnt="3" custFlipVert="1" custLinFactX="-38233" custLinFactY="-100000" custLinFactNeighborX="-100000" custLinFactNeighborY="-136124"/>
      <dgm:spPr/>
    </dgm:pt>
    <dgm:pt modelId="{8F17AB96-5CE4-4467-A66E-0C76B7F17582}" type="pres">
      <dgm:prSet presAssocID="{4E6751F9-4C33-44B7-8E99-F2838FD9B326}" presName="textBox3a" presStyleLbl="revTx" presStyleIdx="0" presStyleCnt="3" custScaleX="162816" custScaleY="152572" custLinFactNeighborX="-54904" custLinFactNeighborY="205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212275-FB11-4E66-9573-23C588FCCA67}" type="pres">
      <dgm:prSet presAssocID="{297E9D40-49A9-4D95-A381-B4483FCFFD65}" presName="bullet3b" presStyleLbl="node1" presStyleIdx="1" presStyleCnt="3" custLinFactNeighborX="-85565" custLinFactNeighborY="-45453"/>
      <dgm:spPr/>
      <dgm:t>
        <a:bodyPr/>
        <a:lstStyle/>
        <a:p>
          <a:endParaRPr lang="ru-RU"/>
        </a:p>
      </dgm:t>
    </dgm:pt>
    <dgm:pt modelId="{34CD0701-6DA7-448E-AC90-D80CE618B09C}" type="pres">
      <dgm:prSet presAssocID="{297E9D40-49A9-4D95-A381-B4483FCFFD65}" presName="textBox3b" presStyleLbl="revTx" presStyleIdx="1" presStyleCnt="3" custScaleX="138407" custLinFactNeighborX="-40821" custLinFactNeighborY="135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F36C5E-AFB9-4002-AEB6-38875D4D7723}" type="pres">
      <dgm:prSet presAssocID="{E3A6C55E-0F39-482C-883A-A4D31242AF25}" presName="bullet3c" presStyleLbl="node1" presStyleIdx="2" presStyleCnt="3" custLinFactNeighborX="84815" custLinFactNeighborY="-45820"/>
      <dgm:spPr/>
    </dgm:pt>
    <dgm:pt modelId="{57AA3646-ADD5-40C8-B23F-3974DD123EE3}" type="pres">
      <dgm:prSet presAssocID="{E3A6C55E-0F39-482C-883A-A4D31242AF25}" presName="textBox3c" presStyleLbl="revTx" presStyleIdx="2" presStyleCnt="3" custScaleX="133230" custLinFactNeighborX="-13656" custLinFactNeighborY="80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CDDF01-EF35-49FB-A0E9-6BE9C1B3AFBF}" srcId="{E01741F3-06A6-4DE4-84FC-5A55A97CBA00}" destId="{297E9D40-49A9-4D95-A381-B4483FCFFD65}" srcOrd="1" destOrd="0" parTransId="{926673B3-CD91-44E6-A122-FF0556DA3C2C}" sibTransId="{14DDA990-9ED5-4A5B-BD54-AAF94B0323B1}"/>
    <dgm:cxn modelId="{D180D191-75A7-4F34-AD1B-F79AC9C6584C}" type="presOf" srcId="{4E6751F9-4C33-44B7-8E99-F2838FD9B326}" destId="{8F17AB96-5CE4-4467-A66E-0C76B7F17582}" srcOrd="0" destOrd="0" presId="urn:microsoft.com/office/officeart/2005/8/layout/arrow2"/>
    <dgm:cxn modelId="{06720F4F-E4FC-486C-9E50-B3A9AA216F6F}" type="presOf" srcId="{E01741F3-06A6-4DE4-84FC-5A55A97CBA00}" destId="{A2EEADD9-E9E9-4BF4-8232-46ADA418E3A5}" srcOrd="0" destOrd="0" presId="urn:microsoft.com/office/officeart/2005/8/layout/arrow2"/>
    <dgm:cxn modelId="{C34C8427-CEE6-45F3-8A2C-03DC0C7E9A9C}" type="presOf" srcId="{297E9D40-49A9-4D95-A381-B4483FCFFD65}" destId="{34CD0701-6DA7-448E-AC90-D80CE618B09C}" srcOrd="0" destOrd="0" presId="urn:microsoft.com/office/officeart/2005/8/layout/arrow2"/>
    <dgm:cxn modelId="{D6B7BB4A-D1A2-4AFB-9287-33283ECB33F2}" srcId="{E01741F3-06A6-4DE4-84FC-5A55A97CBA00}" destId="{E3A6C55E-0F39-482C-883A-A4D31242AF25}" srcOrd="2" destOrd="0" parTransId="{7F3AFE2E-B7A1-4171-920B-52F844426E85}" sibTransId="{82D3FB11-DA10-4BB0-BB8A-418D4CBBAD44}"/>
    <dgm:cxn modelId="{C2D1ED8B-9506-4860-A5C6-26F8FEF4564C}" srcId="{E01741F3-06A6-4DE4-84FC-5A55A97CBA00}" destId="{4E6751F9-4C33-44B7-8E99-F2838FD9B326}" srcOrd="0" destOrd="0" parTransId="{6C6368F0-BDE3-479F-AE3F-5E364F5A6B4F}" sibTransId="{EA68ED1D-2F19-4B37-924A-F7FB0B9D4B46}"/>
    <dgm:cxn modelId="{3F7A105A-BF03-49DB-AE0F-310E92292496}" type="presOf" srcId="{E3A6C55E-0F39-482C-883A-A4D31242AF25}" destId="{57AA3646-ADD5-40C8-B23F-3974DD123EE3}" srcOrd="0" destOrd="0" presId="urn:microsoft.com/office/officeart/2005/8/layout/arrow2"/>
    <dgm:cxn modelId="{BAD34D04-3C90-4057-A1BD-CE61D7237E21}" type="presParOf" srcId="{A2EEADD9-E9E9-4BF4-8232-46ADA418E3A5}" destId="{4A105972-EBA6-4F88-A407-719556034BB0}" srcOrd="0" destOrd="0" presId="urn:microsoft.com/office/officeart/2005/8/layout/arrow2"/>
    <dgm:cxn modelId="{6FFCE03E-A9B1-404C-BCA8-8BC42B97EC3C}" type="presParOf" srcId="{A2EEADD9-E9E9-4BF4-8232-46ADA418E3A5}" destId="{CBFD9D38-6033-4405-BB47-594868A828B5}" srcOrd="1" destOrd="0" presId="urn:microsoft.com/office/officeart/2005/8/layout/arrow2"/>
    <dgm:cxn modelId="{EF816E78-02E2-4FAF-A2D5-4DBF824206FC}" type="presParOf" srcId="{CBFD9D38-6033-4405-BB47-594868A828B5}" destId="{D77CD610-8C4D-4E05-85AA-282EABC5BD7F}" srcOrd="0" destOrd="0" presId="urn:microsoft.com/office/officeart/2005/8/layout/arrow2"/>
    <dgm:cxn modelId="{93B3AD57-DB92-4A71-AC96-1ADE59B0A125}" type="presParOf" srcId="{CBFD9D38-6033-4405-BB47-594868A828B5}" destId="{8F17AB96-5CE4-4467-A66E-0C76B7F17582}" srcOrd="1" destOrd="0" presId="urn:microsoft.com/office/officeart/2005/8/layout/arrow2"/>
    <dgm:cxn modelId="{0D0CE335-6EF6-4BFE-8875-DC6E0958F599}" type="presParOf" srcId="{CBFD9D38-6033-4405-BB47-594868A828B5}" destId="{21212275-FB11-4E66-9573-23C588FCCA67}" srcOrd="2" destOrd="0" presId="urn:microsoft.com/office/officeart/2005/8/layout/arrow2"/>
    <dgm:cxn modelId="{39CF5BC3-3252-4578-83EB-E3E58E86C89A}" type="presParOf" srcId="{CBFD9D38-6033-4405-BB47-594868A828B5}" destId="{34CD0701-6DA7-448E-AC90-D80CE618B09C}" srcOrd="3" destOrd="0" presId="urn:microsoft.com/office/officeart/2005/8/layout/arrow2"/>
    <dgm:cxn modelId="{B0E136DC-127E-4905-B562-212D371034BC}" type="presParOf" srcId="{CBFD9D38-6033-4405-BB47-594868A828B5}" destId="{3AF36C5E-AFB9-4002-AEB6-38875D4D7723}" srcOrd="4" destOrd="0" presId="urn:microsoft.com/office/officeart/2005/8/layout/arrow2"/>
    <dgm:cxn modelId="{FEFFDCA0-47C7-487A-9FC2-8BDCEEBE1AE8}" type="presParOf" srcId="{CBFD9D38-6033-4405-BB47-594868A828B5}" destId="{57AA3646-ADD5-40C8-B23F-3974DD123EE3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DDEE05-242E-4009-BF84-E8A1619DA081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9B66CC-555D-4CE8-9F5E-13257F3B9F7C}">
      <dgm:prSet phldrT="[Текст]" custT="1"/>
      <dgm:spPr/>
      <dgm:t>
        <a:bodyPr/>
        <a:lstStyle/>
        <a:p>
          <a:r>
            <a:rPr lang="ru-RU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Мензелинский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0C989A-AC59-43EF-88D5-E5325328A46F}" type="parTrans" cxnId="{BE1FC6C3-C80F-4F19-8584-4419E4B1639A}">
      <dgm:prSet/>
      <dgm:spPr/>
      <dgm:t>
        <a:bodyPr/>
        <a:lstStyle/>
        <a:p>
          <a:endParaRPr lang="ru-RU"/>
        </a:p>
      </dgm:t>
    </dgm:pt>
    <dgm:pt modelId="{0A8DF38E-93EF-4B7F-8B1F-8793B48458FA}" type="sibTrans" cxnId="{BE1FC6C3-C80F-4F19-8584-4419E4B1639A}">
      <dgm:prSet/>
      <dgm:spPr/>
      <dgm:t>
        <a:bodyPr/>
        <a:lstStyle/>
        <a:p>
          <a:endParaRPr lang="ru-RU"/>
        </a:p>
      </dgm:t>
    </dgm:pt>
    <dgm:pt modelId="{94F97F8F-84AC-487F-90E9-EF5161BFEA98}">
      <dgm:prSet phldrT="[Текст]" custT="1"/>
      <dgm:spPr/>
      <dgm:t>
        <a:bodyPr/>
        <a:lstStyle/>
        <a:p>
          <a:r>
            <a:rPr lang="ru-RU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Бавлинский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F6474D-4B22-42B0-8EC5-4D3FC555D0DF}" type="parTrans" cxnId="{CF899052-22DF-44D5-B013-16537805EBFC}">
      <dgm:prSet/>
      <dgm:spPr/>
      <dgm:t>
        <a:bodyPr/>
        <a:lstStyle/>
        <a:p>
          <a:endParaRPr lang="ru-RU"/>
        </a:p>
      </dgm:t>
    </dgm:pt>
    <dgm:pt modelId="{F022630E-4D9C-471C-B727-7C5860278328}" type="sibTrans" cxnId="{CF899052-22DF-44D5-B013-16537805EBFC}">
      <dgm:prSet/>
      <dgm:spPr/>
      <dgm:t>
        <a:bodyPr/>
        <a:lstStyle/>
        <a:p>
          <a:endParaRPr lang="ru-RU"/>
        </a:p>
      </dgm:t>
    </dgm:pt>
    <dgm:pt modelId="{22252500-EF7A-4CC0-B573-27429683908F}">
      <dgm:prSet phldrT="[Текст]" custT="1"/>
      <dgm:spPr/>
      <dgm:t>
        <a:bodyPr/>
        <a:lstStyle/>
        <a:p>
          <a:pPr algn="l"/>
          <a:r>
            <a:rPr lang="ru-RU" sz="1050" dirty="0" smtClean="0">
              <a:latin typeface="Arial" panose="020B0604020202020204" pitchFamily="34" charset="0"/>
              <a:cs typeface="Arial" panose="020B0604020202020204" pitchFamily="34" charset="0"/>
            </a:rPr>
            <a:t>Камско-</a:t>
          </a:r>
          <a:r>
            <a:rPr lang="ru-RU" sz="1050" dirty="0" err="1" smtClean="0">
              <a:latin typeface="Arial" panose="020B0604020202020204" pitchFamily="34" charset="0"/>
              <a:cs typeface="Arial" panose="020B0604020202020204" pitchFamily="34" charset="0"/>
            </a:rPr>
            <a:t>Устьинский</a:t>
          </a:r>
          <a:endParaRPr lang="ru-RU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5EB746-D61F-4689-AF36-DEA019220864}" type="parTrans" cxnId="{D52F3902-FA47-43E6-B207-0E80951B6238}">
      <dgm:prSet/>
      <dgm:spPr/>
      <dgm:t>
        <a:bodyPr/>
        <a:lstStyle/>
        <a:p>
          <a:endParaRPr lang="ru-RU"/>
        </a:p>
      </dgm:t>
    </dgm:pt>
    <dgm:pt modelId="{FF8FF46D-D7AA-4237-88D5-E836DAF82068}" type="sibTrans" cxnId="{D52F3902-FA47-43E6-B207-0E80951B6238}">
      <dgm:prSet/>
      <dgm:spPr/>
      <dgm:t>
        <a:bodyPr/>
        <a:lstStyle/>
        <a:p>
          <a:endParaRPr lang="ru-RU"/>
        </a:p>
      </dgm:t>
    </dgm:pt>
    <dgm:pt modelId="{772F791D-8F43-4DDE-BA01-B3B5614B46A6}">
      <dgm:prSet phldrT="[Текст]" custT="1"/>
      <dgm:spPr/>
      <dgm:t>
        <a:bodyPr/>
        <a:lstStyle/>
        <a:p>
          <a:r>
            <a:rPr lang="ru-RU" sz="1050" dirty="0" smtClean="0">
              <a:latin typeface="Arial" panose="020B0604020202020204" pitchFamily="34" charset="0"/>
              <a:cs typeface="Arial" panose="020B0604020202020204" pitchFamily="34" charset="0"/>
            </a:rPr>
            <a:t>Рыбно-</a:t>
          </a:r>
          <a:r>
            <a:rPr lang="ru-RU" sz="1050" dirty="0" err="1" smtClean="0">
              <a:latin typeface="Arial" panose="020B0604020202020204" pitchFamily="34" charset="0"/>
              <a:cs typeface="Arial" panose="020B0604020202020204" pitchFamily="34" charset="0"/>
            </a:rPr>
            <a:t>Слободский</a:t>
          </a:r>
          <a:endParaRPr lang="ru-RU" sz="105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62B7D6-0524-4265-A593-AB2A79454EBA}" type="parTrans" cxnId="{D39AE774-54D2-4DEA-8FBF-765E41793520}">
      <dgm:prSet/>
      <dgm:spPr/>
      <dgm:t>
        <a:bodyPr/>
        <a:lstStyle/>
        <a:p>
          <a:endParaRPr lang="ru-RU"/>
        </a:p>
      </dgm:t>
    </dgm:pt>
    <dgm:pt modelId="{54F07A48-7E6A-4F2E-91DB-D4E6EE7F0CD5}" type="sibTrans" cxnId="{D39AE774-54D2-4DEA-8FBF-765E41793520}">
      <dgm:prSet/>
      <dgm:spPr/>
      <dgm:t>
        <a:bodyPr/>
        <a:lstStyle/>
        <a:p>
          <a:endParaRPr lang="ru-RU"/>
        </a:p>
      </dgm:t>
    </dgm:pt>
    <dgm:pt modelId="{82D8C822-967D-45E7-BC06-89E04CF4449E}">
      <dgm:prSet phldrT="[Текст]" custT="1"/>
      <dgm:spPr/>
      <dgm:t>
        <a:bodyPr/>
        <a:lstStyle/>
        <a:p>
          <a:r>
            <a:rPr lang="ru-RU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Атнинский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52D4E3-17C9-43EA-B2FC-40F81996ECFC}" type="parTrans" cxnId="{0BA2FFEC-79B1-4ED3-8C29-649B8B37B021}">
      <dgm:prSet/>
      <dgm:spPr/>
      <dgm:t>
        <a:bodyPr/>
        <a:lstStyle/>
        <a:p>
          <a:endParaRPr lang="ru-RU"/>
        </a:p>
      </dgm:t>
    </dgm:pt>
    <dgm:pt modelId="{B97EC09D-FA89-46FE-BCB1-34E4FAFDB475}" type="sibTrans" cxnId="{0BA2FFEC-79B1-4ED3-8C29-649B8B37B021}">
      <dgm:prSet/>
      <dgm:spPr/>
      <dgm:t>
        <a:bodyPr/>
        <a:lstStyle/>
        <a:p>
          <a:endParaRPr lang="ru-RU"/>
        </a:p>
      </dgm:t>
    </dgm:pt>
    <dgm:pt modelId="{9A18D7E9-C770-4C63-9AF1-3CA70FF38130}">
      <dgm:prSet/>
      <dgm:spPr/>
      <dgm:t>
        <a:bodyPr/>
        <a:lstStyle/>
        <a:p>
          <a:endParaRPr lang="ru-RU"/>
        </a:p>
      </dgm:t>
    </dgm:pt>
    <dgm:pt modelId="{BCC004FA-9FEE-4C62-9AFC-C009A7609516}" type="parTrans" cxnId="{02126C5F-5E8B-4675-9585-D8ED5A76AC30}">
      <dgm:prSet/>
      <dgm:spPr/>
      <dgm:t>
        <a:bodyPr/>
        <a:lstStyle/>
        <a:p>
          <a:endParaRPr lang="ru-RU"/>
        </a:p>
      </dgm:t>
    </dgm:pt>
    <dgm:pt modelId="{4C1AFE4A-213D-40E5-8DF3-0E563A226A44}" type="sibTrans" cxnId="{02126C5F-5E8B-4675-9585-D8ED5A76AC30}">
      <dgm:prSet custLinFactX="-307322" custLinFactNeighborX="-400000" custLinFactNeighborY="38411"/>
      <dgm:spPr/>
      <dgm:t>
        <a:bodyPr/>
        <a:lstStyle/>
        <a:p>
          <a:endParaRPr lang="ru-RU"/>
        </a:p>
      </dgm:t>
    </dgm:pt>
    <dgm:pt modelId="{70D2EEEA-AFAA-4554-BC1B-9A9FF992014F}" type="pres">
      <dgm:prSet presAssocID="{E8DDEE05-242E-4009-BF84-E8A1619DA081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ru-RU"/>
        </a:p>
      </dgm:t>
    </dgm:pt>
    <dgm:pt modelId="{E677C3A8-3437-4A37-BD69-4A276EC23923}" type="pres">
      <dgm:prSet presAssocID="{E8DDEE05-242E-4009-BF84-E8A1619DA081}" presName="arrowNode" presStyleLbl="node1" presStyleIdx="0" presStyleCnt="1" custLinFactNeighborX="-53486" custLinFactNeighborY="6918"/>
      <dgm:spPr/>
    </dgm:pt>
    <dgm:pt modelId="{8409D216-8051-4CF8-AF02-DB6DA93D5877}" type="pres">
      <dgm:prSet presAssocID="{599B66CC-555D-4CE8-9F5E-13257F3B9F7C}" presName="txNode1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B31400-825E-4D90-9B9C-A70817BBD731}" type="pres">
      <dgm:prSet presAssocID="{94F97F8F-84AC-487F-90E9-EF5161BFEA98}" presName="txNode2" presStyleLbl="revTx" presStyleIdx="1" presStyleCnt="6" custLinFactNeighborX="-37166" custLinFactNeighborY="-27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6DD1C3-B212-4273-9C0B-2ADA0443EFBD}" type="pres">
      <dgm:prSet presAssocID="{F022630E-4D9C-471C-B727-7C5860278328}" presName="dotNode2" presStyleCnt="0"/>
      <dgm:spPr/>
    </dgm:pt>
    <dgm:pt modelId="{0A360F81-0AA6-4998-AF4D-5B384C6E95BB}" type="pres">
      <dgm:prSet presAssocID="{F022630E-4D9C-471C-B727-7C5860278328}" presName="dotRepeatNode" presStyleLbl="fgShp" presStyleIdx="0" presStyleCnt="4" custLinFactX="-300608" custLinFactY="53248" custLinFactNeighborX="-400000" custLinFactNeighborY="100000"/>
      <dgm:spPr/>
      <dgm:t>
        <a:bodyPr/>
        <a:lstStyle/>
        <a:p>
          <a:endParaRPr lang="ru-RU"/>
        </a:p>
      </dgm:t>
    </dgm:pt>
    <dgm:pt modelId="{7245611A-B640-45D7-AAA8-88D7474CDC0D}" type="pres">
      <dgm:prSet presAssocID="{22252500-EF7A-4CC0-B573-27429683908F}" presName="txNode3" presStyleLbl="revTx" presStyleIdx="2" presStyleCnt="6" custScaleX="145881" custScaleY="46756" custLinFactX="55729" custLinFactNeighborX="100000" custLinFactNeighborY="802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B2DE50-7D0A-4065-B010-DCD04B9201D5}" type="pres">
      <dgm:prSet presAssocID="{FF8FF46D-D7AA-4237-88D5-E836DAF82068}" presName="dotNode3" presStyleCnt="0"/>
      <dgm:spPr/>
    </dgm:pt>
    <dgm:pt modelId="{06AC2957-1850-444D-93E7-63196D1901E5}" type="pres">
      <dgm:prSet presAssocID="{FF8FF46D-D7AA-4237-88D5-E836DAF82068}" presName="dotRepeatNode" presStyleLbl="fgShp" presStyleIdx="1" presStyleCnt="4" custLinFactX="-300000" custLinFactY="79381" custLinFactNeighborX="-386097" custLinFactNeighborY="100000"/>
      <dgm:spPr/>
      <dgm:t>
        <a:bodyPr/>
        <a:lstStyle/>
        <a:p>
          <a:endParaRPr lang="ru-RU"/>
        </a:p>
      </dgm:t>
    </dgm:pt>
    <dgm:pt modelId="{A7061370-96D1-4869-9C22-390E93EAA01B}" type="pres">
      <dgm:prSet presAssocID="{772F791D-8F43-4DDE-BA01-B3B5614B46A6}" presName="txNode4" presStyleLbl="revTx" presStyleIdx="3" presStyleCnt="6" custScaleX="117018" custLinFactY="22653" custLinFactNeighborX="3245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840662-B7BB-4342-9D6F-1C80E26F6F16}" type="pres">
      <dgm:prSet presAssocID="{54F07A48-7E6A-4F2E-91DB-D4E6EE7F0CD5}" presName="dotNode4" presStyleCnt="0"/>
      <dgm:spPr/>
    </dgm:pt>
    <dgm:pt modelId="{91CB1625-540B-4498-9933-0E768DDA747C}" type="pres">
      <dgm:prSet presAssocID="{54F07A48-7E6A-4F2E-91DB-D4E6EE7F0CD5}" presName="dotRepeatNode" presStyleLbl="fgShp" presStyleIdx="2" presStyleCnt="4" custLinFactX="-342956" custLinFactY="61143" custLinFactNeighborX="-400000" custLinFactNeighborY="100000"/>
      <dgm:spPr/>
      <dgm:t>
        <a:bodyPr/>
        <a:lstStyle/>
        <a:p>
          <a:endParaRPr lang="ru-RU"/>
        </a:p>
      </dgm:t>
    </dgm:pt>
    <dgm:pt modelId="{C0BD490F-703D-41BA-8CC8-3743A5D06ED5}" type="pres">
      <dgm:prSet presAssocID="{82D8C822-967D-45E7-BC06-89E04CF4449E}" presName="txNode5" presStyleLbl="revTx" presStyleIdx="4" presStyleCnt="6" custLinFactY="-41341" custLinFactNeighborX="1694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E29FAB-46E1-4A45-93D0-A978082D716C}" type="pres">
      <dgm:prSet presAssocID="{B97EC09D-FA89-46FE-BCB1-34E4FAFDB475}" presName="dotNode5" presStyleCnt="0"/>
      <dgm:spPr/>
    </dgm:pt>
    <dgm:pt modelId="{98C207F0-DB72-420D-B14C-40B366B017DE}" type="pres">
      <dgm:prSet presAssocID="{B97EC09D-FA89-46FE-BCB1-34E4FAFDB475}" presName="dotRepeatNode" presStyleLbl="fgShp" presStyleIdx="3" presStyleCnt="4" custLinFactX="-1339417" custLinFactY="-800000" custLinFactNeighborX="-1400000" custLinFactNeighborY="-891885"/>
      <dgm:spPr/>
      <dgm:t>
        <a:bodyPr/>
        <a:lstStyle/>
        <a:p>
          <a:endParaRPr lang="ru-RU"/>
        </a:p>
      </dgm:t>
    </dgm:pt>
    <dgm:pt modelId="{7DD15B1E-AB90-4A8A-A589-F3AFD02C5AE6}" type="pres">
      <dgm:prSet presAssocID="{9A18D7E9-C770-4C63-9AF1-3CA70FF38130}" presName="txNode6" presStyleLbl="revTx" presStyleIdx="5" presStyleCnt="6" custScaleX="92663" custScaleY="33486" custLinFactX="16136" custLinFactNeighborX="100000" custLinFactNeighborY="-496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6C8088-B49E-46EC-869A-83C970A5E5DB}" type="presOf" srcId="{82D8C822-967D-45E7-BC06-89E04CF4449E}" destId="{C0BD490F-703D-41BA-8CC8-3743A5D06ED5}" srcOrd="0" destOrd="0" presId="urn:microsoft.com/office/officeart/2009/3/layout/DescendingProcess"/>
    <dgm:cxn modelId="{D39AE774-54D2-4DEA-8FBF-765E41793520}" srcId="{E8DDEE05-242E-4009-BF84-E8A1619DA081}" destId="{772F791D-8F43-4DDE-BA01-B3B5614B46A6}" srcOrd="3" destOrd="0" parTransId="{CB62B7D6-0524-4265-A593-AB2A79454EBA}" sibTransId="{54F07A48-7E6A-4F2E-91DB-D4E6EE7F0CD5}"/>
    <dgm:cxn modelId="{D52F3902-FA47-43E6-B207-0E80951B6238}" srcId="{E8DDEE05-242E-4009-BF84-E8A1619DA081}" destId="{22252500-EF7A-4CC0-B573-27429683908F}" srcOrd="2" destOrd="0" parTransId="{0B5EB746-D61F-4689-AF36-DEA019220864}" sibTransId="{FF8FF46D-D7AA-4237-88D5-E836DAF82068}"/>
    <dgm:cxn modelId="{CF899052-22DF-44D5-B013-16537805EBFC}" srcId="{E8DDEE05-242E-4009-BF84-E8A1619DA081}" destId="{94F97F8F-84AC-487F-90E9-EF5161BFEA98}" srcOrd="1" destOrd="0" parTransId="{95F6474D-4B22-42B0-8EC5-4D3FC555D0DF}" sibTransId="{F022630E-4D9C-471C-B727-7C5860278328}"/>
    <dgm:cxn modelId="{AA1E8D50-4A29-4157-810B-F16520104495}" type="presOf" srcId="{B97EC09D-FA89-46FE-BCB1-34E4FAFDB475}" destId="{98C207F0-DB72-420D-B14C-40B366B017DE}" srcOrd="0" destOrd="0" presId="urn:microsoft.com/office/officeart/2009/3/layout/DescendingProcess"/>
    <dgm:cxn modelId="{02126C5F-5E8B-4675-9585-D8ED5A76AC30}" srcId="{E8DDEE05-242E-4009-BF84-E8A1619DA081}" destId="{9A18D7E9-C770-4C63-9AF1-3CA70FF38130}" srcOrd="5" destOrd="0" parTransId="{BCC004FA-9FEE-4C62-9AFC-C009A7609516}" sibTransId="{4C1AFE4A-213D-40E5-8DF3-0E563A226A44}"/>
    <dgm:cxn modelId="{03F0F4DD-37B7-44A7-A543-1E349039C8D7}" type="presOf" srcId="{F022630E-4D9C-471C-B727-7C5860278328}" destId="{0A360F81-0AA6-4998-AF4D-5B384C6E95BB}" srcOrd="0" destOrd="0" presId="urn:microsoft.com/office/officeart/2009/3/layout/DescendingProcess"/>
    <dgm:cxn modelId="{0BA2FFEC-79B1-4ED3-8C29-649B8B37B021}" srcId="{E8DDEE05-242E-4009-BF84-E8A1619DA081}" destId="{82D8C822-967D-45E7-BC06-89E04CF4449E}" srcOrd="4" destOrd="0" parTransId="{FE52D4E3-17C9-43EA-B2FC-40F81996ECFC}" sibTransId="{B97EC09D-FA89-46FE-BCB1-34E4FAFDB475}"/>
    <dgm:cxn modelId="{3B3CF18C-F587-4393-823D-2C1385E29443}" type="presOf" srcId="{E8DDEE05-242E-4009-BF84-E8A1619DA081}" destId="{70D2EEEA-AFAA-4554-BC1B-9A9FF992014F}" srcOrd="0" destOrd="0" presId="urn:microsoft.com/office/officeart/2009/3/layout/DescendingProcess"/>
    <dgm:cxn modelId="{3B6AF385-DE07-4834-ADAD-8C64D5B4F8CE}" type="presOf" srcId="{FF8FF46D-D7AA-4237-88D5-E836DAF82068}" destId="{06AC2957-1850-444D-93E7-63196D1901E5}" srcOrd="0" destOrd="0" presId="urn:microsoft.com/office/officeart/2009/3/layout/DescendingProcess"/>
    <dgm:cxn modelId="{21E4F5D8-0050-4CB8-9659-DC2EA3086702}" type="presOf" srcId="{9A18D7E9-C770-4C63-9AF1-3CA70FF38130}" destId="{7DD15B1E-AB90-4A8A-A589-F3AFD02C5AE6}" srcOrd="0" destOrd="0" presId="urn:microsoft.com/office/officeart/2009/3/layout/DescendingProcess"/>
    <dgm:cxn modelId="{397C447F-7B6F-496F-856A-36B5733A1876}" type="presOf" srcId="{94F97F8F-84AC-487F-90E9-EF5161BFEA98}" destId="{5FB31400-825E-4D90-9B9C-A70817BBD731}" srcOrd="0" destOrd="0" presId="urn:microsoft.com/office/officeart/2009/3/layout/DescendingProcess"/>
    <dgm:cxn modelId="{88D631C1-B33E-4A9F-9CA2-EA4F5609D317}" type="presOf" srcId="{599B66CC-555D-4CE8-9F5E-13257F3B9F7C}" destId="{8409D216-8051-4CF8-AF02-DB6DA93D5877}" srcOrd="0" destOrd="0" presId="urn:microsoft.com/office/officeart/2009/3/layout/DescendingProcess"/>
    <dgm:cxn modelId="{BE1FC6C3-C80F-4F19-8584-4419E4B1639A}" srcId="{E8DDEE05-242E-4009-BF84-E8A1619DA081}" destId="{599B66CC-555D-4CE8-9F5E-13257F3B9F7C}" srcOrd="0" destOrd="0" parTransId="{370C989A-AC59-43EF-88D5-E5325328A46F}" sibTransId="{0A8DF38E-93EF-4B7F-8B1F-8793B48458FA}"/>
    <dgm:cxn modelId="{DD8B1BB9-B201-41A4-9A73-981E6DC31211}" type="presOf" srcId="{772F791D-8F43-4DDE-BA01-B3B5614B46A6}" destId="{A7061370-96D1-4869-9C22-390E93EAA01B}" srcOrd="0" destOrd="0" presId="urn:microsoft.com/office/officeart/2009/3/layout/DescendingProcess"/>
    <dgm:cxn modelId="{4C97E1E9-CBE8-4C91-8067-2E228BEBBEDE}" type="presOf" srcId="{22252500-EF7A-4CC0-B573-27429683908F}" destId="{7245611A-B640-45D7-AAA8-88D7474CDC0D}" srcOrd="0" destOrd="0" presId="urn:microsoft.com/office/officeart/2009/3/layout/DescendingProcess"/>
    <dgm:cxn modelId="{0A25329D-CFE8-4776-822C-E7A686112CC9}" type="presOf" srcId="{54F07A48-7E6A-4F2E-91DB-D4E6EE7F0CD5}" destId="{91CB1625-540B-4498-9933-0E768DDA747C}" srcOrd="0" destOrd="0" presId="urn:microsoft.com/office/officeart/2009/3/layout/DescendingProcess"/>
    <dgm:cxn modelId="{919C994E-8526-4CF5-8CB7-72E0DC34B19B}" type="presParOf" srcId="{70D2EEEA-AFAA-4554-BC1B-9A9FF992014F}" destId="{E677C3A8-3437-4A37-BD69-4A276EC23923}" srcOrd="0" destOrd="0" presId="urn:microsoft.com/office/officeart/2009/3/layout/DescendingProcess"/>
    <dgm:cxn modelId="{09FB3A72-290E-49A4-9A01-F588AB4D125D}" type="presParOf" srcId="{70D2EEEA-AFAA-4554-BC1B-9A9FF992014F}" destId="{8409D216-8051-4CF8-AF02-DB6DA93D5877}" srcOrd="1" destOrd="0" presId="urn:microsoft.com/office/officeart/2009/3/layout/DescendingProcess"/>
    <dgm:cxn modelId="{BED33107-D0C3-4627-BC6B-FBB57347F122}" type="presParOf" srcId="{70D2EEEA-AFAA-4554-BC1B-9A9FF992014F}" destId="{5FB31400-825E-4D90-9B9C-A70817BBD731}" srcOrd="2" destOrd="0" presId="urn:microsoft.com/office/officeart/2009/3/layout/DescendingProcess"/>
    <dgm:cxn modelId="{F2EAA72A-E22A-431D-A5DA-127F7E263D8E}" type="presParOf" srcId="{70D2EEEA-AFAA-4554-BC1B-9A9FF992014F}" destId="{C36DD1C3-B212-4273-9C0B-2ADA0443EFBD}" srcOrd="3" destOrd="0" presId="urn:microsoft.com/office/officeart/2009/3/layout/DescendingProcess"/>
    <dgm:cxn modelId="{628C880A-F188-488B-875E-6AE613C534D5}" type="presParOf" srcId="{C36DD1C3-B212-4273-9C0B-2ADA0443EFBD}" destId="{0A360F81-0AA6-4998-AF4D-5B384C6E95BB}" srcOrd="0" destOrd="0" presId="urn:microsoft.com/office/officeart/2009/3/layout/DescendingProcess"/>
    <dgm:cxn modelId="{83DE287C-137F-495E-8E6B-631C9D3B2A18}" type="presParOf" srcId="{70D2EEEA-AFAA-4554-BC1B-9A9FF992014F}" destId="{7245611A-B640-45D7-AAA8-88D7474CDC0D}" srcOrd="4" destOrd="0" presId="urn:microsoft.com/office/officeart/2009/3/layout/DescendingProcess"/>
    <dgm:cxn modelId="{4FB8DDCF-4836-4C48-9659-F9DD5184B028}" type="presParOf" srcId="{70D2EEEA-AFAA-4554-BC1B-9A9FF992014F}" destId="{7CB2DE50-7D0A-4065-B010-DCD04B9201D5}" srcOrd="5" destOrd="0" presId="urn:microsoft.com/office/officeart/2009/3/layout/DescendingProcess"/>
    <dgm:cxn modelId="{78A206DF-FC30-4F03-B01F-23140D9AEF88}" type="presParOf" srcId="{7CB2DE50-7D0A-4065-B010-DCD04B9201D5}" destId="{06AC2957-1850-444D-93E7-63196D1901E5}" srcOrd="0" destOrd="0" presId="urn:microsoft.com/office/officeart/2009/3/layout/DescendingProcess"/>
    <dgm:cxn modelId="{6D7C6F0C-F342-4338-87EB-49F64E75B044}" type="presParOf" srcId="{70D2EEEA-AFAA-4554-BC1B-9A9FF992014F}" destId="{A7061370-96D1-4869-9C22-390E93EAA01B}" srcOrd="6" destOrd="0" presId="urn:microsoft.com/office/officeart/2009/3/layout/DescendingProcess"/>
    <dgm:cxn modelId="{767F94F2-1D4A-4EF2-A3B3-650BB810FEE0}" type="presParOf" srcId="{70D2EEEA-AFAA-4554-BC1B-9A9FF992014F}" destId="{8E840662-B7BB-4342-9D6F-1C80E26F6F16}" srcOrd="7" destOrd="0" presId="urn:microsoft.com/office/officeart/2009/3/layout/DescendingProcess"/>
    <dgm:cxn modelId="{A30BA8B3-1284-4A8A-A2BD-6C4F5F386814}" type="presParOf" srcId="{8E840662-B7BB-4342-9D6F-1C80E26F6F16}" destId="{91CB1625-540B-4498-9933-0E768DDA747C}" srcOrd="0" destOrd="0" presId="urn:microsoft.com/office/officeart/2009/3/layout/DescendingProcess"/>
    <dgm:cxn modelId="{2BEB9F73-EBD2-4088-8E7E-90E28D7C15F0}" type="presParOf" srcId="{70D2EEEA-AFAA-4554-BC1B-9A9FF992014F}" destId="{C0BD490F-703D-41BA-8CC8-3743A5D06ED5}" srcOrd="8" destOrd="0" presId="urn:microsoft.com/office/officeart/2009/3/layout/DescendingProcess"/>
    <dgm:cxn modelId="{C9C3E389-90B3-4C18-8467-E1FF168D3D56}" type="presParOf" srcId="{70D2EEEA-AFAA-4554-BC1B-9A9FF992014F}" destId="{88E29FAB-46E1-4A45-93D0-A978082D716C}" srcOrd="9" destOrd="0" presId="urn:microsoft.com/office/officeart/2009/3/layout/DescendingProcess"/>
    <dgm:cxn modelId="{76206B75-8BAE-46D5-9AD5-FCEE5F461F04}" type="presParOf" srcId="{88E29FAB-46E1-4A45-93D0-A978082D716C}" destId="{98C207F0-DB72-420D-B14C-40B366B017DE}" srcOrd="0" destOrd="0" presId="urn:microsoft.com/office/officeart/2009/3/layout/DescendingProcess"/>
    <dgm:cxn modelId="{95CA6CAE-6DD1-47A4-B095-214238711528}" type="presParOf" srcId="{70D2EEEA-AFAA-4554-BC1B-9A9FF992014F}" destId="{7DD15B1E-AB90-4A8A-A589-F3AFD02C5AE6}" srcOrd="10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05972-EBA6-4F88-A407-719556034BB0}">
      <dsp:nvSpPr>
        <dsp:cNvPr id="0" name=""/>
        <dsp:cNvSpPr/>
      </dsp:nvSpPr>
      <dsp:spPr>
        <a:xfrm>
          <a:off x="682554" y="-59203"/>
          <a:ext cx="2994317" cy="155867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7CD610-8C4D-4E05-85AA-282EABC5BD7F}">
      <dsp:nvSpPr>
        <dsp:cNvPr id="0" name=""/>
        <dsp:cNvSpPr/>
      </dsp:nvSpPr>
      <dsp:spPr>
        <a:xfrm flipV="1">
          <a:off x="1287604" y="863486"/>
          <a:ext cx="64840" cy="648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17AB96-5CE4-4467-A66E-0C76B7F17582}">
      <dsp:nvSpPr>
        <dsp:cNvPr id="0" name=""/>
        <dsp:cNvSpPr/>
      </dsp:nvSpPr>
      <dsp:spPr>
        <a:xfrm>
          <a:off x="908120" y="930604"/>
          <a:ext cx="946078" cy="687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358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rgbClr val="760000"/>
              </a:solidFill>
            </a:rPr>
            <a:t>2017 </a:t>
          </a:r>
          <a:r>
            <a:rPr lang="ru-RU" sz="1800" kern="1200" dirty="0" smtClean="0">
              <a:solidFill>
                <a:srgbClr val="760000"/>
              </a:solidFill>
            </a:rPr>
            <a:t>г.</a:t>
          </a:r>
          <a:endParaRPr lang="ru-RU" sz="1800" kern="1200" dirty="0">
            <a:solidFill>
              <a:srgbClr val="760000"/>
            </a:solidFill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32450</a:t>
          </a:r>
          <a:r>
            <a:rPr lang="ru-RU" sz="1200" kern="1200" dirty="0" smtClean="0"/>
            <a:t> </a:t>
          </a:r>
          <a:endParaRPr lang="ru-RU" sz="1200" kern="1200" dirty="0"/>
        </a:p>
      </dsp:txBody>
      <dsp:txXfrm>
        <a:off x="908120" y="930604"/>
        <a:ext cx="946078" cy="687269"/>
      </dsp:txXfrm>
    </dsp:sp>
    <dsp:sp modelId="{21212275-FB11-4E66-9573-23C588FCCA67}">
      <dsp:nvSpPr>
        <dsp:cNvPr id="0" name=""/>
        <dsp:cNvSpPr/>
      </dsp:nvSpPr>
      <dsp:spPr>
        <a:xfrm>
          <a:off x="1849286" y="539667"/>
          <a:ext cx="117211" cy="1172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CD0701-6DA7-448E-AC90-D80CE618B09C}">
      <dsp:nvSpPr>
        <dsp:cNvPr id="0" name=""/>
        <dsp:cNvSpPr/>
      </dsp:nvSpPr>
      <dsp:spPr>
        <a:xfrm>
          <a:off x="1648920" y="710753"/>
          <a:ext cx="828406" cy="847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108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760000"/>
              </a:solidFill>
            </a:rPr>
            <a:t>2018 г.</a:t>
          </a:r>
          <a:endParaRPr lang="ru-RU" sz="1900" kern="1200" dirty="0">
            <a:solidFill>
              <a:srgbClr val="760000"/>
            </a:solidFill>
          </a:endParaRP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34 450</a:t>
          </a:r>
          <a:r>
            <a:rPr lang="ru-RU" sz="1900" kern="1200" dirty="0" smtClean="0"/>
            <a:t> </a:t>
          </a:r>
          <a:endParaRPr lang="ru-RU" sz="1900" kern="1200" dirty="0"/>
        </a:p>
      </dsp:txBody>
      <dsp:txXfrm>
        <a:off x="1648920" y="710753"/>
        <a:ext cx="828406" cy="847916"/>
      </dsp:txXfrm>
    </dsp:sp>
    <dsp:sp modelId="{3AF36C5E-AFB9-4002-AEB6-38875D4D7723}">
      <dsp:nvSpPr>
        <dsp:cNvPr id="0" name=""/>
        <dsp:cNvSpPr/>
      </dsp:nvSpPr>
      <dsp:spPr>
        <a:xfrm>
          <a:off x="2775374" y="260865"/>
          <a:ext cx="162101" cy="1621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AA3646-ADD5-40C8-B23F-3974DD123EE3}">
      <dsp:nvSpPr>
        <dsp:cNvPr id="0" name=""/>
        <dsp:cNvSpPr/>
      </dsp:nvSpPr>
      <dsp:spPr>
        <a:xfrm>
          <a:off x="2537757" y="475394"/>
          <a:ext cx="797420" cy="10832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94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solidFill>
                <a:srgbClr val="760000"/>
              </a:solidFill>
            </a:rPr>
            <a:t>2019 </a:t>
          </a:r>
          <a:r>
            <a:rPr lang="ru-RU" sz="1900" kern="1200" dirty="0" smtClean="0">
              <a:solidFill>
                <a:srgbClr val="760000"/>
              </a:solidFill>
            </a:rPr>
            <a:t>г. </a:t>
          </a:r>
          <a:r>
            <a:rPr lang="ru-RU" sz="1900" b="1" kern="1200" dirty="0" smtClean="0"/>
            <a:t>49 000</a:t>
          </a:r>
          <a:r>
            <a:rPr lang="ru-RU" sz="1900" kern="1200" dirty="0" smtClean="0"/>
            <a:t> </a:t>
          </a:r>
          <a:endParaRPr lang="ru-RU" sz="1900" kern="1200" dirty="0"/>
        </a:p>
      </dsp:txBody>
      <dsp:txXfrm>
        <a:off x="2537757" y="475394"/>
        <a:ext cx="797420" cy="10832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7C3A8-3437-4A37-BD69-4A276EC23923}">
      <dsp:nvSpPr>
        <dsp:cNvPr id="0" name=""/>
        <dsp:cNvSpPr/>
      </dsp:nvSpPr>
      <dsp:spPr>
        <a:xfrm rot="4396374">
          <a:off x="-58179" y="605198"/>
          <a:ext cx="2625446" cy="1830921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60F81-0AA6-4998-AF4D-5B384C6E95BB}">
      <dsp:nvSpPr>
        <dsp:cNvPr id="0" name=""/>
        <dsp:cNvSpPr/>
      </dsp:nvSpPr>
      <dsp:spPr>
        <a:xfrm>
          <a:off x="1108060" y="887481"/>
          <a:ext cx="66300" cy="66300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AC2957-1850-444D-93E7-63196D1901E5}">
      <dsp:nvSpPr>
        <dsp:cNvPr id="0" name=""/>
        <dsp:cNvSpPr/>
      </dsp:nvSpPr>
      <dsp:spPr>
        <a:xfrm>
          <a:off x="1492037" y="1192212"/>
          <a:ext cx="66300" cy="66300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CB1625-540B-4498-9933-0E768DDA747C}">
      <dsp:nvSpPr>
        <dsp:cNvPr id="0" name=""/>
        <dsp:cNvSpPr/>
      </dsp:nvSpPr>
      <dsp:spPr>
        <a:xfrm>
          <a:off x="1790892" y="1516490"/>
          <a:ext cx="66300" cy="66300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09D216-8051-4CF8-AF02-DB6DA93D5877}">
      <dsp:nvSpPr>
        <dsp:cNvPr id="0" name=""/>
        <dsp:cNvSpPr/>
      </dsp:nvSpPr>
      <dsp:spPr>
        <a:xfrm>
          <a:off x="501720" y="0"/>
          <a:ext cx="1237816" cy="48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Мензелинский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1720" y="0"/>
        <a:ext cx="1237816" cy="486611"/>
      </dsp:txXfrm>
    </dsp:sp>
    <dsp:sp modelId="{5FB31400-825E-4D90-9B9C-A70817BBD731}">
      <dsp:nvSpPr>
        <dsp:cNvPr id="0" name=""/>
        <dsp:cNvSpPr/>
      </dsp:nvSpPr>
      <dsp:spPr>
        <a:xfrm>
          <a:off x="1323320" y="442103"/>
          <a:ext cx="1839997" cy="48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Бавлинский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23320" y="442103"/>
        <a:ext cx="1839997" cy="486611"/>
      </dsp:txXfrm>
    </dsp:sp>
    <dsp:sp modelId="{7245611A-B640-45D7-AAA8-88D7474CDC0D}">
      <dsp:nvSpPr>
        <dsp:cNvPr id="0" name=""/>
        <dsp:cNvSpPr/>
      </dsp:nvSpPr>
      <dsp:spPr>
        <a:xfrm>
          <a:off x="2145399" y="1383031"/>
          <a:ext cx="1805739" cy="227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latin typeface="Arial" panose="020B0604020202020204" pitchFamily="34" charset="0"/>
              <a:cs typeface="Arial" panose="020B0604020202020204" pitchFamily="34" charset="0"/>
            </a:rPr>
            <a:t>Камско-</a:t>
          </a:r>
          <a:r>
            <a:rPr lang="ru-RU" sz="105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Устьинский</a:t>
          </a:r>
          <a:endParaRPr lang="ru-RU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45399" y="1383031"/>
        <a:ext cx="1805739" cy="227519"/>
      </dsp:txXfrm>
    </dsp:sp>
    <dsp:sp modelId="{98C207F0-DB72-420D-B14C-40B366B017DE}">
      <dsp:nvSpPr>
        <dsp:cNvPr id="0" name=""/>
        <dsp:cNvSpPr/>
      </dsp:nvSpPr>
      <dsp:spPr>
        <a:xfrm>
          <a:off x="710772" y="658047"/>
          <a:ext cx="66300" cy="66300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061370-96D1-4869-9C22-390E93EAA01B}">
      <dsp:nvSpPr>
        <dsp:cNvPr id="0" name=""/>
        <dsp:cNvSpPr/>
      </dsp:nvSpPr>
      <dsp:spPr>
        <a:xfrm>
          <a:off x="2721788" y="1796339"/>
          <a:ext cx="1448468" cy="48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latin typeface="Arial" panose="020B0604020202020204" pitchFamily="34" charset="0"/>
              <a:cs typeface="Arial" panose="020B0604020202020204" pitchFamily="34" charset="0"/>
            </a:rPr>
            <a:t>Рыбно-</a:t>
          </a:r>
          <a:r>
            <a:rPr lang="ru-RU" sz="105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Слободский</a:t>
          </a:r>
          <a:endParaRPr lang="ru-RU" sz="105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21788" y="1796339"/>
        <a:ext cx="1448468" cy="486611"/>
      </dsp:txXfrm>
    </dsp:sp>
    <dsp:sp modelId="{C0BD490F-703D-41BA-8CC8-3743A5D06ED5}">
      <dsp:nvSpPr>
        <dsp:cNvPr id="0" name=""/>
        <dsp:cNvSpPr/>
      </dsp:nvSpPr>
      <dsp:spPr>
        <a:xfrm>
          <a:off x="813471" y="881843"/>
          <a:ext cx="1839997" cy="486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Атнинский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3471" y="881843"/>
        <a:ext cx="1839997" cy="486611"/>
      </dsp:txXfrm>
    </dsp:sp>
    <dsp:sp modelId="{7DD15B1E-AB90-4A8A-A589-F3AFD02C5AE6}">
      <dsp:nvSpPr>
        <dsp:cNvPr id="0" name=""/>
        <dsp:cNvSpPr/>
      </dsp:nvSpPr>
      <dsp:spPr>
        <a:xfrm>
          <a:off x="2620259" y="2475049"/>
          <a:ext cx="1549997" cy="162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2620259" y="2475049"/>
        <a:ext cx="1549997" cy="1629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0.67988</cdr:x>
      <cdr:y>0.5</cdr:y>
    </cdr:from>
    <cdr:to>
      <cdr:x>0.87805</cdr:x>
      <cdr:y>0.59327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11612" y="1579280"/>
          <a:ext cx="936104" cy="2945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9700 детей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0.11732</cdr:x>
      <cdr:y>0.23587</cdr:y>
    </cdr:from>
    <cdr:to>
      <cdr:x>0.22203</cdr:x>
      <cdr:y>0.37836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611965" y="747317"/>
          <a:ext cx="546147" cy="451465"/>
        </a:xfrm>
        <a:prstGeom xmlns:a="http://schemas.openxmlformats.org/drawingml/2006/main" prst="wedgeRoundRectCallout">
          <a:avLst>
            <a:gd name="adj1" fmla="val -12500"/>
            <a:gd name="adj2" fmla="val 123790"/>
            <a:gd name="adj3" fmla="val 16667"/>
          </a:avLst>
        </a:prstGeom>
        <a:noFill xmlns:a="http://schemas.openxmlformats.org/drawingml/2006/main"/>
        <a:ln xmlns:a="http://schemas.openxmlformats.org/drawingml/2006/main" w="9525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tx2">
                  <a:lumMod val="75000"/>
                </a:schemeClr>
              </a:solidFill>
            </a:rPr>
            <a:t>81%</a:t>
          </a:r>
          <a:endParaRPr lang="ru-RU" sz="1400" b="1" dirty="0">
            <a:solidFill>
              <a:schemeClr val="tx2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0.69025</cdr:x>
      <cdr:y>0.34244</cdr:y>
    </cdr:from>
    <cdr:to>
      <cdr:x>0.79379</cdr:x>
      <cdr:y>0.42447</cdr:y>
    </cdr:to>
    <cdr:sp macro="" textlink="">
      <cdr:nvSpPr>
        <cdr:cNvPr id="7" name="Скругленная прямоугольная выноска 6"/>
        <cdr:cNvSpPr/>
      </cdr:nvSpPr>
      <cdr:spPr>
        <a:xfrm xmlns:a="http://schemas.openxmlformats.org/drawingml/2006/main">
          <a:off x="3600400" y="1084958"/>
          <a:ext cx="540076" cy="259903"/>
        </a:xfrm>
        <a:prstGeom xmlns:a="http://schemas.openxmlformats.org/drawingml/2006/main" prst="wedgeRoundRectCallout">
          <a:avLst>
            <a:gd name="adj1" fmla="val -125919"/>
            <a:gd name="adj2" fmla="val 180729"/>
            <a:gd name="adj3" fmla="val 16667"/>
          </a:avLst>
        </a:prstGeom>
        <a:solidFill xmlns:a="http://schemas.openxmlformats.org/drawingml/2006/main">
          <a:schemeClr val="bg2"/>
        </a:solidFill>
        <a:ln xmlns:a="http://schemas.openxmlformats.org/drawingml/2006/main" w="9525" cap="flat" cmpd="sng" algn="ctr">
          <a:solidFill>
            <a:schemeClr val="tx1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>
          <a:noAutofit/>
        </a:bodyPr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2">
                  <a:lumMod val="75000"/>
                </a:schemeClr>
              </a:solidFill>
            </a:rPr>
            <a:t>77</a:t>
          </a:r>
          <a:r>
            <a:rPr lang="ru-RU" sz="1400" b="1" dirty="0" smtClean="0">
              <a:solidFill>
                <a:schemeClr val="tx2">
                  <a:lumMod val="75000"/>
                </a:schemeClr>
              </a:solidFill>
            </a:rPr>
            <a:t>%</a:t>
          </a:r>
          <a:endParaRPr lang="ru-RU" sz="1400" b="1" dirty="0">
            <a:solidFill>
              <a:schemeClr val="tx2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0.70401</cdr:x>
      <cdr:y>0.65174</cdr:y>
    </cdr:from>
    <cdr:to>
      <cdr:x>0.8129</cdr:x>
      <cdr:y>0.73624</cdr:y>
    </cdr:to>
    <cdr:sp macro="" textlink="">
      <cdr:nvSpPr>
        <cdr:cNvPr id="8" name="Скругленная прямоугольная выноска 7"/>
        <cdr:cNvSpPr/>
      </cdr:nvSpPr>
      <cdr:spPr>
        <a:xfrm xmlns:a="http://schemas.openxmlformats.org/drawingml/2006/main">
          <a:off x="3672193" y="2064942"/>
          <a:ext cx="567982" cy="267725"/>
        </a:xfrm>
        <a:prstGeom xmlns:a="http://schemas.openxmlformats.org/drawingml/2006/main" prst="wedgeRoundRectCallout">
          <a:avLst>
            <a:gd name="adj1" fmla="val -133361"/>
            <a:gd name="adj2" fmla="val -64584"/>
            <a:gd name="adj3" fmla="val 16667"/>
          </a:avLst>
        </a:prstGeom>
        <a:solidFill xmlns:a="http://schemas.openxmlformats.org/drawingml/2006/main">
          <a:schemeClr val="bg2"/>
        </a:solidFill>
        <a:ln xmlns:a="http://schemas.openxmlformats.org/drawingml/2006/main" w="9525" cap="flat" cmpd="sng" algn="ctr">
          <a:solidFill>
            <a:schemeClr val="tx1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>
          <a:noAutofit/>
        </a:bodyPr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2">
                  <a:lumMod val="75000"/>
                </a:schemeClr>
              </a:solidFill>
            </a:rPr>
            <a:t>23</a:t>
          </a:r>
          <a:r>
            <a:rPr lang="ru-RU" sz="1400" b="1" dirty="0" smtClean="0">
              <a:solidFill>
                <a:schemeClr val="tx2">
                  <a:lumMod val="75000"/>
                </a:schemeClr>
              </a:solidFill>
            </a:rPr>
            <a:t>%</a:t>
          </a:r>
          <a:endParaRPr lang="ru-RU" sz="1400" b="1" dirty="0">
            <a:solidFill>
              <a:schemeClr val="tx2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0.26229</cdr:x>
      <cdr:y>0.24265</cdr:y>
    </cdr:from>
    <cdr:to>
      <cdr:x>0.36866</cdr:x>
      <cdr:y>0.34516</cdr:y>
    </cdr:to>
    <cdr:sp macro="" textlink="">
      <cdr:nvSpPr>
        <cdr:cNvPr id="9" name="Скругленная прямоугольная выноска 8"/>
        <cdr:cNvSpPr/>
      </cdr:nvSpPr>
      <cdr:spPr>
        <a:xfrm xmlns:a="http://schemas.openxmlformats.org/drawingml/2006/main">
          <a:off x="1368152" y="768798"/>
          <a:ext cx="554802" cy="324788"/>
        </a:xfrm>
        <a:prstGeom xmlns:a="http://schemas.openxmlformats.org/drawingml/2006/main" prst="wedgeRoundRectCallout">
          <a:avLst>
            <a:gd name="adj1" fmla="val -12500"/>
            <a:gd name="adj2" fmla="val 123790"/>
            <a:gd name="adj3" fmla="val 16667"/>
          </a:avLst>
        </a:prstGeom>
        <a:noFill xmlns:a="http://schemas.openxmlformats.org/drawingml/2006/main"/>
        <a:ln xmlns:a="http://schemas.openxmlformats.org/drawingml/2006/main" w="9525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tx2">
                  <a:lumMod val="75000"/>
                </a:schemeClr>
              </a:solidFill>
            </a:rPr>
            <a:t>79%</a:t>
          </a:r>
        </a:p>
      </cdr:txBody>
    </cdr:sp>
  </cdr:relSizeAnchor>
  <cdr:relSizeAnchor xmlns:cdr="http://schemas.openxmlformats.org/drawingml/2006/chartDrawing">
    <cdr:from>
      <cdr:x>0.61578</cdr:x>
      <cdr:y>0.0381</cdr:y>
    </cdr:from>
    <cdr:to>
      <cdr:x>0.81694</cdr:x>
      <cdr:y>0.2125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211948" y="120726"/>
          <a:ext cx="1049272" cy="55256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0.51078</cdr:x>
      <cdr:y>0.3622</cdr:y>
    </cdr:from>
    <cdr:to>
      <cdr:x>0.63503</cdr:x>
      <cdr:y>0.45072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664296" y="1147567"/>
          <a:ext cx="648072" cy="2804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928" b="1" kern="1200" dirty="0" smtClean="0">
              <a:solidFill>
                <a:srgbClr val="1F497D">
                  <a:lumMod val="75000"/>
                </a:srgbClr>
              </a:solidFill>
            </a:rPr>
            <a:t>478</a:t>
          </a:r>
          <a:endParaRPr lang="ru-RU" sz="1928" b="1" kern="1200" dirty="0">
            <a:solidFill>
              <a:srgbClr val="1F497D">
                <a:lumMod val="75000"/>
              </a:srgbClr>
            </a:solidFill>
          </a:endParaRPr>
        </a:p>
      </cdr:txBody>
    </cdr:sp>
  </cdr:relSizeAnchor>
  <cdr:relSizeAnchor xmlns:cdr="http://schemas.openxmlformats.org/drawingml/2006/chartDrawing">
    <cdr:from>
      <cdr:x>0.40034</cdr:x>
      <cdr:y>0.28241</cdr:y>
    </cdr:from>
    <cdr:to>
      <cdr:x>0.50671</cdr:x>
      <cdr:y>0.38492</cdr:y>
    </cdr:to>
    <cdr:sp macro="" textlink="">
      <cdr:nvSpPr>
        <cdr:cNvPr id="11" name="Скругленная прямоугольная выноска 10"/>
        <cdr:cNvSpPr/>
      </cdr:nvSpPr>
      <cdr:spPr>
        <a:xfrm xmlns:a="http://schemas.openxmlformats.org/drawingml/2006/main">
          <a:off x="2088232" y="894765"/>
          <a:ext cx="554802" cy="324788"/>
        </a:xfrm>
        <a:prstGeom xmlns:a="http://schemas.openxmlformats.org/drawingml/2006/main" prst="wedgeRoundRectCallout">
          <a:avLst>
            <a:gd name="adj1" fmla="val -12500"/>
            <a:gd name="adj2" fmla="val 123790"/>
            <a:gd name="adj3" fmla="val 16667"/>
          </a:avLst>
        </a:prstGeom>
        <a:noFill xmlns:a="http://schemas.openxmlformats.org/drawingml/2006/main"/>
        <a:ln xmlns:a="http://schemas.openxmlformats.org/drawingml/2006/main" w="9525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chemeClr val="tx2">
                  <a:lumMod val="75000"/>
                </a:schemeClr>
              </a:solidFill>
            </a:rPr>
            <a:t>78%</a:t>
          </a:r>
          <a:endParaRPr lang="ru-RU" sz="1400" b="1" dirty="0">
            <a:solidFill>
              <a:schemeClr val="tx2">
                <a:lumMod val="75000"/>
              </a:schemeClr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18830" cy="493316"/>
          </a:xfrm>
          <a:prstGeom prst="rect">
            <a:avLst/>
          </a:prstGeom>
        </p:spPr>
        <p:txBody>
          <a:bodyPr vert="horz" lIns="90764" tIns="45382" rIns="90764" bIns="45382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6" y="0"/>
            <a:ext cx="2918830" cy="493316"/>
          </a:xfrm>
          <a:prstGeom prst="rect">
            <a:avLst/>
          </a:prstGeom>
        </p:spPr>
        <p:txBody>
          <a:bodyPr vert="horz" lIns="90764" tIns="45382" rIns="90764" bIns="45382" rtlCol="0"/>
          <a:lstStyle>
            <a:lvl1pPr algn="r">
              <a:defRPr sz="1200"/>
            </a:lvl1pPr>
          </a:lstStyle>
          <a:p>
            <a:fld id="{12F74D1B-3CFF-4482-99F8-9709C2C38EAF}" type="datetimeFigureOut">
              <a:rPr lang="ru-RU" smtClean="0"/>
              <a:pPr/>
              <a:t>14.08.2019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371286"/>
            <a:ext cx="2918830" cy="493316"/>
          </a:xfrm>
          <a:prstGeom prst="rect">
            <a:avLst/>
          </a:prstGeom>
        </p:spPr>
        <p:txBody>
          <a:bodyPr vert="horz" lIns="90764" tIns="45382" rIns="90764" bIns="45382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6" y="9371286"/>
            <a:ext cx="2918830" cy="493316"/>
          </a:xfrm>
          <a:prstGeom prst="rect">
            <a:avLst/>
          </a:prstGeom>
        </p:spPr>
        <p:txBody>
          <a:bodyPr vert="horz" lIns="90764" tIns="45382" rIns="90764" bIns="45382" rtlCol="0" anchor="b"/>
          <a:lstStyle>
            <a:lvl1pPr algn="r">
              <a:defRPr sz="1200"/>
            </a:lvl1pPr>
          </a:lstStyle>
          <a:p>
            <a:fld id="{ABDB697B-FF42-4E88-9FBF-A835C2443EE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638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18830" cy="493316"/>
          </a:xfrm>
          <a:prstGeom prst="rect">
            <a:avLst/>
          </a:prstGeom>
        </p:spPr>
        <p:txBody>
          <a:bodyPr vert="horz" lIns="90764" tIns="45382" rIns="90764" bIns="45382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6" y="0"/>
            <a:ext cx="2918830" cy="493316"/>
          </a:xfrm>
          <a:prstGeom prst="rect">
            <a:avLst/>
          </a:prstGeom>
        </p:spPr>
        <p:txBody>
          <a:bodyPr vert="horz" lIns="90764" tIns="45382" rIns="90764" bIns="45382" rtlCol="0"/>
          <a:lstStyle>
            <a:lvl1pPr algn="r">
              <a:defRPr sz="1200"/>
            </a:lvl1pPr>
          </a:lstStyle>
          <a:p>
            <a:fld id="{92676808-348A-47D3-828E-DED7220E1162}" type="datetimeFigureOut">
              <a:rPr lang="ru-RU" smtClean="0"/>
              <a:pPr/>
              <a:t>14.08.2019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4" tIns="45382" rIns="90764" bIns="45382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501"/>
            <a:ext cx="5388610" cy="4439841"/>
          </a:xfrm>
          <a:prstGeom prst="rect">
            <a:avLst/>
          </a:prstGeom>
        </p:spPr>
        <p:txBody>
          <a:bodyPr vert="horz" lIns="90764" tIns="45382" rIns="90764" bIns="4538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371286"/>
            <a:ext cx="2918830" cy="493316"/>
          </a:xfrm>
          <a:prstGeom prst="rect">
            <a:avLst/>
          </a:prstGeom>
        </p:spPr>
        <p:txBody>
          <a:bodyPr vert="horz" lIns="90764" tIns="45382" rIns="90764" bIns="45382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6" y="9371286"/>
            <a:ext cx="2918830" cy="493316"/>
          </a:xfrm>
          <a:prstGeom prst="rect">
            <a:avLst/>
          </a:prstGeom>
        </p:spPr>
        <p:txBody>
          <a:bodyPr vert="horz" lIns="90764" tIns="45382" rIns="90764" bIns="45382" rtlCol="0" anchor="b"/>
          <a:lstStyle>
            <a:lvl1pPr algn="r">
              <a:defRPr sz="1200"/>
            </a:lvl1pPr>
          </a:lstStyle>
          <a:p>
            <a:fld id="{BEEA0147-705E-4FA6-A998-E8FDB292E5F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6776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A0147-705E-4FA6-A998-E8FDB292E5FD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919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61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5590" indent="-286766" defTabSz="92561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7062" indent="-229412" defTabSz="92561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5886" indent="-229412" defTabSz="92561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64711" indent="-229412" defTabSz="92561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23536" indent="-229412" defTabSz="9256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82359" indent="-229412" defTabSz="9256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41185" indent="-229412" defTabSz="9256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900010" indent="-229412" defTabSz="9256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5133BFAA-FD12-41C3-91CF-52EF5CE2D946}" type="slidenum">
              <a:rPr lang="ru-RU" altLang="ru-RU" smtClean="0">
                <a:latin typeface="Tahoma" panose="020B0604030504040204" pitchFamily="34" charset="0"/>
              </a:rPr>
              <a:pPr/>
              <a:t>14</a:t>
            </a:fld>
            <a:endParaRPr lang="ru-RU" altLang="ru-RU" smtClean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763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517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7456" indent="-283637" defTabSz="915517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34547" indent="-226909" defTabSz="915517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588366" indent="-226909" defTabSz="915517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42185" indent="-226909" defTabSz="915517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496004" indent="-226909" defTabSz="9155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49823" indent="-226909" defTabSz="9155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03642" indent="-226909" defTabSz="9155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57461" indent="-226909" defTabSz="9155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5133BFAA-FD12-41C3-91CF-52EF5CE2D946}" type="slidenum">
              <a:rPr lang="ru-RU" altLang="ru-RU" smtClean="0">
                <a:latin typeface="Tahoma" panose="020B0604030504040204" pitchFamily="34" charset="0"/>
              </a:rPr>
              <a:pPr/>
              <a:t>22</a:t>
            </a:fld>
            <a:endParaRPr lang="ru-RU" altLang="ru-RU" smtClean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76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A0147-705E-4FA6-A998-E8FDB292E5FD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6213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41363"/>
            <a:ext cx="6591300" cy="3708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формирование в средствах массовой информации нового имиджа дополнительного образования, соответствующего ценностному статусу дополнительного образования в современном информационном гражданском обществе.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527">
              <a:defRPr/>
            </a:pPr>
            <a:fld id="{6BF5C053-BE77-49FB-81A8-12447C8F5DEA}" type="slidenum">
              <a:rPr lang="ru-RU">
                <a:solidFill>
                  <a:srgbClr val="000000"/>
                </a:solidFill>
              </a:rPr>
              <a:pPr defTabSz="909527">
                <a:defRPr/>
              </a:pPr>
              <a:t>33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73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41363"/>
            <a:ext cx="6591300" cy="3708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формирование в средствах массовой информации нового имиджа дополнительного образования, соответствующего ценностному статусу дополнительного образования в современном информационном гражданском обществе.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527">
              <a:defRPr/>
            </a:pPr>
            <a:fld id="{6BF5C053-BE77-49FB-81A8-12447C8F5DEA}" type="slidenum">
              <a:rPr lang="ru-RU">
                <a:solidFill>
                  <a:srgbClr val="000000"/>
                </a:solidFill>
              </a:rPr>
              <a:pPr defTabSz="909527">
                <a:defRPr/>
              </a:pPr>
              <a:t>34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499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41363"/>
            <a:ext cx="6591300" cy="3708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формирование в средствах массовой информации нового имиджа дополнительного образования, соответствующего ценностному статусу дополнительного образования в современном информационном гражданском обществе.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9527">
              <a:defRPr/>
            </a:pPr>
            <a:fld id="{6BF5C053-BE77-49FB-81A8-12447C8F5DEA}" type="slidenum">
              <a:rPr lang="ru-RU">
                <a:solidFill>
                  <a:srgbClr val="000000"/>
                </a:solidFill>
              </a:rPr>
              <a:pPr defTabSz="909527">
                <a:defRPr/>
              </a:pPr>
              <a:t>35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57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94475" cy="3709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формирование в средствах массовой информации нового имиджа дополнительного образования, соответствующего ценностному статусу дополнительного образования в современном информационном гражданском обществе.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0164">
              <a:defRPr/>
            </a:pPr>
            <a:fld id="{6BF5C053-BE77-49FB-81A8-12447C8F5DEA}" type="slidenum">
              <a:rPr lang="ru-RU">
                <a:solidFill>
                  <a:srgbClr val="000000"/>
                </a:solidFill>
              </a:rPr>
              <a:pPr defTabSz="910164">
                <a:defRPr/>
              </a:pPr>
              <a:t>36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75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41363"/>
            <a:ext cx="6597650" cy="3711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формирование в средствах массовой информации нового имиджа дополнительного образования, соответствующего ценностному статусу дополнительного образования в современном информационном гражданском обществе.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269" fontAlgn="base">
              <a:spcBef>
                <a:spcPct val="0"/>
              </a:spcBef>
              <a:spcAft>
                <a:spcPct val="0"/>
              </a:spcAft>
              <a:defRPr/>
            </a:pPr>
            <a:fld id="{6BF5C053-BE77-49FB-81A8-12447C8F5DEA}" type="slidenum">
              <a:rPr lang="ru-RU">
                <a:solidFill>
                  <a:srgbClr val="000000"/>
                </a:solidFill>
                <a:latin typeface="Tahoma" pitchFamily="34" charset="0"/>
              </a:rPr>
              <a:pPr defTabSz="913269"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ru-RU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170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94475" cy="3709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формирование в средствах массовой информации нового имиджа дополнительного образования, соответствующего ценностному статусу дополнительного образования в современном информационном гражданском обществе.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0164">
              <a:defRPr/>
            </a:pPr>
            <a:fld id="{6BF5C053-BE77-49FB-81A8-12447C8F5DEA}" type="slidenum">
              <a:rPr lang="ru-RU">
                <a:solidFill>
                  <a:srgbClr val="000000"/>
                </a:solidFill>
              </a:rPr>
              <a:pPr defTabSz="910164">
                <a:defRPr/>
              </a:pPr>
              <a:t>38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5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0963" y="741363"/>
            <a:ext cx="6594475" cy="3709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формирование в средствах массовой информации нового имиджа дополнительного образования, соответствующего ценностному статусу дополнительного образования в современном информационном гражданском обществе.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0164">
              <a:defRPr/>
            </a:pPr>
            <a:fld id="{6BF5C053-BE77-49FB-81A8-12447C8F5DEA}" type="slidenum">
              <a:rPr lang="ru-RU">
                <a:solidFill>
                  <a:srgbClr val="000000"/>
                </a:solidFill>
              </a:rPr>
              <a:pPr defTabSz="910164">
                <a:defRPr/>
              </a:pPr>
              <a:t>39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15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263" y="733425"/>
            <a:ext cx="6529387" cy="36734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формирование в средствах массовой информации нового имиджа дополнительного образования, соответствующего ценностному статусу дополнительного образования в современном информационном гражданском обществе.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9702">
              <a:defRPr/>
            </a:pPr>
            <a:fld id="{6BF5C053-BE77-49FB-81A8-12447C8F5DEA}" type="slidenum">
              <a:rPr lang="ru-RU">
                <a:solidFill>
                  <a:srgbClr val="000000"/>
                </a:solidFill>
              </a:rPr>
              <a:pPr defTabSz="899702">
                <a:defRPr/>
              </a:pPr>
              <a:t>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500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A0147-705E-4FA6-A998-E8FDB292E5FD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1563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7972" indent="-28383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5342" indent="-22706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9479" indent="-22706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3615" indent="-22706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97752" indent="-2270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1889" indent="-2270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06026" indent="-2270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60162" indent="-2270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5967838-D3CD-4B13-B856-0F51F734D5E5}" type="slidenum">
              <a:rPr lang="ru-RU" altLang="ru-RU" smtClean="0">
                <a:latin typeface="Calibri" panose="020F0502020204030204" pitchFamily="34" charset="0"/>
              </a:rPr>
              <a:pPr/>
              <a:t>6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337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552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1511" indent="-285197" defTabSz="920552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0787" indent="-228157" defTabSz="920552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597102" indent="-228157" defTabSz="920552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3417" indent="-228157" defTabSz="920552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09732" indent="-228157" defTabSz="9205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66046" indent="-228157" defTabSz="9205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2362" indent="-228157" defTabSz="9205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78677" indent="-228157" defTabSz="92055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5133BFAA-FD12-41C3-91CF-52EF5CE2D946}" type="slidenum">
              <a:rPr lang="ru-RU" altLang="ru-RU" smtClean="0">
                <a:latin typeface="Tahoma" panose="020B0604030504040204" pitchFamily="34" charset="0"/>
              </a:rPr>
              <a:pPr/>
              <a:t>9</a:t>
            </a:fld>
            <a:endParaRPr lang="ru-RU" altLang="ru-RU" smtClean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080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61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5590" indent="-286766" defTabSz="92561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7062" indent="-229412" defTabSz="92561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5886" indent="-229412" defTabSz="92561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64711" indent="-229412" defTabSz="92561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23536" indent="-229412" defTabSz="9256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82359" indent="-229412" defTabSz="9256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41185" indent="-229412" defTabSz="9256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900010" indent="-229412" defTabSz="9256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5133BFAA-FD12-41C3-91CF-52EF5CE2D946}" type="slidenum">
              <a:rPr lang="ru-RU" altLang="ru-RU" smtClean="0">
                <a:latin typeface="Tahoma" panose="020B0604030504040204" pitchFamily="34" charset="0"/>
              </a:rPr>
              <a:pPr/>
              <a:t>10</a:t>
            </a:fld>
            <a:endParaRPr lang="ru-RU" altLang="ru-RU" smtClean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615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61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5590" indent="-286766" defTabSz="92561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7062" indent="-229412" defTabSz="92561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5886" indent="-229412" defTabSz="92561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64711" indent="-229412" defTabSz="92561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23536" indent="-229412" defTabSz="9256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82359" indent="-229412" defTabSz="9256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41185" indent="-229412" defTabSz="9256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900010" indent="-229412" defTabSz="9256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5133BFAA-FD12-41C3-91CF-52EF5CE2D946}" type="slidenum">
              <a:rPr lang="ru-RU" altLang="ru-RU" smtClean="0">
                <a:latin typeface="Tahoma" panose="020B0604030504040204" pitchFamily="34" charset="0"/>
              </a:rPr>
              <a:pPr/>
              <a:t>11</a:t>
            </a:fld>
            <a:endParaRPr lang="ru-RU" altLang="ru-RU" smtClean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762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61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5590" indent="-286766" defTabSz="92561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7062" indent="-229412" defTabSz="92561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5886" indent="-229412" defTabSz="92561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64711" indent="-229412" defTabSz="92561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23536" indent="-229412" defTabSz="9256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82359" indent="-229412" defTabSz="9256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41185" indent="-229412" defTabSz="9256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900010" indent="-229412" defTabSz="9256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5133BFAA-FD12-41C3-91CF-52EF5CE2D946}" type="slidenum">
              <a:rPr lang="ru-RU" altLang="ru-RU" smtClean="0">
                <a:latin typeface="Tahoma" panose="020B0604030504040204" pitchFamily="34" charset="0"/>
              </a:rPr>
              <a:pPr/>
              <a:t>12</a:t>
            </a:fld>
            <a:endParaRPr lang="ru-RU" altLang="ru-RU" smtClean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200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61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5590" indent="-286766" defTabSz="92561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7062" indent="-229412" defTabSz="92561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5886" indent="-229412" defTabSz="92561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64711" indent="-229412" defTabSz="925615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23536" indent="-229412" defTabSz="9256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82359" indent="-229412" defTabSz="9256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41185" indent="-229412" defTabSz="9256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900010" indent="-229412" defTabSz="9256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5133BFAA-FD12-41C3-91CF-52EF5CE2D946}" type="slidenum">
              <a:rPr lang="ru-RU" altLang="ru-RU" smtClean="0">
                <a:latin typeface="Tahoma" panose="020B0604030504040204" pitchFamily="34" charset="0"/>
              </a:rPr>
              <a:pPr/>
              <a:t>13</a:t>
            </a:fld>
            <a:endParaRPr lang="ru-RU" altLang="ru-RU" smtClean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146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80AD-ECE6-4AE7-BA39-00ED0E4A3E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BB726-2303-4FB9-8C03-01B1EAEB6B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46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80AD-ECE6-4AE7-BA39-00ED0E4A3E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BB726-2303-4FB9-8C03-01B1EAEB6B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551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80AD-ECE6-4AE7-BA39-00ED0E4A3E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BB726-2303-4FB9-8C03-01B1EAEB6B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455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80AD-ECE6-4AE7-BA39-00ED0E4A3E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BB726-2303-4FB9-8C03-01B1EAEB6B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339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80AD-ECE6-4AE7-BA39-00ED0E4A3E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BB726-2303-4FB9-8C03-01B1EAEB6B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9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80AD-ECE6-4AE7-BA39-00ED0E4A3E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BB726-2303-4FB9-8C03-01B1EAEB6B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7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80AD-ECE6-4AE7-BA39-00ED0E4A3E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BB726-2303-4FB9-8C03-01B1EAEB6B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80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80AD-ECE6-4AE7-BA39-00ED0E4A3E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BB726-2303-4FB9-8C03-01B1EAEB6B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81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80AD-ECE6-4AE7-BA39-00ED0E4A3E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BB726-2303-4FB9-8C03-01B1EAEB6B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89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80AD-ECE6-4AE7-BA39-00ED0E4A3E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BB726-2303-4FB9-8C03-01B1EAEB6B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51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580AD-ECE6-4AE7-BA39-00ED0E4A3E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BB726-2303-4FB9-8C03-01B1EAEB6B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82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580AD-ECE6-4AE7-BA39-00ED0E4A3E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14.08.2019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BB726-2303-4FB9-8C03-01B1EAEB6B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51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chart" Target="../charts/chart2.xml"/><Relationship Id="rId10" Type="http://schemas.microsoft.com/office/2007/relationships/diagramDrawing" Target="../diagrams/drawing2.xml"/><Relationship Id="rId4" Type="http://schemas.openxmlformats.org/officeDocument/2006/relationships/image" Target="../media/image19.jpeg"/><Relationship Id="rId9" Type="http://schemas.openxmlformats.org/officeDocument/2006/relationships/diagramColors" Target="../diagrams/colors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chart" Target="../charts/char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chart" Target="../charts/char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chart" Target="../charts/char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1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7.png"/><Relationship Id="rId5" Type="http://schemas.openxmlformats.org/officeDocument/2006/relationships/image" Target="../media/image13.jpeg"/><Relationship Id="rId10" Type="http://schemas.microsoft.com/office/2007/relationships/diagramDrawing" Target="../diagrams/drawing1.xml"/><Relationship Id="rId4" Type="http://schemas.openxmlformats.org/officeDocument/2006/relationships/image" Target="../media/image12.pn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32"/>
            <a:ext cx="8892480" cy="42279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312" y="123478"/>
            <a:ext cx="1688738" cy="9388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002"/>
            <a:ext cx="1475360" cy="14814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31840" y="2578128"/>
            <a:ext cx="61561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Десятилетие 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детства: актуальные направления и эффективные практики защиты прав </a:t>
            </a: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</a:p>
          <a:p>
            <a:pPr algn="ctr"/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министра </a:t>
            </a:r>
          </a:p>
          <a:p>
            <a:pPr algn="ctr"/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АСАДУЛЛИНА 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АЛСУ 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МУНИБОВНА</a:t>
            </a:r>
          </a:p>
        </p:txBody>
      </p:sp>
    </p:spTree>
    <p:extLst>
      <p:ext uri="{BB962C8B-B14F-4D97-AF65-F5344CB8AC3E}">
        <p14:creationId xmlns:p14="http://schemas.microsoft.com/office/powerpoint/2010/main" val="288241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005638" y="4516041"/>
            <a:ext cx="21336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557213" indent="-214313"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857250" indent="-171450"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200150" indent="-171450"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1543050" indent="-171450"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1885950" indent="-171450" defTabSz="913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228850" indent="-171450" defTabSz="913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2571750" indent="-171450" defTabSz="913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2914650" indent="-171450" defTabSz="913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5C59FA75-6DEB-46F2-BA9C-D8C1BA3C4FFC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10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7" y="1419622"/>
            <a:ext cx="8712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AutoNum type="arabicPeriod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91880" y="190866"/>
            <a:ext cx="4379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Районы - лидеры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3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47" y="44594"/>
            <a:ext cx="1166579" cy="6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64900"/>
            <a:ext cx="5932354" cy="32511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88431" y="754077"/>
            <a:ext cx="406851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t-RU" altLang="ru-RU" sz="1600" b="1" dirty="0"/>
              <a:t>г. Казан</a:t>
            </a:r>
            <a:r>
              <a:rPr lang="ru-RU" altLang="ru-RU" sz="1600" b="1" dirty="0" smtClean="0"/>
              <a:t>ь </a:t>
            </a:r>
          </a:p>
          <a:p>
            <a:r>
              <a:rPr lang="ru-RU" altLang="ru-RU" sz="1600" b="1" dirty="0" smtClean="0"/>
              <a:t>г</a:t>
            </a:r>
            <a:r>
              <a:rPr lang="ru-RU" altLang="ru-RU" sz="1600" b="1" dirty="0"/>
              <a:t>. Набережные </a:t>
            </a:r>
            <a:r>
              <a:rPr lang="ru-RU" altLang="ru-RU" sz="1600" b="1" dirty="0" smtClean="0"/>
              <a:t>Челны</a:t>
            </a:r>
            <a:endParaRPr lang="ru-RU" altLang="ru-RU" sz="1600" b="1" dirty="0"/>
          </a:p>
          <a:p>
            <a:r>
              <a:rPr lang="ru-RU" altLang="ru-RU" sz="1600" b="1" dirty="0"/>
              <a:t>Нижнекамский, </a:t>
            </a:r>
            <a:r>
              <a:rPr lang="ru-RU" altLang="ru-RU" sz="1600" b="1" dirty="0" err="1" smtClean="0"/>
              <a:t>Елабужский</a:t>
            </a:r>
            <a:endParaRPr lang="ru-RU" altLang="ru-RU" sz="1600" b="1" dirty="0" smtClean="0"/>
          </a:p>
          <a:p>
            <a:r>
              <a:rPr lang="ru-RU" altLang="ru-RU" sz="1600" b="1" dirty="0" err="1" smtClean="0"/>
              <a:t>Азнакаевский</a:t>
            </a:r>
            <a:r>
              <a:rPr lang="ru-RU" altLang="ru-RU" sz="1600" b="1" dirty="0" smtClean="0"/>
              <a:t>, </a:t>
            </a:r>
            <a:r>
              <a:rPr lang="ru-RU" altLang="ru-RU" sz="1600" b="1" dirty="0" err="1" smtClean="0"/>
              <a:t>Лаишевский</a:t>
            </a:r>
            <a:r>
              <a:rPr lang="ru-RU" altLang="ru-RU" sz="1600" b="1" dirty="0" smtClean="0"/>
              <a:t> </a:t>
            </a:r>
          </a:p>
          <a:p>
            <a:r>
              <a:rPr lang="ru-RU" altLang="ru-RU" sz="1600" b="1" dirty="0" smtClean="0"/>
              <a:t>Сабинский</a:t>
            </a:r>
            <a:r>
              <a:rPr lang="ru-RU" altLang="ru-RU" sz="1600" b="1" dirty="0"/>
              <a:t>, </a:t>
            </a:r>
            <a:r>
              <a:rPr lang="ru-RU" altLang="ru-RU" sz="1600" b="1" dirty="0" err="1" smtClean="0"/>
              <a:t>Актанышский</a:t>
            </a:r>
            <a:r>
              <a:rPr lang="ru-RU" altLang="ru-RU" sz="1600" b="1" dirty="0" smtClean="0"/>
              <a:t> </a:t>
            </a:r>
            <a:r>
              <a:rPr lang="ru-RU" altLang="ru-RU" sz="1600" b="1" dirty="0" err="1"/>
              <a:t>Верхнеуслонский</a:t>
            </a:r>
            <a:r>
              <a:rPr lang="ru-RU" altLang="ru-RU" sz="1600" b="1" dirty="0" smtClean="0"/>
              <a:t>, </a:t>
            </a:r>
            <a:r>
              <a:rPr lang="ru-RU" altLang="ru-RU" sz="1600" b="1" dirty="0" err="1" smtClean="0"/>
              <a:t>Дрожжановский</a:t>
            </a:r>
            <a:r>
              <a:rPr lang="ru-RU" altLang="ru-RU" sz="1600" b="1" dirty="0" smtClean="0"/>
              <a:t> </a:t>
            </a:r>
            <a:r>
              <a:rPr lang="ru-RU" altLang="ru-RU" sz="1600" b="1" dirty="0" err="1" smtClean="0"/>
              <a:t>Черемшанский</a:t>
            </a:r>
            <a:r>
              <a:rPr lang="ru-RU" altLang="ru-RU" sz="1600" b="1" dirty="0" smtClean="0"/>
              <a:t>, </a:t>
            </a:r>
            <a:r>
              <a:rPr lang="ru-RU" altLang="ru-RU" sz="1600" b="1" dirty="0" err="1" smtClean="0"/>
              <a:t>Сармановский</a:t>
            </a:r>
            <a:r>
              <a:rPr lang="ru-RU" altLang="ru-RU" sz="1600" b="1" dirty="0" smtClean="0"/>
              <a:t> </a:t>
            </a:r>
          </a:p>
          <a:p>
            <a:r>
              <a:rPr lang="ru-RU" altLang="ru-RU" sz="1600" b="1" dirty="0" err="1" smtClean="0"/>
              <a:t>Тетюшский</a:t>
            </a:r>
            <a:r>
              <a:rPr lang="ru-RU" altLang="ru-RU" sz="1600" b="1" dirty="0" smtClean="0"/>
              <a:t>, Арский </a:t>
            </a:r>
          </a:p>
          <a:p>
            <a:r>
              <a:rPr lang="ru-RU" altLang="ru-RU" sz="1600" b="1" dirty="0" err="1" smtClean="0"/>
              <a:t>Тюлячинский</a:t>
            </a:r>
            <a:r>
              <a:rPr lang="ru-RU" altLang="ru-RU" sz="1600" b="1" dirty="0" smtClean="0"/>
              <a:t>, </a:t>
            </a:r>
            <a:r>
              <a:rPr lang="ru-RU" altLang="ru-RU" sz="1600" b="1" dirty="0" err="1" smtClean="0"/>
              <a:t>Бугульминский</a:t>
            </a:r>
            <a:r>
              <a:rPr lang="ru-RU" altLang="ru-RU" sz="1600" b="1" dirty="0" smtClean="0"/>
              <a:t> Алексеевский, </a:t>
            </a:r>
            <a:r>
              <a:rPr lang="ru-RU" altLang="ru-RU" sz="1600" b="1" dirty="0" err="1" smtClean="0"/>
              <a:t>Бавлинский</a:t>
            </a:r>
            <a:r>
              <a:rPr lang="ru-RU" altLang="ru-RU" sz="1600" b="1" dirty="0" smtClean="0"/>
              <a:t> </a:t>
            </a:r>
          </a:p>
          <a:p>
            <a:r>
              <a:rPr lang="ru-RU" altLang="ru-RU" sz="1600" b="1" dirty="0" smtClean="0"/>
              <a:t>Спасский, </a:t>
            </a:r>
            <a:r>
              <a:rPr lang="ru-RU" altLang="ru-RU" sz="1600" b="1" dirty="0" err="1" smtClean="0"/>
              <a:t>Агрызский</a:t>
            </a:r>
            <a:endParaRPr lang="ru-RU" altLang="ru-RU" sz="1600" b="1" dirty="0" smtClean="0"/>
          </a:p>
          <a:p>
            <a:r>
              <a:rPr lang="ru-RU" altLang="ru-RU" sz="1600" b="1" dirty="0" err="1" smtClean="0"/>
              <a:t>Ютазинский</a:t>
            </a:r>
            <a:r>
              <a:rPr lang="ru-RU" altLang="ru-RU" sz="1600" b="1" dirty="0" smtClean="0"/>
              <a:t>, </a:t>
            </a:r>
            <a:r>
              <a:rPr lang="ru-RU" altLang="ru-RU" sz="1600" b="1" dirty="0" err="1" smtClean="0"/>
              <a:t>Буинский</a:t>
            </a:r>
            <a:r>
              <a:rPr lang="ru-RU" altLang="ru-RU" sz="1600" b="1" dirty="0" smtClean="0"/>
              <a:t> </a:t>
            </a:r>
          </a:p>
          <a:p>
            <a:r>
              <a:rPr lang="ru-RU" altLang="ru-RU" sz="1600" b="1" dirty="0" err="1" smtClean="0"/>
              <a:t>Мамадышский</a:t>
            </a:r>
            <a:r>
              <a:rPr lang="ru-RU" altLang="ru-RU" sz="1600" b="1" dirty="0" smtClean="0"/>
              <a:t>, </a:t>
            </a:r>
            <a:r>
              <a:rPr lang="ru-RU" altLang="ru-RU" sz="1600" b="1" dirty="0" err="1" smtClean="0"/>
              <a:t>Заинский</a:t>
            </a:r>
            <a:endParaRPr lang="ru-RU" altLang="ru-RU" sz="1600" b="1" dirty="0" smtClean="0"/>
          </a:p>
          <a:p>
            <a:r>
              <a:rPr lang="ru-RU" altLang="ru-RU" sz="1600" b="1" dirty="0" err="1" smtClean="0"/>
              <a:t>Зеленодольский</a:t>
            </a:r>
            <a:r>
              <a:rPr lang="ru-RU" altLang="ru-RU" sz="1600" b="1" dirty="0" smtClean="0"/>
              <a:t>, Рыбно-</a:t>
            </a:r>
            <a:r>
              <a:rPr lang="ru-RU" altLang="ru-RU" sz="1600" b="1" dirty="0" err="1" smtClean="0"/>
              <a:t>Слободский</a:t>
            </a:r>
            <a:r>
              <a:rPr lang="ru-RU" altLang="ru-RU" sz="1600" b="1" dirty="0" smtClean="0"/>
              <a:t> </a:t>
            </a:r>
            <a:r>
              <a:rPr lang="ru-RU" altLang="ru-RU" sz="1600" b="1" dirty="0" err="1" smtClean="0"/>
              <a:t>Тюлячинский</a:t>
            </a:r>
            <a:r>
              <a:rPr lang="ru-RU" altLang="ru-RU" sz="1600" b="1" dirty="0" smtClean="0"/>
              <a:t>, </a:t>
            </a:r>
            <a:r>
              <a:rPr lang="ru-RU" altLang="ru-RU" sz="1600" b="1" dirty="0" err="1" smtClean="0"/>
              <a:t>Чистопольский</a:t>
            </a:r>
            <a:endParaRPr lang="ru-RU" altLang="ru-RU" sz="1600" b="1" dirty="0" smtClean="0"/>
          </a:p>
          <a:p>
            <a:r>
              <a:rPr lang="ru-RU" altLang="ru-RU" sz="1600" b="1" dirty="0" err="1" smtClean="0"/>
              <a:t>Кукморский</a:t>
            </a:r>
            <a:endParaRPr lang="ru-RU" alt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520281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09" y="-21202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005638" y="4516041"/>
            <a:ext cx="21336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557213" indent="-214313"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857250" indent="-171450"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200150" indent="-171450"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1543050" indent="-171450"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1885950" indent="-171450" defTabSz="913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228850" indent="-171450" defTabSz="913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2571750" indent="-171450" defTabSz="913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2914650" indent="-171450" defTabSz="913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5C59FA75-6DEB-46F2-BA9C-D8C1BA3C4FFC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11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5605" name="TextBox 1"/>
          <p:cNvSpPr txBox="1">
            <a:spLocks noChangeArrowheads="1"/>
          </p:cNvSpPr>
          <p:nvPr/>
        </p:nvSpPr>
        <p:spPr bwMode="auto">
          <a:xfrm rot="10800000" flipV="1">
            <a:off x="4747991" y="925008"/>
            <a:ext cx="44644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altLang="ru-RU" sz="1600" b="1" dirty="0" smtClean="0">
                <a:solidFill>
                  <a:schemeClr val="tx2"/>
                </a:solidFill>
              </a:rPr>
              <a:t>3 место в Чемпионате Школьной </a:t>
            </a:r>
            <a:r>
              <a:rPr lang="ru-RU" altLang="ru-RU" sz="1600" b="1" dirty="0" smtClean="0">
                <a:solidFill>
                  <a:schemeClr val="tx2"/>
                </a:solidFill>
              </a:rPr>
              <a:t>баскетбольной лиги </a:t>
            </a:r>
            <a:r>
              <a:rPr lang="ru-RU" altLang="ru-RU" sz="1600" b="1" dirty="0" smtClean="0">
                <a:solidFill>
                  <a:schemeClr val="tx2"/>
                </a:solidFill>
              </a:rPr>
              <a:t>«КЭС-</a:t>
            </a:r>
            <a:r>
              <a:rPr lang="ru-RU" altLang="ru-RU" sz="1600" b="1" dirty="0" err="1">
                <a:solidFill>
                  <a:schemeClr val="tx2"/>
                </a:solidFill>
              </a:rPr>
              <a:t>Б</a:t>
            </a:r>
            <a:r>
              <a:rPr lang="ru-RU" altLang="ru-RU" sz="1600" b="1" dirty="0" err="1" smtClean="0">
                <a:solidFill>
                  <a:schemeClr val="tx2"/>
                </a:solidFill>
              </a:rPr>
              <a:t>аскет</a:t>
            </a:r>
            <a:r>
              <a:rPr lang="ru-RU" altLang="ru-RU" sz="1600" b="1" dirty="0" smtClean="0">
                <a:solidFill>
                  <a:schemeClr val="tx2"/>
                </a:solidFill>
              </a:rPr>
              <a:t>»</a:t>
            </a:r>
          </a:p>
          <a:p>
            <a:pPr algn="ctr"/>
            <a:r>
              <a:rPr lang="ru-RU" altLang="ru-RU" sz="1600" b="1" dirty="0" smtClean="0">
                <a:solidFill>
                  <a:schemeClr val="tx2"/>
                </a:solidFill>
              </a:rPr>
              <a:t>лицей </a:t>
            </a:r>
            <a:r>
              <a:rPr lang="ru-RU" altLang="ru-RU" sz="1600" b="1" dirty="0" smtClean="0">
                <a:solidFill>
                  <a:schemeClr val="tx2"/>
                </a:solidFill>
              </a:rPr>
              <a:t>№5 г. Казань</a:t>
            </a:r>
            <a:endParaRPr lang="ru-RU" altLang="ru-RU" sz="1600" b="1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7" y="1419622"/>
            <a:ext cx="8712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AutoNum type="arabicPeriod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07107" y="138942"/>
            <a:ext cx="43797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Успехи на Всероссийских мероприятиях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3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47" y="44594"/>
            <a:ext cx="1166579" cy="6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30" y="1742787"/>
            <a:ext cx="3976110" cy="2997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35" y="1779788"/>
            <a:ext cx="4455078" cy="29601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688" y="933170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место в Президентских состязаниях </a:t>
            </a:r>
            <a:r>
              <a:rPr lang="ru-RU" sz="16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Муслюмовский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лицей </a:t>
            </a:r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831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67" y="-3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005638" y="4516041"/>
            <a:ext cx="21336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557213" indent="-214313"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857250" indent="-171450"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200150" indent="-171450"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1543050" indent="-171450"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1885950" indent="-171450" defTabSz="913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228850" indent="-171450" defTabSz="913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2571750" indent="-171450" defTabSz="913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2914650" indent="-171450" defTabSz="913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5C59FA75-6DEB-46F2-BA9C-D8C1BA3C4FFC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12</a:t>
            </a:fld>
            <a:endParaRPr lang="ru-RU" altLang="ru-RU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5605" name="TextBox 1"/>
          <p:cNvSpPr txBox="1">
            <a:spLocks noChangeArrowheads="1"/>
          </p:cNvSpPr>
          <p:nvPr/>
        </p:nvSpPr>
        <p:spPr bwMode="auto">
          <a:xfrm rot="10800000" flipV="1">
            <a:off x="4474009" y="883520"/>
            <a:ext cx="44644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altLang="ru-RU" sz="1600" b="1" dirty="0" smtClean="0">
                <a:solidFill>
                  <a:schemeClr val="tx2"/>
                </a:solidFill>
              </a:rPr>
              <a:t>Всероссийская олимпиада </a:t>
            </a:r>
            <a:r>
              <a:rPr lang="ru-RU" altLang="ru-RU" sz="1600" b="1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ru-RU" altLang="ru-RU" sz="1600" b="1" dirty="0" smtClean="0">
                <a:solidFill>
                  <a:schemeClr val="tx2"/>
                </a:solidFill>
              </a:rPr>
              <a:t>по робототехнике </a:t>
            </a:r>
            <a:endParaRPr lang="ru-RU" altLang="ru-RU" sz="1600" b="1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7" y="1419622"/>
            <a:ext cx="8712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AutoNum type="arabicPeriod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07107" y="138942"/>
            <a:ext cx="4379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3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47" y="44594"/>
            <a:ext cx="1166579" cy="6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32673" y="645293"/>
            <a:ext cx="36704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Всероссийский научно-технический конкурс </a:t>
            </a:r>
            <a:r>
              <a:rPr lang="ru-RU" b="1" dirty="0">
                <a:solidFill>
                  <a:schemeClr val="tx2"/>
                </a:solidFill>
              </a:rPr>
              <a:t>среди юнармейцев в </a:t>
            </a:r>
            <a:r>
              <a:rPr lang="ru-RU" b="1" dirty="0" err="1">
                <a:solidFill>
                  <a:schemeClr val="tx2"/>
                </a:solidFill>
              </a:rPr>
              <a:t>г.Туле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51" y="1567462"/>
            <a:ext cx="3462312" cy="25967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53" y="1567462"/>
            <a:ext cx="3825986" cy="26006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43707" y="4172061"/>
            <a:ext cx="72596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Международная выставка юных изобретателей, всероссийские соревнования </a:t>
            </a:r>
          </a:p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Национальной технологической </a:t>
            </a:r>
            <a:r>
              <a:rPr lang="ru-RU" sz="1400" b="1" dirty="0" smtClean="0">
                <a:solidFill>
                  <a:schemeClr val="tx2"/>
                </a:solidFill>
              </a:rPr>
              <a:t>инициативы</a:t>
            </a:r>
          </a:p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Всероссийский фестиваль народной культуры «Наследники традиций»</a:t>
            </a:r>
            <a:endParaRPr lang="ru-RU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28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005638" y="4516041"/>
            <a:ext cx="21336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557213" indent="-214313"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857250" indent="-171450"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200150" indent="-171450"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1543050" indent="-171450"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1885950" indent="-171450" defTabSz="913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228850" indent="-171450" defTabSz="913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2571750" indent="-171450" defTabSz="913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2914650" indent="-171450" defTabSz="913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5C59FA75-6DEB-46F2-BA9C-D8C1BA3C4FFC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13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5605" name="TextBox 1"/>
          <p:cNvSpPr txBox="1">
            <a:spLocks noChangeArrowheads="1"/>
          </p:cNvSpPr>
          <p:nvPr/>
        </p:nvSpPr>
        <p:spPr bwMode="auto">
          <a:xfrm>
            <a:off x="1365647" y="1090223"/>
            <a:ext cx="64079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alt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7" y="1419622"/>
            <a:ext cx="8712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AutoNum type="arabicPeriod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5656" y="204048"/>
            <a:ext cx="63959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Дополнительное образование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для детей с ограниченными возможностями здоровья и детей-инвалидов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3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47" y="44594"/>
            <a:ext cx="1166579" cy="6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613406312"/>
              </p:ext>
            </p:extLst>
          </p:nvPr>
        </p:nvGraphicFramePr>
        <p:xfrm>
          <a:off x="136252" y="1489967"/>
          <a:ext cx="4723780" cy="3158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13764719"/>
              </p:ext>
            </p:extLst>
          </p:nvPr>
        </p:nvGraphicFramePr>
        <p:xfrm>
          <a:off x="4788024" y="1689235"/>
          <a:ext cx="4170257" cy="3041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85458" y="1482947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Показатели меньше 40%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06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005638" y="4516041"/>
            <a:ext cx="21336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557213" indent="-214313"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857250" indent="-171450"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200150" indent="-171450"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1543050" indent="-171450"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1885950" indent="-171450" defTabSz="913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228850" indent="-171450" defTabSz="913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2571750" indent="-171450" defTabSz="913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2914650" indent="-171450" defTabSz="913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5C59FA75-6DEB-46F2-BA9C-D8C1BA3C4FFC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14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5605" name="TextBox 1"/>
          <p:cNvSpPr txBox="1">
            <a:spLocks noChangeArrowheads="1"/>
          </p:cNvSpPr>
          <p:nvPr/>
        </p:nvSpPr>
        <p:spPr bwMode="auto">
          <a:xfrm>
            <a:off x="1365647" y="1090223"/>
            <a:ext cx="64079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alt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0104" y="1489967"/>
            <a:ext cx="28177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AutoNum type="arabicPeriod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Азнакаевский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Альметьевский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Арский</a:t>
            </a:r>
          </a:p>
          <a:p>
            <a:pPr lvl="0" algn="just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Бавлинский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Бугульминский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Буинский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Заинский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Камско-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Устьинский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Кукморский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5656" y="204048"/>
            <a:ext cx="6395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159 адаптированных программ дополнительного образования </a:t>
            </a:r>
          </a:p>
        </p:txBody>
      </p:sp>
      <p:pic>
        <p:nvPicPr>
          <p:cNvPr id="13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47" y="44594"/>
            <a:ext cx="1166579" cy="6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149445390"/>
              </p:ext>
            </p:extLst>
          </p:nvPr>
        </p:nvGraphicFramePr>
        <p:xfrm>
          <a:off x="-828600" y="1489967"/>
          <a:ext cx="216024" cy="118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347864" y="1376420"/>
            <a:ext cx="316910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AutoNum type="arabicPeriod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Мамадышский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Нижнекамский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Сабинский</a:t>
            </a:r>
          </a:p>
          <a:p>
            <a:pPr lvl="0" algn="just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Спасский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Тетюшский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Алькеевский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Новошешминский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Зеленодольский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Высокогорский</a:t>
            </a:r>
          </a:p>
          <a:p>
            <a:pPr lvl="0" algn="just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униципальные районы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96136" y="1660380"/>
            <a:ext cx="31691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.Казань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.Набережные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Челны</a:t>
            </a:r>
          </a:p>
        </p:txBody>
      </p:sp>
    </p:spTree>
    <p:extLst>
      <p:ext uri="{BB962C8B-B14F-4D97-AF65-F5344CB8AC3E}">
        <p14:creationId xmlns:p14="http://schemas.microsoft.com/office/powerpoint/2010/main" val="2445519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3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-164554"/>
            <a:ext cx="8496944" cy="570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6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" y="0"/>
            <a:ext cx="9144793" cy="51393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123478"/>
            <a:ext cx="1170533" cy="64623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259632" y="1851670"/>
            <a:ext cx="6912768" cy="9244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32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ЗДОРОВЫЙ РЕБЕНОК</a:t>
            </a:r>
            <a:endParaRPr lang="ru-RU" sz="3200" b="1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31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" y="0"/>
            <a:ext cx="9144793" cy="51393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123478"/>
            <a:ext cx="1170533" cy="64623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115616" y="246857"/>
            <a:ext cx="669674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0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мониторинга организации питания: </a:t>
            </a:r>
            <a:endParaRPr lang="ru-RU" sz="2000" b="1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1201600"/>
            <a:ext cx="874846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питания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 школьников двухразовым горячим питанием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бесплатным питанием детей из многодетных и малообеспеченных семей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Родительская плата за питание</a:t>
            </a:r>
          </a:p>
          <a:p>
            <a:pPr marL="285750" indent="-285750">
              <a:buFontTx/>
              <a:buChar char="-"/>
            </a:pPr>
            <a:endPara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2018-2019 учебный год 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охват горячим питанием             охват 2-х разовым горячим питанием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       96,1%				42%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72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05849" y="4515966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1470"/>
            <a:ext cx="1688107" cy="936104"/>
          </a:xfrm>
          <a:prstGeom prst="rect">
            <a:avLst/>
          </a:prstGeom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395536" y="195486"/>
            <a:ext cx="8143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defTabSz="449263">
              <a:spcBef>
                <a:spcPct val="0"/>
              </a:spcBef>
              <a:buClrTx/>
              <a:buSzTx/>
              <a:buFont typeface="Times New Roman" pitchFamily="18" charset="0"/>
              <a:buNone/>
              <a:tabLst/>
              <a:defRPr/>
            </a:pPr>
            <a:r>
              <a:rPr lang="ru-RU" altLang="ru-RU" sz="2400" b="1" dirty="0" smtClean="0">
                <a:solidFill>
                  <a:srgbClr val="002060"/>
                </a:solidFill>
                <a:latin typeface="Calibri "/>
                <a:cs typeface="Arial" pitchFamily="34" charset="0"/>
              </a:rPr>
              <a:t>Охват </a:t>
            </a:r>
            <a:r>
              <a:rPr lang="ru-RU" altLang="ru-RU" sz="2400" b="1" dirty="0">
                <a:solidFill>
                  <a:srgbClr val="002060"/>
                </a:solidFill>
                <a:latin typeface="Calibri "/>
                <a:cs typeface="Arial" pitchFamily="34" charset="0"/>
              </a:rPr>
              <a:t>двухразовым горячим </a:t>
            </a:r>
            <a:r>
              <a:rPr lang="ru-RU" altLang="ru-RU" sz="2400" b="1" dirty="0" smtClean="0">
                <a:solidFill>
                  <a:srgbClr val="002060"/>
                </a:solidFill>
                <a:latin typeface="Calibri "/>
                <a:cs typeface="Arial" pitchFamily="34" charset="0"/>
              </a:rPr>
              <a:t>питанием</a:t>
            </a:r>
            <a:endParaRPr lang="ru-RU" altLang="ru-RU" sz="2400" b="1" dirty="0">
              <a:solidFill>
                <a:srgbClr val="002060"/>
              </a:solidFill>
              <a:latin typeface="Calibri 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725390"/>
              </p:ext>
            </p:extLst>
          </p:nvPr>
        </p:nvGraphicFramePr>
        <p:xfrm>
          <a:off x="274936" y="1284610"/>
          <a:ext cx="8793483" cy="3174878"/>
        </p:xfrm>
        <a:graphic>
          <a:graphicData uri="http://schemas.openxmlformats.org/drawingml/2006/table">
            <a:tbl>
              <a:tblPr firstRow="1" bandRow="1"/>
              <a:tblGrid>
                <a:gridCol w="2640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52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851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Охват учащихся дневных образовательных организаций двухразовым горячим питанием, % от общей численности учащихся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Муниципальные районы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3" marR="91443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81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/>
                      <a:endParaRPr lang="ru-RU" sz="800" b="1" kern="1200" dirty="0" smtClean="0">
                        <a:solidFill>
                          <a:srgbClr val="A8246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rgbClr val="A8246F"/>
                          </a:solidFill>
                          <a:latin typeface="+mn-lt"/>
                          <a:ea typeface="+mn-ea"/>
                          <a:cs typeface="+mn-cs"/>
                        </a:rPr>
                        <a:t>70-100 %</a:t>
                      </a:r>
                      <a:endParaRPr lang="ru-RU" sz="1800" b="1" kern="1200" dirty="0">
                        <a:solidFill>
                          <a:srgbClr val="A8246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Азнакаевский, </a:t>
                      </a: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Аксубаевский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Алексеевский, Актанышский, </a:t>
                      </a: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Алькеевский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Апастовский, Арский, Атнинский, Балтасинский Кайбицкий, </a:t>
                      </a: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Кукморский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Лаишевский, </a:t>
                      </a: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Муслюмовский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Рыбнослободский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Сабинский, </a:t>
                      </a: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Сармановский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Спасский,</a:t>
                      </a: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Тетюшский, </a:t>
                      </a:r>
                      <a:r>
                        <a:rPr lang="ru-RU" sz="16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Тукаевский</a:t>
                      </a: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Тюлячинский, Черемшанский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5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A8246F"/>
                          </a:solidFill>
                          <a:latin typeface="+mn-lt"/>
                          <a:ea typeface="+mn-ea"/>
                          <a:cs typeface="+mn-cs"/>
                        </a:rPr>
                        <a:t>до 30 %</a:t>
                      </a:r>
                    </a:p>
                  </a:txBody>
                  <a:tcPr marL="91443" marR="91443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Альметьевский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Высокогорский, </a:t>
                      </a:r>
                      <a:r>
                        <a:rPr lang="ru-RU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Дрожжановский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Елабужский, Зеленодольский, Камскоустьинский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06986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05849" y="4515966"/>
            <a:ext cx="21336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837343" y="87229"/>
            <a:ext cx="72797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defTabSz="449263">
              <a:spcBef>
                <a:spcPct val="0"/>
              </a:spcBef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002060"/>
                </a:solidFill>
                <a:latin typeface="Calibri"/>
                <a:cs typeface="Arial" pitchFamily="34" charset="0"/>
              </a:rPr>
              <a:t>Охват </a:t>
            </a:r>
            <a:r>
              <a:rPr lang="ru-RU" altLang="ru-RU" sz="2400" b="1" dirty="0" smtClean="0">
                <a:solidFill>
                  <a:srgbClr val="A8246F"/>
                </a:solidFill>
                <a:latin typeface="Calibri"/>
                <a:cs typeface="Arial" pitchFamily="34" charset="0"/>
              </a:rPr>
              <a:t>бесплатным питанием </a:t>
            </a:r>
          </a:p>
          <a:p>
            <a:pPr algn="ctr" defTabSz="449263">
              <a:spcBef>
                <a:spcPct val="0"/>
              </a:spcBef>
              <a:buFont typeface="Times New Roman" pitchFamily="18" charset="0"/>
              <a:buNone/>
              <a:defRPr/>
            </a:pPr>
            <a:r>
              <a:rPr lang="ru-RU" altLang="ru-RU" sz="2400" b="1" dirty="0" smtClean="0">
                <a:solidFill>
                  <a:srgbClr val="002060"/>
                </a:solidFill>
                <a:latin typeface="Calibri"/>
                <a:cs typeface="Arial" pitchFamily="34" charset="0"/>
              </a:rPr>
              <a:t>в общеобразовательных организациях</a:t>
            </a:r>
            <a:r>
              <a:rPr lang="ru-RU" altLang="ru-RU" sz="24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altLang="ru-RU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905782"/>
              </p:ext>
            </p:extLst>
          </p:nvPr>
        </p:nvGraphicFramePr>
        <p:xfrm>
          <a:off x="179511" y="3235512"/>
          <a:ext cx="8712968" cy="1567277"/>
        </p:xfrm>
        <a:graphic>
          <a:graphicData uri="http://schemas.openxmlformats.org/drawingml/2006/table">
            <a:tbl>
              <a:tblPr firstRow="1" firstCol="1" bandRow="1"/>
              <a:tblGrid>
                <a:gridCol w="2878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6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8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033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Количество многодетных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семей,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имеющих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в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составе детей школьного возраста</a:t>
                      </a:r>
                    </a:p>
                  </a:txBody>
                  <a:tcPr marL="68579" marR="685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Количество детей школьного возраста, проживающих 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многодетных семьях</a:t>
                      </a:r>
                    </a:p>
                  </a:txBody>
                  <a:tcPr marL="68579" marR="685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Количество детей школьного возраста,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проживающих в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многодетных семьях, получающих бесплатное питание</a:t>
                      </a:r>
                    </a:p>
                  </a:txBody>
                  <a:tcPr marL="68579" marR="685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8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A8246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33 175</a:t>
                      </a:r>
                      <a:endParaRPr lang="ru-RU" sz="1600" b="1" dirty="0">
                        <a:solidFill>
                          <a:srgbClr val="A8246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79" marR="685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A8246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72 237</a:t>
                      </a:r>
                      <a:endParaRPr lang="ru-RU" sz="1600" b="1" dirty="0">
                        <a:solidFill>
                          <a:srgbClr val="A8246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79" marR="685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A8246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13 160 (18,2 %)</a:t>
                      </a:r>
                      <a:endParaRPr lang="ru-RU" sz="1600" b="1" dirty="0">
                        <a:solidFill>
                          <a:srgbClr val="A8246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79" marR="685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2202973" y="909082"/>
            <a:ext cx="4548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defTabSz="449263">
              <a:spcBef>
                <a:spcPct val="0"/>
              </a:spcBef>
              <a:buFont typeface="Times New Roman" pitchFamily="18" charset="0"/>
              <a:buNone/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Calibri"/>
                <a:cs typeface="Arial" pitchFamily="34" charset="0"/>
              </a:rPr>
              <a:t>д</a:t>
            </a:r>
            <a:r>
              <a:rPr lang="ru-RU" altLang="ru-RU" sz="1800" b="1" dirty="0" smtClean="0">
                <a:solidFill>
                  <a:srgbClr val="002060"/>
                </a:solidFill>
                <a:latin typeface="Calibri"/>
                <a:cs typeface="Arial" pitchFamily="34" charset="0"/>
              </a:rPr>
              <a:t>ети из малообеспеченных семей</a:t>
            </a:r>
            <a:endParaRPr lang="ru-RU" altLang="ru-RU" sz="1800" b="1" dirty="0" smtClean="0">
              <a:solidFill>
                <a:srgbClr val="002060"/>
              </a:solidFill>
              <a:latin typeface="Calibri"/>
              <a:cs typeface="Arial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875020"/>
              </p:ext>
            </p:extLst>
          </p:nvPr>
        </p:nvGraphicFramePr>
        <p:xfrm>
          <a:off x="179512" y="1354409"/>
          <a:ext cx="8712969" cy="1419823"/>
        </p:xfrm>
        <a:graphic>
          <a:graphicData uri="http://schemas.openxmlformats.org/drawingml/2006/table">
            <a:tbl>
              <a:tblPr firstRow="1" firstCol="1" bandRow="1"/>
              <a:tblGrid>
                <a:gridCol w="2838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6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382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256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Количество малообеспеченных  семей, имеющих школьников</a:t>
                      </a:r>
                    </a:p>
                  </a:txBody>
                  <a:tcPr marL="9523" marR="9523" marT="9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Количество детей школьного возраста, проживающих в малообеспеченных семьях</a:t>
                      </a:r>
                    </a:p>
                  </a:txBody>
                  <a:tcPr marL="9523" marR="9523" marT="9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Количество детей школьного возраста из  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малообеспеченных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семей, получающих бесплатное питание</a:t>
                      </a:r>
                    </a:p>
                  </a:txBody>
                  <a:tcPr marL="9523" marR="9523" marT="9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1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A8246F"/>
                          </a:solidFill>
                          <a:latin typeface="Calibri "/>
                          <a:cs typeface="Arial" pitchFamily="34" charset="0"/>
                        </a:rPr>
                        <a:t>31 271</a:t>
                      </a:r>
                      <a:endParaRPr lang="ru-RU" sz="1600" b="1" i="0" u="none" strike="noStrike" dirty="0">
                        <a:solidFill>
                          <a:srgbClr val="A8246F"/>
                        </a:solidFill>
                        <a:latin typeface="Calibri "/>
                        <a:cs typeface="Arial" pitchFamily="34" charset="0"/>
                      </a:endParaRPr>
                    </a:p>
                  </a:txBody>
                  <a:tcPr marL="9523" marR="9523" marT="9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A8246F"/>
                          </a:solidFill>
                          <a:latin typeface="Calibri "/>
                          <a:cs typeface="Arial" pitchFamily="34" charset="0"/>
                        </a:rPr>
                        <a:t>52 176</a:t>
                      </a:r>
                      <a:endParaRPr lang="ru-RU" sz="1600" b="1" i="0" u="none" strike="noStrike" dirty="0">
                        <a:solidFill>
                          <a:srgbClr val="A8246F"/>
                        </a:solidFill>
                        <a:latin typeface="Calibri "/>
                        <a:cs typeface="Arial" pitchFamily="34" charset="0"/>
                      </a:endParaRPr>
                    </a:p>
                  </a:txBody>
                  <a:tcPr marL="9523" marR="9523" marT="9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Microsoft YaHei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A8246F"/>
                          </a:solidFill>
                          <a:latin typeface="Calibri "/>
                          <a:cs typeface="Arial" pitchFamily="34" charset="0"/>
                        </a:rPr>
                        <a:t>29 088 (55,7 %)</a:t>
                      </a:r>
                      <a:endParaRPr lang="ru-RU" sz="1600" b="1" i="0" u="none" strike="noStrike" dirty="0">
                        <a:solidFill>
                          <a:srgbClr val="A8246F"/>
                        </a:solidFill>
                        <a:latin typeface="Calibri "/>
                        <a:cs typeface="Arial" pitchFamily="34" charset="0"/>
                      </a:endParaRPr>
                    </a:p>
                  </a:txBody>
                  <a:tcPr marL="9523" marR="9523" marT="9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Прямоугольник 1"/>
          <p:cNvSpPr>
            <a:spLocks noChangeArrowheads="1"/>
          </p:cNvSpPr>
          <p:nvPr/>
        </p:nvSpPr>
        <p:spPr bwMode="auto">
          <a:xfrm>
            <a:off x="2843808" y="2797208"/>
            <a:ext cx="360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 algn="ctr" defTabSz="449263">
              <a:spcBef>
                <a:spcPct val="0"/>
              </a:spcBef>
              <a:buFont typeface="Times New Roman" pitchFamily="18" charset="0"/>
              <a:buNone/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Calibri"/>
                <a:cs typeface="Arial" pitchFamily="34" charset="0"/>
              </a:rPr>
              <a:t>д</a:t>
            </a:r>
            <a:r>
              <a:rPr lang="ru-RU" altLang="ru-RU" sz="1800" b="1" dirty="0" smtClean="0">
                <a:solidFill>
                  <a:srgbClr val="002060"/>
                </a:solidFill>
                <a:latin typeface="Calibri"/>
                <a:cs typeface="Arial" pitchFamily="34" charset="0"/>
              </a:rPr>
              <a:t>ети из многодетных семей</a:t>
            </a:r>
            <a:endParaRPr lang="ru-RU" altLang="ru-RU" sz="1800" b="1" dirty="0" smtClean="0">
              <a:solidFill>
                <a:srgbClr val="002060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875" y="51470"/>
            <a:ext cx="1298544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501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894" y="1"/>
            <a:ext cx="1688107" cy="9361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1661" y="187712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20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плана мероприятий «Десятилетие детства</a:t>
            </a:r>
            <a:r>
              <a:rPr lang="ru-RU" sz="20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000" b="1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1308709"/>
            <a:ext cx="6984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203598"/>
            <a:ext cx="3600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187384"/>
            <a:ext cx="799288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благосостояния семей с </a:t>
            </a:r>
            <a:r>
              <a:rPr lang="ru-RU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детьми</a:t>
            </a:r>
          </a:p>
          <a:p>
            <a:endParaRPr lang="ru-RU" sz="1200" b="1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Современная инфраструктура </a:t>
            </a:r>
            <a:r>
              <a:rPr lang="ru-RU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детства</a:t>
            </a:r>
          </a:p>
          <a:p>
            <a:endParaRPr lang="ru-RU" sz="1200" b="1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безопасности детей   </a:t>
            </a:r>
            <a:endParaRPr lang="ru-RU" b="1" kern="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b="1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Здоровый ребенок </a:t>
            </a:r>
            <a:endParaRPr lang="ru-RU" b="1" kern="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b="1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Всестороннее образование детям </a:t>
            </a:r>
            <a:endParaRPr lang="ru-RU" b="1" kern="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b="1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Культурное развитие </a:t>
            </a:r>
            <a:r>
              <a:rPr lang="ru-RU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</a:p>
          <a:p>
            <a:endParaRPr lang="ru-RU" sz="1200" b="1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Ребенок и его право на семью </a:t>
            </a:r>
          </a:p>
          <a:p>
            <a:endParaRPr lang="ru-RU" sz="1200" b="1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и защита прав и интересов </a:t>
            </a:r>
            <a:r>
              <a:rPr lang="ru-RU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446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05849" y="4515966"/>
            <a:ext cx="2133600" cy="273844"/>
          </a:xfrm>
        </p:spPr>
        <p:txBody>
          <a:bodyPr/>
          <a:lstStyle/>
          <a:p>
            <a:pPr defTabSz="914378">
              <a:defRPr/>
            </a:pPr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78">
                <a:defRPr/>
              </a:pPr>
              <a:t>20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3" y="51471"/>
            <a:ext cx="1688107" cy="93610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187625" y="137468"/>
            <a:ext cx="665480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8" eaLnBrk="1" hangingPunct="1">
              <a:spcBef>
                <a:spcPct val="0"/>
              </a:spcBef>
              <a:buNone/>
            </a:pPr>
            <a:r>
              <a:rPr lang="ru-RU" altLang="ru-RU" sz="2400" b="1" dirty="0">
                <a:solidFill>
                  <a:schemeClr val="tx2"/>
                </a:solidFill>
                <a:cs typeface="Calibri" panose="020F0502020204030204" pitchFamily="34" charset="0"/>
              </a:rPr>
              <a:t>Типичные нарушения </a:t>
            </a:r>
            <a:r>
              <a:rPr lang="ru-RU" altLang="ru-RU" sz="2400" b="1" dirty="0" smtClean="0">
                <a:solidFill>
                  <a:schemeClr val="tx2"/>
                </a:solidFill>
                <a:cs typeface="Calibri" panose="020F0502020204030204" pitchFamily="34" charset="0"/>
              </a:rPr>
              <a:t>в </a:t>
            </a:r>
            <a:r>
              <a:rPr lang="ru-RU" altLang="ru-RU" sz="2400" b="1" dirty="0">
                <a:solidFill>
                  <a:schemeClr val="tx2"/>
                </a:solidFill>
                <a:cs typeface="Calibri" panose="020F0502020204030204" pitchFamily="34" charset="0"/>
              </a:rPr>
              <a:t>организации питания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3529" y="1125041"/>
            <a:ext cx="874489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3" indent="-285743" algn="just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отсутствие согласованного меню</a:t>
            </a:r>
          </a:p>
          <a:p>
            <a:pPr marL="285743" indent="-285743" algn="just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частичное отсутствие технологических карт на приготовление блюд</a:t>
            </a:r>
          </a:p>
          <a:p>
            <a:pPr marL="285743" indent="-285743" algn="just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отсутствие входного контроля поступающего сырья и готовой продукции</a:t>
            </a:r>
          </a:p>
          <a:p>
            <a:pPr marL="285743" indent="-285743" algn="just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нарушение порядка обработки яиц, посуды</a:t>
            </a:r>
          </a:p>
          <a:p>
            <a:pPr marL="285743" indent="-285743" algn="just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некачественное проведение уборки производственных помещений</a:t>
            </a:r>
          </a:p>
          <a:p>
            <a:pPr marL="285743" indent="-285743" algn="just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использование не промаркированного производственного инвентаря</a:t>
            </a:r>
          </a:p>
          <a:p>
            <a:pPr marL="285743" indent="-285743" algn="just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единичные случаи нарушения технологии приготовления готовых блюд</a:t>
            </a:r>
          </a:p>
          <a:p>
            <a:pPr marL="285743" indent="-285743" algn="just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прием продуктов питания без сопроводительных документов</a:t>
            </a:r>
          </a:p>
          <a:p>
            <a:pPr marL="285743" indent="-285743" algn="just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20% замечаний приходится на нарушения поточности технологических процессов, недостаточное материально-техническое обеспечение школьных пищеблоков (нехватка производственных и складских помещений, производственного и холодильного оборудования и инвентаря), отсутствие ремонта, неисправность технологического и холодильного оборудования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291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05849" y="4515966"/>
            <a:ext cx="2133600" cy="273844"/>
          </a:xfrm>
        </p:spPr>
        <p:txBody>
          <a:bodyPr/>
          <a:lstStyle/>
          <a:p>
            <a:pPr defTabSz="914378">
              <a:defRPr/>
            </a:pPr>
            <a:fld id="{B19B0651-EE4F-4900-A07F-96A6BFA9D0F0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78">
                <a:defRPr/>
              </a:pPr>
              <a:t>21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875" y="51471"/>
            <a:ext cx="1298544" cy="720080"/>
          </a:xfrm>
          <a:prstGeom prst="rect">
            <a:avLst/>
          </a:prstGeom>
        </p:spPr>
      </p:pic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8243" t="16214" r="32698" b="5211"/>
          <a:stretch/>
        </p:blipFill>
        <p:spPr>
          <a:xfrm>
            <a:off x="1237111" y="633029"/>
            <a:ext cx="3551021" cy="401825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3030" t="26120" r="36902" b="4996"/>
          <a:stretch/>
        </p:blipFill>
        <p:spPr>
          <a:xfrm>
            <a:off x="4803105" y="633029"/>
            <a:ext cx="3411762" cy="403595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132487" y="-78177"/>
            <a:ext cx="665480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8" eaLnBrk="1" hangingPunct="1">
              <a:spcBef>
                <a:spcPct val="0"/>
              </a:spcBef>
              <a:buNone/>
            </a:pPr>
            <a:r>
              <a:rPr lang="ru-RU" altLang="ru-RU" sz="2400" b="1" dirty="0" smtClean="0">
                <a:solidFill>
                  <a:schemeClr val="tx2"/>
                </a:solidFill>
                <a:cs typeface="Calibri" panose="020F0502020204030204" pitchFamily="34" charset="0"/>
              </a:rPr>
              <a:t>Регламент приемки продуктов питания</a:t>
            </a:r>
            <a:endParaRPr lang="ru-RU" altLang="ru-RU" sz="2400" b="1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769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005638" y="4516041"/>
            <a:ext cx="21336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557213" indent="-214313"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857250" indent="-171450"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200150" indent="-171450"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1543050" indent="-171450" defTabSz="91321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1885950" indent="-171450" defTabSz="913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228850" indent="-171450" defTabSz="913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2571750" indent="-171450" defTabSz="913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2914650" indent="-171450" defTabSz="913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5C59FA75-6DEB-46F2-BA9C-D8C1BA3C4FFC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22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5605" name="TextBox 1"/>
          <p:cNvSpPr txBox="1">
            <a:spLocks noChangeArrowheads="1"/>
          </p:cNvSpPr>
          <p:nvPr/>
        </p:nvSpPr>
        <p:spPr bwMode="auto">
          <a:xfrm>
            <a:off x="1246788" y="87155"/>
            <a:ext cx="70460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altLang="ru-RU" sz="2000" b="1" dirty="0" smtClean="0">
                <a:solidFill>
                  <a:schemeClr val="tx2"/>
                </a:solidFill>
              </a:rPr>
              <a:t>Всероссийская </a:t>
            </a:r>
            <a:r>
              <a:rPr lang="ru-RU" altLang="ru-RU" sz="2000" b="1" dirty="0">
                <a:solidFill>
                  <a:schemeClr val="tx2"/>
                </a:solidFill>
              </a:rPr>
              <a:t>акция </a:t>
            </a:r>
            <a:br>
              <a:rPr lang="ru-RU" altLang="ru-RU" sz="2000" b="1" dirty="0">
                <a:solidFill>
                  <a:schemeClr val="tx2"/>
                </a:solidFill>
              </a:rPr>
            </a:br>
            <a:r>
              <a:rPr lang="ru-RU" altLang="ru-RU" sz="2000" b="1" dirty="0">
                <a:solidFill>
                  <a:schemeClr val="tx2"/>
                </a:solidFill>
              </a:rPr>
              <a:t>«Здоровое питание – активное долголетие»</a:t>
            </a:r>
          </a:p>
        </p:txBody>
      </p:sp>
      <p:sp>
        <p:nvSpPr>
          <p:cNvPr id="25606" name="TextBox 2"/>
          <p:cNvSpPr txBox="1">
            <a:spLocks noChangeArrowheads="1"/>
          </p:cNvSpPr>
          <p:nvPr/>
        </p:nvSpPr>
        <p:spPr bwMode="auto">
          <a:xfrm>
            <a:off x="251520" y="3919915"/>
            <a:ext cx="87129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Цель</a:t>
            </a:r>
            <a:r>
              <a:rPr lang="ru-RU" sz="2000" b="1" dirty="0">
                <a:solidFill>
                  <a:schemeClr val="tx2"/>
                </a:solidFill>
              </a:rPr>
              <a:t>: </a:t>
            </a:r>
            <a:r>
              <a:rPr lang="ru-RU" sz="2000" b="1" dirty="0" smtClean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формирование </a:t>
            </a:r>
            <a:r>
              <a:rPr lang="ru-RU" sz="2000" dirty="0">
                <a:solidFill>
                  <a:schemeClr val="tx2"/>
                </a:solidFill>
              </a:rPr>
              <a:t>правильного представления о здоровом питании, пропаганда здорового образа жизни. </a:t>
            </a:r>
          </a:p>
        </p:txBody>
      </p:sp>
      <p:pic>
        <p:nvPicPr>
          <p:cNvPr id="7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1246787" y="882195"/>
            <a:ext cx="7046083" cy="2992579"/>
          </a:xfrm>
          <a:prstGeom prst="rect">
            <a:avLst/>
          </a:prstGeom>
        </p:spPr>
      </p:pic>
      <p:pic>
        <p:nvPicPr>
          <p:cNvPr id="8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47" y="44594"/>
            <a:ext cx="1166579" cy="6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576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7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5998" y="80477"/>
            <a:ext cx="6336704" cy="784043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победителей республиканского этапа конкурса «Лидер» </a:t>
            </a:r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акции «Здоровое питание – активное долголетие»</a:t>
            </a:r>
            <a:endParaRPr lang="ru-R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46115"/>
            <a:ext cx="5900065" cy="3885875"/>
          </a:xfrm>
        </p:spPr>
      </p:pic>
      <p:sp>
        <p:nvSpPr>
          <p:cNvPr id="6" name="TextBox 5"/>
          <p:cNvSpPr txBox="1"/>
          <p:nvPr/>
        </p:nvSpPr>
        <p:spPr>
          <a:xfrm>
            <a:off x="0" y="1066034"/>
            <a:ext cx="1946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/>
              <a:t>Зеленодольский МР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513" y="1652905"/>
            <a:ext cx="1946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/>
              <a:t>г.Казань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397780"/>
            <a:ext cx="19465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/>
              <a:t>Чистопольский МР</a:t>
            </a:r>
          </a:p>
          <a:p>
            <a:endParaRPr lang="ru-RU" sz="135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038514"/>
            <a:ext cx="1946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/>
              <a:t>Дрожжановский МР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513" y="3120725"/>
            <a:ext cx="1946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/>
              <a:t>Кайбицкий МР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86833" y="1029928"/>
            <a:ext cx="1946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/>
              <a:t>Балтасинский МР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19737" y="2442487"/>
            <a:ext cx="1946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/>
              <a:t>Елабужский МР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53928" y="3898153"/>
            <a:ext cx="1946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/>
              <a:t>Нижнекамский МР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53928" y="3147082"/>
            <a:ext cx="1946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/>
              <a:t>г.Набережные Челны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19737" y="1701787"/>
            <a:ext cx="1946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/>
              <a:t>Менделеевский МР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4138864" y="1183753"/>
            <a:ext cx="3315065" cy="410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5" idx="1"/>
          </p:cNvCxnSpPr>
          <p:nvPr/>
        </p:nvCxnSpPr>
        <p:spPr>
          <a:xfrm flipH="1">
            <a:off x="5796396" y="1840287"/>
            <a:ext cx="1723342" cy="918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2" idx="1"/>
          </p:cNvCxnSpPr>
          <p:nvPr/>
        </p:nvCxnSpPr>
        <p:spPr>
          <a:xfrm flipH="1" flipV="1">
            <a:off x="5329990" y="2230861"/>
            <a:ext cx="2189747" cy="3501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5796395" y="2230861"/>
            <a:ext cx="1657533" cy="10283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 flipV="1">
            <a:off x="5161547" y="2778242"/>
            <a:ext cx="2292381" cy="12602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9" idx="0"/>
          </p:cNvCxnSpPr>
          <p:nvPr/>
        </p:nvCxnSpPr>
        <p:spPr>
          <a:xfrm flipV="1">
            <a:off x="973282" y="3728642"/>
            <a:ext cx="747234" cy="3098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10" idx="0"/>
          </p:cNvCxnSpPr>
          <p:nvPr/>
        </p:nvCxnSpPr>
        <p:spPr>
          <a:xfrm flipV="1">
            <a:off x="1064796" y="2719019"/>
            <a:ext cx="1123676" cy="4017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7" idx="2"/>
          </p:cNvCxnSpPr>
          <p:nvPr/>
        </p:nvCxnSpPr>
        <p:spPr>
          <a:xfrm>
            <a:off x="1064795" y="1929905"/>
            <a:ext cx="1991226" cy="2275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6" idx="2"/>
          </p:cNvCxnSpPr>
          <p:nvPr/>
        </p:nvCxnSpPr>
        <p:spPr>
          <a:xfrm>
            <a:off x="973282" y="1343033"/>
            <a:ext cx="1830077" cy="6138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3" y="51471"/>
            <a:ext cx="1688107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9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" y="0"/>
            <a:ext cx="9144793" cy="51393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23478"/>
            <a:ext cx="1170533" cy="64623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39552" y="1851670"/>
            <a:ext cx="7632848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8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РЕБЕНОК </a:t>
            </a:r>
            <a:r>
              <a:rPr lang="ru-RU" sz="28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ЕГО </a:t>
            </a:r>
            <a:r>
              <a:rPr lang="ru-RU" sz="28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 </a:t>
            </a:r>
            <a:r>
              <a:rPr lang="ru-RU" sz="28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СЕМЬЮ</a:t>
            </a:r>
            <a:endParaRPr lang="ru-RU" sz="2800" b="1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96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" y="0"/>
            <a:ext cx="9144793" cy="51393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123478"/>
            <a:ext cx="1170533" cy="64623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83568" y="904486"/>
            <a:ext cx="7992888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ru-RU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6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«Ребенок</a:t>
            </a:r>
            <a:r>
              <a:rPr lang="ru-RU" sz="1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который временно или постоянно лишен своего семейного окружения или который в его собственных наилучших интересах не может оставаться в таком окружении, имеет право на особую защиту и помощь, предоставляемые государством». </a:t>
            </a:r>
            <a:endParaRPr lang="ru-RU" sz="1600" b="1" kern="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ru-RU" sz="1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(п.1 ст. </a:t>
            </a:r>
            <a:r>
              <a:rPr lang="ru-RU" sz="1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Конвенции о правах </a:t>
            </a:r>
            <a:r>
              <a:rPr lang="ru-RU" sz="16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ребенка)</a:t>
            </a:r>
            <a:endParaRPr lang="ru-RU" sz="1600" b="1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5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" y="0"/>
            <a:ext cx="9144793" cy="51393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123478"/>
            <a:ext cx="1170533" cy="646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2860" y="92627"/>
            <a:ext cx="6252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 детей, оставшихся без попечения родителей</a:t>
            </a:r>
          </a:p>
        </p:txBody>
      </p:sp>
      <p:graphicFrame>
        <p:nvGraphicFramePr>
          <p:cNvPr id="7" name="Объект 5"/>
          <p:cNvGraphicFramePr>
            <a:graphicFrameLocks/>
          </p:cNvGraphicFramePr>
          <p:nvPr>
            <p:extLst/>
          </p:nvPr>
        </p:nvGraphicFramePr>
        <p:xfrm>
          <a:off x="323528" y="1370904"/>
          <a:ext cx="5216105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Объект 7"/>
          <p:cNvGraphicFramePr>
            <a:graphicFrameLocks/>
          </p:cNvGraphicFramePr>
          <p:nvPr>
            <p:extLst/>
          </p:nvPr>
        </p:nvGraphicFramePr>
        <p:xfrm>
          <a:off x="5004048" y="769710"/>
          <a:ext cx="3888432" cy="3935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570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" y="0"/>
            <a:ext cx="9144793" cy="51393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123478"/>
            <a:ext cx="1170533" cy="646232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58551" y="128422"/>
            <a:ext cx="60238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детей, переданных на воспитание в семьи граждан, </a:t>
            </a:r>
            <a:r>
              <a:rPr lang="ru-RU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состоянию на 01.</a:t>
            </a:r>
            <a:r>
              <a:rPr lang="en-US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8.2019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560" y="903175"/>
            <a:ext cx="64807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  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   </a:t>
            </a: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</a:rPr>
              <a:t>Всего в </a:t>
            </a: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</a:rPr>
              <a:t>2019 </a:t>
            </a: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</a:rPr>
              <a:t>году  </a:t>
            </a: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</a:rPr>
              <a:t>переданы </a:t>
            </a:r>
            <a:r>
              <a:rPr lang="ru-RU" sz="1600" b="1" u="sng" dirty="0">
                <a:solidFill>
                  <a:schemeClr val="tx2">
                    <a:lumMod val="75000"/>
                  </a:schemeClr>
                </a:solidFill>
              </a:rPr>
              <a:t>на воспитание в </a:t>
            </a: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</a:rPr>
              <a:t>семью </a:t>
            </a:r>
            <a:r>
              <a:rPr lang="en-US" sz="1600" b="1" u="sng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b="1" u="sng" dirty="0" smtClean="0">
                <a:solidFill>
                  <a:schemeClr val="tx2">
                    <a:lumMod val="75000"/>
                  </a:schemeClr>
                </a:solidFill>
              </a:rPr>
              <a:t>434 детей</a:t>
            </a:r>
            <a:endParaRPr lang="ru-RU" sz="1600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9" name="Объект 2"/>
          <p:cNvGraphicFramePr>
            <a:graphicFrameLocks/>
          </p:cNvGraphicFramePr>
          <p:nvPr>
            <p:extLst/>
          </p:nvPr>
        </p:nvGraphicFramePr>
        <p:xfrm>
          <a:off x="1259632" y="1352134"/>
          <a:ext cx="7272808" cy="3310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2584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" y="0"/>
            <a:ext cx="9144793" cy="51393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123478"/>
            <a:ext cx="1170533" cy="6462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18659" y="282545"/>
            <a:ext cx="3921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устройство детей в семью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331640" y="843558"/>
          <a:ext cx="5328592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2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3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31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Наименование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</a:rPr>
                        <a:t> района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Кол-во выявленных </a:t>
                      </a:r>
                      <a:endParaRPr lang="ru-RU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/>
                          </a:solidFill>
                        </a:rPr>
                        <a:t>Кол-во переданных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21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Альметьевский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21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Зеленодольский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21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Буинский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21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Сабинский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21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Апастовский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21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Балтасинский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421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Тюлячинский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21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В.Услонский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21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Ютазинский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21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Сармановский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421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Черемшанский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324" y="1626910"/>
            <a:ext cx="230425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5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" y="-12393"/>
            <a:ext cx="9144793" cy="51393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123478"/>
            <a:ext cx="1170533" cy="646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1035" y="329949"/>
            <a:ext cx="6276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7 месяцев 2019 года</a:t>
            </a:r>
            <a:endParaRPr lang="ru-RU" sz="2400" b="1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3781" y="1779662"/>
            <a:ext cx="1402422" cy="1418109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5508104" y="1595621"/>
            <a:ext cx="2808312" cy="19233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Из них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463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Устроены на воспитание в семью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27584" y="1581319"/>
            <a:ext cx="2808312" cy="19233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478 </a:t>
            </a:r>
            <a:r>
              <a:rPr lang="ru-RU" b="1" dirty="0" smtClean="0">
                <a:solidFill>
                  <a:srgbClr val="002060"/>
                </a:solidFill>
              </a:rPr>
              <a:t>детей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Выявлено  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3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" y="0"/>
            <a:ext cx="9144793" cy="51393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123478"/>
            <a:ext cx="1170533" cy="64623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899592" y="1923678"/>
            <a:ext cx="770485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4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ВСЕСТОРОННЕЕ  </a:t>
            </a:r>
            <a:r>
              <a:rPr lang="ru-RU" sz="24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 </a:t>
            </a:r>
            <a:r>
              <a:rPr lang="ru-RU" sz="24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ДЕТЯМ</a:t>
            </a:r>
            <a:endParaRPr lang="ru-RU" sz="2400" b="1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74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28320"/>
            <a:ext cx="9144793" cy="51393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123478"/>
            <a:ext cx="1170533" cy="6462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85712" y="198201"/>
            <a:ext cx="60212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400" b="1" kern="0" dirty="0" smtClean="0">
                <a:solidFill>
                  <a:schemeClr val="tx2"/>
                </a:solidFill>
              </a:rPr>
              <a:t>Обеспечение жилыми помещениями</a:t>
            </a:r>
            <a:endParaRPr lang="ru-RU" sz="2400" b="1" kern="0" dirty="0">
              <a:solidFill>
                <a:schemeClr val="tx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62013" y="522144"/>
            <a:ext cx="79208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05944" y="1826477"/>
            <a:ext cx="2808312" cy="19233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1818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квартир</a:t>
            </a:r>
            <a:r>
              <a:rPr lang="ru-RU" sz="4400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71600" y="1837530"/>
            <a:ext cx="2808312" cy="19233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733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сертификата</a:t>
            </a:r>
            <a:r>
              <a:rPr lang="ru-RU" sz="4400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20445" y="1291137"/>
            <a:ext cx="15563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 </a:t>
            </a:r>
            <a:r>
              <a:rPr lang="ru-RU" sz="20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 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913200" y="1261831"/>
            <a:ext cx="179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</a:t>
            </a:r>
            <a:r>
              <a:rPr lang="ru-RU" sz="20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8885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-92546"/>
            <a:ext cx="9144793" cy="51393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123478"/>
            <a:ext cx="1170533" cy="6462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03648" y="198201"/>
            <a:ext cx="63033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400" b="1" kern="0" dirty="0" smtClean="0">
                <a:solidFill>
                  <a:schemeClr val="tx2"/>
                </a:solidFill>
              </a:rPr>
              <a:t>Штатная численность специалистов органов опеки </a:t>
            </a:r>
            <a:endParaRPr lang="ru-RU" sz="2400" b="1" kern="0" dirty="0">
              <a:solidFill>
                <a:schemeClr val="tx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62013" y="522144"/>
            <a:ext cx="79208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64088" y="1836632"/>
            <a:ext cx="2808312" cy="19233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+27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71600" y="1837530"/>
            <a:ext cx="2808312" cy="19233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+24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4400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20445" y="1291137"/>
            <a:ext cx="15563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913200" y="1261831"/>
            <a:ext cx="179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3509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" y="0"/>
            <a:ext cx="9144793" cy="51393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123478"/>
            <a:ext cx="1170533" cy="64623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259632" y="1851670"/>
            <a:ext cx="6912768" cy="7163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ru-RU" sz="2400" b="1" kern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«ОБЕСПЕЧЕНИЕ И ЗАЩИТА ПРАВ ДЕТЕЙ»</a:t>
            </a:r>
            <a:endParaRPr lang="ru-RU" sz="2400" b="1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5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068" y="-92546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5598114" y="2883775"/>
            <a:ext cx="1674186" cy="3900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2917219"/>
            <a:ext cx="918102" cy="32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165233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Calibri"/>
              </a:rPr>
              <a:t>Статистика суицидов  </a:t>
            </a:r>
            <a:endParaRPr lang="ru-RU" sz="2000" b="1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1308709"/>
            <a:ext cx="6984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4169459"/>
              </p:ext>
            </p:extLst>
          </p:nvPr>
        </p:nvGraphicFramePr>
        <p:xfrm>
          <a:off x="755576" y="565343"/>
          <a:ext cx="8136904" cy="4094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47" y="44594"/>
            <a:ext cx="1166579" cy="6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13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161" y="6267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5598114" y="2883775"/>
            <a:ext cx="1674186" cy="3900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2917219"/>
            <a:ext cx="918102" cy="32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9632" y="151845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Calibri"/>
              </a:rPr>
              <a:t>Динамика  алкогольных отравлений среди несовершеннолетних</a:t>
            </a:r>
            <a:endParaRPr lang="ru-RU" sz="2000" b="1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1308709"/>
            <a:ext cx="6984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1855562"/>
              </p:ext>
            </p:extLst>
          </p:nvPr>
        </p:nvGraphicFramePr>
        <p:xfrm>
          <a:off x="683568" y="1203598"/>
          <a:ext cx="8136904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929" y="62577"/>
            <a:ext cx="1166579" cy="6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04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5598114" y="2883775"/>
            <a:ext cx="1674186" cy="3900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2917219"/>
            <a:ext cx="918102" cy="32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7664" y="172108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Calibri"/>
              </a:rPr>
              <a:t>Динамика  профилактических  </a:t>
            </a:r>
            <a:r>
              <a:rPr lang="ru-RU" sz="2000" b="1" dirty="0">
                <a:solidFill>
                  <a:schemeClr val="tx2"/>
                </a:solidFill>
                <a:latin typeface="Calibri"/>
              </a:rPr>
              <a:t>медицинских </a:t>
            </a:r>
            <a:r>
              <a:rPr lang="ru-RU" sz="2000" b="1" dirty="0" smtClean="0">
                <a:solidFill>
                  <a:schemeClr val="tx2"/>
                </a:solidFill>
                <a:latin typeface="Calibri"/>
              </a:rPr>
              <a:t>осмотров</a:t>
            </a:r>
            <a:endParaRPr lang="ru-RU" sz="2000" b="1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1308709"/>
            <a:ext cx="6984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2910149"/>
              </p:ext>
            </p:extLst>
          </p:nvPr>
        </p:nvGraphicFramePr>
        <p:xfrm>
          <a:off x="467544" y="771550"/>
          <a:ext cx="8424936" cy="3902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47" y="44594"/>
            <a:ext cx="1166579" cy="6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0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5598114" y="2883775"/>
            <a:ext cx="1674186" cy="3900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2917219"/>
            <a:ext cx="918102" cy="32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172108"/>
            <a:ext cx="6664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000" b="1" dirty="0">
                <a:solidFill>
                  <a:schemeClr val="tx2"/>
                </a:solidFill>
              </a:rPr>
              <a:t>З</a:t>
            </a:r>
            <a:r>
              <a:rPr lang="ru-RU" sz="2000" b="1" dirty="0" smtClean="0">
                <a:solidFill>
                  <a:schemeClr val="tx2"/>
                </a:solidFill>
              </a:rPr>
              <a:t>адержаны </a:t>
            </a:r>
            <a:r>
              <a:rPr lang="ru-RU" sz="2000" b="1" dirty="0">
                <a:solidFill>
                  <a:schemeClr val="tx2"/>
                </a:solidFill>
              </a:rPr>
              <a:t>за административные правонарушения, связанные с незаконным оборотом наркотиков</a:t>
            </a:r>
            <a:endParaRPr lang="ru-RU" sz="2000" b="1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1308709"/>
            <a:ext cx="6984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755576" y="1584271"/>
          <a:ext cx="7848872" cy="2067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2976">
                  <a:extLst>
                    <a:ext uri="{9D8B030D-6E8A-4147-A177-3AD203B41FA5}">
                      <a16:colId xmlns:a16="http://schemas.microsoft.com/office/drawing/2014/main" val="2373137973"/>
                    </a:ext>
                  </a:extLst>
                </a:gridCol>
                <a:gridCol w="1579013">
                  <a:extLst>
                    <a:ext uri="{9D8B030D-6E8A-4147-A177-3AD203B41FA5}">
                      <a16:colId xmlns:a16="http://schemas.microsoft.com/office/drawing/2014/main" val="3334039478"/>
                    </a:ext>
                  </a:extLst>
                </a:gridCol>
                <a:gridCol w="1568935">
                  <a:extLst>
                    <a:ext uri="{9D8B030D-6E8A-4147-A177-3AD203B41FA5}">
                      <a16:colId xmlns:a16="http://schemas.microsoft.com/office/drawing/2014/main" val="2668994154"/>
                    </a:ext>
                  </a:extLst>
                </a:gridCol>
                <a:gridCol w="1763479">
                  <a:extLst>
                    <a:ext uri="{9D8B030D-6E8A-4147-A177-3AD203B41FA5}">
                      <a16:colId xmlns:a16="http://schemas.microsoft.com/office/drawing/2014/main" val="3714390320"/>
                    </a:ext>
                  </a:extLst>
                </a:gridCol>
                <a:gridCol w="1384469">
                  <a:extLst>
                    <a:ext uri="{9D8B030D-6E8A-4147-A177-3AD203B41FA5}">
                      <a16:colId xmlns:a16="http://schemas.microsoft.com/office/drawing/2014/main" val="4092903646"/>
                    </a:ext>
                  </a:extLst>
                </a:gridCol>
              </a:tblGrid>
              <a:tr h="11362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ОО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ПОО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обучающихся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студентов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158604"/>
                  </a:ext>
                </a:extLst>
              </a:tr>
              <a:tr h="4656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 год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5568963"/>
                  </a:ext>
                </a:extLst>
              </a:tr>
              <a:tr h="4656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 год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2255683"/>
                  </a:ext>
                </a:extLst>
              </a:tr>
            </a:tbl>
          </a:graphicData>
        </a:graphic>
      </p:graphicFrame>
      <p:pic>
        <p:nvPicPr>
          <p:cNvPr id="9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47" y="44594"/>
            <a:ext cx="1166579" cy="6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32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859" y="999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5598114" y="2883775"/>
            <a:ext cx="1674186" cy="3900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2917219"/>
            <a:ext cx="918102" cy="32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119121"/>
            <a:ext cx="6635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lang="ru-RU" sz="2000" b="1" dirty="0" smtClean="0">
                <a:solidFill>
                  <a:schemeClr val="tx2"/>
                </a:solidFill>
                <a:latin typeface="Calibri"/>
              </a:rPr>
              <a:t>Р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езультаты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мониторинга психологической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безопасности молодежный среды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lang="ru-RU" sz="2000" b="1" dirty="0" smtClean="0">
                <a:solidFill>
                  <a:schemeClr val="tx2"/>
                </a:solidFill>
                <a:latin typeface="Calibri"/>
              </a:rPr>
              <a:t>по итогам 2018 года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1308709"/>
            <a:ext cx="6984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710119"/>
              </p:ext>
            </p:extLst>
          </p:nvPr>
        </p:nvGraphicFramePr>
        <p:xfrm>
          <a:off x="813724" y="1523793"/>
          <a:ext cx="7488834" cy="2529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5928">
                  <a:extLst>
                    <a:ext uri="{9D8B030D-6E8A-4147-A177-3AD203B41FA5}">
                      <a16:colId xmlns:a16="http://schemas.microsoft.com/office/drawing/2014/main" val="205969603"/>
                    </a:ext>
                  </a:extLst>
                </a:gridCol>
                <a:gridCol w="1852906">
                  <a:extLst>
                    <a:ext uri="{9D8B030D-6E8A-4147-A177-3AD203B41FA5}">
                      <a16:colId xmlns:a16="http://schemas.microsoft.com/office/drawing/2014/main" val="485020033"/>
                    </a:ext>
                  </a:extLst>
                </a:gridCol>
              </a:tblGrid>
              <a:tr h="3813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Проблемы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111805"/>
                  </a:ext>
                </a:extLst>
              </a:tr>
              <a:tr h="3813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Испытывают страх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7,4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1572074"/>
                  </a:ext>
                </a:extLst>
              </a:tr>
              <a:tr h="3813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Испытывают тревогу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13,6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5907138"/>
                  </a:ext>
                </a:extLst>
              </a:tr>
              <a:tr h="3695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Чувствуют себя нужными родителям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9693315"/>
                  </a:ext>
                </a:extLst>
              </a:tr>
              <a:tr h="3695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Чувствуют себя защищенными в семье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46,6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8449011"/>
                  </a:ext>
                </a:extLst>
              </a:tr>
              <a:tr h="64666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Негативно настроены по отношению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 образовательной организации</a:t>
                      </a:r>
                      <a:endParaRPr lang="ru-RU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3,5 </a:t>
                      </a:r>
                      <a:endParaRPr lang="ru-RU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630843"/>
                  </a:ext>
                </a:extLst>
              </a:tr>
            </a:tbl>
          </a:graphicData>
        </a:graphic>
      </p:graphicFrame>
      <p:pic>
        <p:nvPicPr>
          <p:cNvPr id="9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47" y="44594"/>
            <a:ext cx="1166579" cy="6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84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5598114" y="2883775"/>
            <a:ext cx="1674186" cy="3900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2917219"/>
            <a:ext cx="918102" cy="32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7531" y="335715"/>
            <a:ext cx="6664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000" b="1" dirty="0">
                <a:solidFill>
                  <a:schemeClr val="tx2"/>
                </a:solidFill>
              </a:rPr>
              <a:t>Психологическая служба в Республике Татарстан</a:t>
            </a:r>
            <a:endParaRPr lang="ru-RU" sz="2000" b="1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1308709"/>
            <a:ext cx="6984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47" y="44594"/>
            <a:ext cx="1166579" cy="6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539552" y="1353304"/>
          <a:ext cx="8136903" cy="2802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2301">
                  <a:extLst>
                    <a:ext uri="{9D8B030D-6E8A-4147-A177-3AD203B41FA5}">
                      <a16:colId xmlns:a16="http://schemas.microsoft.com/office/drawing/2014/main" val="1079384608"/>
                    </a:ext>
                  </a:extLst>
                </a:gridCol>
                <a:gridCol w="2712301">
                  <a:extLst>
                    <a:ext uri="{9D8B030D-6E8A-4147-A177-3AD203B41FA5}">
                      <a16:colId xmlns:a16="http://schemas.microsoft.com/office/drawing/2014/main" val="1210852938"/>
                    </a:ext>
                  </a:extLst>
                </a:gridCol>
                <a:gridCol w="2712301">
                  <a:extLst>
                    <a:ext uri="{9D8B030D-6E8A-4147-A177-3AD203B41FA5}">
                      <a16:colId xmlns:a16="http://schemas.microsoft.com/office/drawing/2014/main" val="2957926300"/>
                    </a:ext>
                  </a:extLst>
                </a:gridCol>
              </a:tblGrid>
              <a:tr h="193218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Психолого-педагогические и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медико-социальные 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центры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2"/>
                          </a:solidFill>
                        </a:rPr>
                        <a:t>Муниципальные психолого-педагогические службы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tx2"/>
                          </a:solidFill>
                          <a:effectLst/>
                        </a:rPr>
                        <a:t>Школьные</a:t>
                      </a:r>
                    </a:p>
                    <a:p>
                      <a:pPr algn="ctr"/>
                      <a:r>
                        <a:rPr lang="ru-RU" sz="1800" kern="1200" dirty="0" smtClean="0">
                          <a:solidFill>
                            <a:schemeClr val="tx2"/>
                          </a:solidFill>
                          <a:effectLst/>
                        </a:rPr>
                        <a:t> педагоги-психологи 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652599"/>
                  </a:ext>
                </a:extLst>
              </a:tr>
              <a:tr h="870435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2"/>
                          </a:solidFill>
                        </a:rPr>
                        <a:t>5</a:t>
                      </a:r>
                      <a:endParaRPr lang="ru-RU" sz="3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2"/>
                          </a:solidFill>
                        </a:rPr>
                        <a:t>23</a:t>
                      </a:r>
                      <a:endParaRPr lang="ru-RU" sz="3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2"/>
                          </a:solidFill>
                        </a:rPr>
                        <a:t>493</a:t>
                      </a:r>
                      <a:endParaRPr lang="ru-RU" sz="3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050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440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5598114" y="2883775"/>
            <a:ext cx="1674186" cy="3900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2917219"/>
            <a:ext cx="918102" cy="32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7530" y="335715"/>
            <a:ext cx="7036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000" b="1" dirty="0">
                <a:solidFill>
                  <a:schemeClr val="tx2"/>
                </a:solidFill>
              </a:rPr>
              <a:t>ФЕДЕРАЛЬНЫЙ ЗАКОН РФ "ОБ ОБРАЗОВАНИИ В РОССИЙСКОЙ ФЕДЕРАЦИИ", N </a:t>
            </a:r>
            <a:r>
              <a:rPr lang="ru-RU" sz="2000" b="1" dirty="0" smtClean="0">
                <a:solidFill>
                  <a:schemeClr val="tx2"/>
                </a:solidFill>
              </a:rPr>
              <a:t>273-ФЗ, </a:t>
            </a:r>
            <a:r>
              <a:rPr lang="ru-RU" sz="2000" b="1" dirty="0">
                <a:solidFill>
                  <a:schemeClr val="tx2"/>
                </a:solidFill>
              </a:rPr>
              <a:t>СТ. 2</a:t>
            </a:r>
            <a:endParaRPr lang="ru-RU" sz="2000" b="1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1308709"/>
            <a:ext cx="6984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47" y="44594"/>
            <a:ext cx="1166579" cy="6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07530" y="1634578"/>
            <a:ext cx="718089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бразование</a:t>
            </a: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единый целенаправленный процесс 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воспитания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обучения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являющийся общественно значимым благом и осуществляемый в интересах человека, семьи, общества и государства, а также совокупность приобретаемых знаний, умений, навыков, ценностных установок, опыта деятельности и компетенции определенных объема и сложности в целях интеллектуального, духовно-нравственного, творческого, физического и (или) профессионального развития человека, удовлетворения его образовательных потребностей и </a:t>
            </a:r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интересов.</a:t>
            </a:r>
            <a:endParaRPr lang="ru-R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1456967" y="119435"/>
            <a:ext cx="6172200" cy="475059"/>
          </a:xfrm>
        </p:spPr>
        <p:txBody>
          <a:bodyPr>
            <a:normAutofit/>
          </a:bodyPr>
          <a:lstStyle/>
          <a:p>
            <a:pPr algn="ctr"/>
            <a:r>
              <a:rPr lang="ru-RU" altLang="ru-RU" sz="2325" b="1" dirty="0" smtClean="0"/>
              <a:t> Дополнительное образования </a:t>
            </a:r>
            <a:r>
              <a:rPr lang="ru-RU" altLang="ru-RU" sz="2325" b="1" dirty="0"/>
              <a:t>детей </a:t>
            </a:r>
            <a:r>
              <a:rPr lang="ru-RU" altLang="ru-RU" sz="2325" b="1" dirty="0" smtClean="0"/>
              <a:t> </a:t>
            </a:r>
            <a:endParaRPr lang="ru-RU" altLang="ru-RU" sz="2100" b="1" dirty="0"/>
          </a:p>
        </p:txBody>
      </p:sp>
      <p:sp>
        <p:nvSpPr>
          <p:cNvPr id="22531" name="Объект 2"/>
          <p:cNvSpPr>
            <a:spLocks noGrp="1"/>
          </p:cNvSpPr>
          <p:nvPr>
            <p:ph idx="1"/>
          </p:nvPr>
        </p:nvSpPr>
        <p:spPr>
          <a:xfrm>
            <a:off x="1353098" y="791922"/>
            <a:ext cx="7152085" cy="103356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altLang="ru-RU" sz="1800" b="1" dirty="0" smtClean="0">
                <a:solidFill>
                  <a:srgbClr val="760000"/>
                </a:solidFill>
              </a:rPr>
              <a:t>81,9 </a:t>
            </a:r>
            <a:r>
              <a:rPr lang="ru-RU" altLang="ru-RU" sz="1800" b="1" dirty="0">
                <a:solidFill>
                  <a:srgbClr val="760000"/>
                </a:solidFill>
              </a:rPr>
              <a:t>%</a:t>
            </a:r>
            <a:r>
              <a:rPr lang="ru-RU" altLang="ru-RU" sz="1800" dirty="0">
                <a:solidFill>
                  <a:srgbClr val="760000"/>
                </a:solidFill>
              </a:rPr>
              <a:t> - </a:t>
            </a:r>
            <a:r>
              <a:rPr lang="ru-RU" altLang="ru-RU" sz="1800" dirty="0"/>
              <a:t>охват дополнительным образованием в Республике Татарстан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ru-RU" altLang="ru-RU" sz="1350" dirty="0"/>
          </a:p>
          <a:p>
            <a:pPr marL="0" indent="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ru-RU" altLang="ru-RU" sz="1350" dirty="0"/>
          </a:p>
        </p:txBody>
      </p:sp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7" b="22131"/>
          <a:stretch>
            <a:fillRect/>
          </a:stretch>
        </p:blipFill>
        <p:spPr bwMode="auto">
          <a:xfrm>
            <a:off x="4936160" y="1170235"/>
            <a:ext cx="3888432" cy="182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5" b="19107"/>
          <a:stretch>
            <a:fillRect/>
          </a:stretch>
        </p:blipFill>
        <p:spPr bwMode="auto">
          <a:xfrm>
            <a:off x="4948799" y="3022555"/>
            <a:ext cx="3888432" cy="174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7229" y="1415419"/>
            <a:ext cx="3657972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altLang="ru-RU" sz="1600" b="1" dirty="0">
                <a:solidFill>
                  <a:srgbClr val="760000"/>
                </a:solidFill>
              </a:rPr>
              <a:t>606 220</a:t>
            </a:r>
            <a:r>
              <a:rPr lang="ru-RU" altLang="ru-RU" sz="1600" dirty="0"/>
              <a:t> - ч</a:t>
            </a:r>
            <a:r>
              <a:rPr lang="ru-RU" sz="1600" dirty="0"/>
              <a:t>исленность </a:t>
            </a:r>
            <a:r>
              <a:rPr lang="ru-RU" altLang="ru-RU" sz="1600" dirty="0"/>
              <a:t>обучающихся по всем направленностям  </a:t>
            </a:r>
          </a:p>
          <a:p>
            <a:pPr algn="just">
              <a:lnSpc>
                <a:spcPct val="120000"/>
              </a:lnSpc>
            </a:pPr>
            <a:endParaRPr lang="ru-RU" sz="1600" b="1" dirty="0">
              <a:solidFill>
                <a:srgbClr val="760000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ru-RU" sz="1600" b="1" dirty="0" smtClean="0">
                <a:solidFill>
                  <a:srgbClr val="760000"/>
                </a:solidFill>
              </a:rPr>
              <a:t>193 </a:t>
            </a:r>
            <a:r>
              <a:rPr lang="ru-RU" sz="1600" b="1" dirty="0">
                <a:solidFill>
                  <a:srgbClr val="760000"/>
                </a:solidFill>
              </a:rPr>
              <a:t>057</a:t>
            </a:r>
            <a:r>
              <a:rPr lang="ru-RU" sz="1600" dirty="0"/>
              <a:t> - художественная</a:t>
            </a:r>
          </a:p>
          <a:p>
            <a:pPr algn="just">
              <a:lnSpc>
                <a:spcPct val="120000"/>
              </a:lnSpc>
            </a:pPr>
            <a:r>
              <a:rPr lang="ru-RU" sz="1600" b="1" dirty="0">
                <a:solidFill>
                  <a:srgbClr val="760000"/>
                </a:solidFill>
              </a:rPr>
              <a:t>150 943 </a:t>
            </a:r>
            <a:r>
              <a:rPr lang="ru-RU" sz="1600" dirty="0" smtClean="0"/>
              <a:t>– физкультурно-спортивная</a:t>
            </a:r>
            <a:endParaRPr lang="ru-RU" sz="1600" dirty="0"/>
          </a:p>
          <a:p>
            <a:pPr fontAlgn="ctr">
              <a:lnSpc>
                <a:spcPct val="120000"/>
              </a:lnSpc>
            </a:pPr>
            <a:r>
              <a:rPr lang="ru-RU" sz="1600" b="1" dirty="0">
                <a:solidFill>
                  <a:srgbClr val="760000"/>
                </a:solidFill>
              </a:rPr>
              <a:t>128 130</a:t>
            </a:r>
            <a:r>
              <a:rPr lang="ru-RU" sz="1600" dirty="0"/>
              <a:t> - социально-педагогическая</a:t>
            </a:r>
          </a:p>
          <a:p>
            <a:pPr fontAlgn="ctr">
              <a:lnSpc>
                <a:spcPct val="120000"/>
              </a:lnSpc>
            </a:pPr>
            <a:r>
              <a:rPr lang="ru-RU" sz="1600" b="1" dirty="0">
                <a:solidFill>
                  <a:srgbClr val="760000"/>
                </a:solidFill>
              </a:rPr>
              <a:t>61 971</a:t>
            </a:r>
            <a:r>
              <a:rPr lang="ru-RU" sz="1600" dirty="0"/>
              <a:t> - естественно-научная</a:t>
            </a:r>
          </a:p>
          <a:p>
            <a:pPr fontAlgn="ctr">
              <a:lnSpc>
                <a:spcPct val="120000"/>
              </a:lnSpc>
            </a:pPr>
            <a:r>
              <a:rPr lang="ru-RU" sz="1600" b="1" dirty="0">
                <a:solidFill>
                  <a:srgbClr val="760000"/>
                </a:solidFill>
              </a:rPr>
              <a:t>45 136 </a:t>
            </a:r>
            <a:r>
              <a:rPr lang="ru-RU" sz="1600" dirty="0"/>
              <a:t>– техническая</a:t>
            </a:r>
          </a:p>
          <a:p>
            <a:pPr fontAlgn="ctr">
              <a:lnSpc>
                <a:spcPct val="120000"/>
              </a:lnSpc>
            </a:pPr>
            <a:r>
              <a:rPr lang="ru-RU" sz="1600" b="1" dirty="0">
                <a:solidFill>
                  <a:srgbClr val="760000"/>
                </a:solidFill>
              </a:rPr>
              <a:t>26 983</a:t>
            </a:r>
            <a:r>
              <a:rPr lang="ru-RU" sz="1600" dirty="0"/>
              <a:t> - туристско-краеведческая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9917" y="33849"/>
            <a:ext cx="1170533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3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7" y="4127"/>
            <a:ext cx="9144793" cy="5139373"/>
          </a:xfrm>
          <a:prstGeom prst="rect">
            <a:avLst/>
          </a:prstGeom>
        </p:spPr>
      </p:pic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1681163" y="-3572"/>
            <a:ext cx="6467475" cy="591741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100" b="1" dirty="0"/>
              <a:t>Республиканский детский художественный </a:t>
            </a:r>
            <a:br>
              <a:rPr lang="ru-RU" altLang="ru-RU" sz="2100" b="1" dirty="0"/>
            </a:br>
            <a:r>
              <a:rPr lang="ru-RU" altLang="ru-RU" sz="2100" b="1" dirty="0"/>
              <a:t>фестиваль народного творчества «БЕЗ БЕРГӘ»</a:t>
            </a:r>
          </a:p>
        </p:txBody>
      </p:sp>
      <p:sp>
        <p:nvSpPr>
          <p:cNvPr id="28675" name="Объект 2"/>
          <p:cNvSpPr>
            <a:spLocks noGrp="1"/>
          </p:cNvSpPr>
          <p:nvPr>
            <p:ph idx="1"/>
          </p:nvPr>
        </p:nvSpPr>
        <p:spPr>
          <a:xfrm>
            <a:off x="539552" y="2065330"/>
            <a:ext cx="3816424" cy="2584698"/>
          </a:xfrm>
        </p:spPr>
        <p:txBody>
          <a:bodyPr>
            <a:no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244061"/>
                </a:solidFill>
              </a:rPr>
              <a:t>Муниципальный этап</a:t>
            </a:r>
            <a:endParaRPr lang="ru-RU" altLang="ru-RU" sz="1800" b="1" dirty="0" smtClean="0">
              <a:latin typeface="Arial" panose="020B0604020202020204" pitchFamily="34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ru-RU" altLang="ru-RU" sz="1600" b="1" dirty="0" smtClean="0">
              <a:solidFill>
                <a:srgbClr val="760000"/>
              </a:solidFill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ru-RU" altLang="ru-RU" sz="1600" b="1" dirty="0" smtClean="0">
                <a:solidFill>
                  <a:srgbClr val="760000"/>
                </a:solidFill>
                <a:cs typeface="Times New Roman" panose="02020603050405020304" pitchFamily="18" charset="0"/>
              </a:rPr>
              <a:t>49 000 детей</a:t>
            </a:r>
            <a:endParaRPr lang="ru-RU" altLang="ru-RU" sz="1600" dirty="0" smtClean="0">
              <a:solidFill>
                <a:srgbClr val="244061"/>
              </a:solidFill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ru-RU" altLang="ru-RU" sz="1600" b="1" dirty="0" smtClean="0">
                <a:solidFill>
                  <a:srgbClr val="760000"/>
                </a:solidFill>
                <a:cs typeface="Times New Roman" panose="02020603050405020304" pitchFamily="18" charset="0"/>
              </a:rPr>
              <a:t>3392 декоративно-прикладных изделия 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ru-RU" altLang="ru-RU" sz="1600" b="1" dirty="0" smtClean="0">
                <a:solidFill>
                  <a:srgbClr val="760000"/>
                </a:solidFill>
                <a:cs typeface="Times New Roman" panose="02020603050405020304" pitchFamily="18" charset="0"/>
              </a:rPr>
              <a:t>67 династий мастеров </a:t>
            </a:r>
          </a:p>
          <a:p>
            <a:pPr marL="0" indent="0" algn="just">
              <a:spcBef>
                <a:spcPct val="0"/>
              </a:spcBef>
              <a:buNone/>
            </a:pPr>
            <a:endParaRPr lang="ru-RU" altLang="ru-RU" sz="1600" b="1" dirty="0" smtClean="0">
              <a:solidFill>
                <a:srgbClr val="244061"/>
              </a:solidFill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244061"/>
                </a:solidFill>
                <a:cs typeface="Times New Roman" panose="02020603050405020304" pitchFamily="18" charset="0"/>
              </a:rPr>
              <a:t>Республиканский </a:t>
            </a:r>
            <a:r>
              <a:rPr lang="ru-RU" altLang="ru-RU" sz="1800" b="1" dirty="0">
                <a:solidFill>
                  <a:srgbClr val="244061"/>
                </a:solidFill>
                <a:cs typeface="Times New Roman" panose="02020603050405020304" pitchFamily="18" charset="0"/>
              </a:rPr>
              <a:t>этап</a:t>
            </a:r>
          </a:p>
          <a:p>
            <a:pPr marL="0" indent="0" algn="just">
              <a:spcBef>
                <a:spcPct val="0"/>
              </a:spcBef>
              <a:buNone/>
            </a:pPr>
            <a:endParaRPr lang="ru-RU" altLang="ru-RU" sz="1600" b="1" dirty="0" smtClean="0">
              <a:solidFill>
                <a:srgbClr val="760000"/>
              </a:solidFill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ru-RU" altLang="ru-RU" sz="1600" b="1" dirty="0" smtClean="0">
                <a:solidFill>
                  <a:srgbClr val="760000"/>
                </a:solidFill>
                <a:cs typeface="Times New Roman" panose="02020603050405020304" pitchFamily="18" charset="0"/>
              </a:rPr>
              <a:t>500 </a:t>
            </a:r>
            <a:r>
              <a:rPr lang="ru-RU" altLang="ru-RU" sz="1600" b="1" dirty="0">
                <a:solidFill>
                  <a:srgbClr val="760000"/>
                </a:solidFill>
                <a:cs typeface="Times New Roman" panose="02020603050405020304" pitchFamily="18" charset="0"/>
              </a:rPr>
              <a:t>участников Гала-концерта</a:t>
            </a:r>
            <a:r>
              <a:rPr lang="ru-RU" altLang="ru-RU" sz="1600" dirty="0">
                <a:solidFill>
                  <a:srgbClr val="244061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srgbClr val="244061"/>
                </a:solidFill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ru-RU" altLang="ru-RU" sz="1600" b="1" dirty="0" smtClean="0">
                <a:solidFill>
                  <a:srgbClr val="760000"/>
                </a:solidFill>
                <a:cs typeface="Times New Roman" panose="02020603050405020304" pitchFamily="18" charset="0"/>
              </a:rPr>
              <a:t>120 </a:t>
            </a:r>
            <a:r>
              <a:rPr lang="ru-RU" altLang="ru-RU" sz="1600" b="1" dirty="0">
                <a:solidFill>
                  <a:srgbClr val="760000"/>
                </a:solidFill>
                <a:cs typeface="Times New Roman" panose="02020603050405020304" pitchFamily="18" charset="0"/>
              </a:rPr>
              <a:t>творческих </a:t>
            </a:r>
            <a:r>
              <a:rPr lang="ru-RU" altLang="ru-RU" sz="1600" b="1" dirty="0" smtClean="0">
                <a:solidFill>
                  <a:srgbClr val="760000"/>
                </a:solidFill>
                <a:cs typeface="Times New Roman" panose="02020603050405020304" pitchFamily="18" charset="0"/>
              </a:rPr>
              <a:t>коллективов</a:t>
            </a:r>
            <a:endParaRPr lang="ru-RU" altLang="ru-RU" sz="1600" b="1" dirty="0">
              <a:solidFill>
                <a:srgbClr val="760000"/>
              </a:solidFill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ru-RU" altLang="ru-RU" sz="1350" b="1" dirty="0" smtClean="0">
              <a:solidFill>
                <a:srgbClr val="760000"/>
              </a:solidFill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ru-RU" altLang="ru-RU" sz="1350" b="1" dirty="0" smtClean="0">
              <a:solidFill>
                <a:srgbClr val="760000"/>
              </a:solidFill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ru-RU" altLang="ru-RU" sz="1350" b="1" dirty="0" smtClean="0">
              <a:solidFill>
                <a:srgbClr val="76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1350" b="1" dirty="0" smtClean="0">
              <a:solidFill>
                <a:srgbClr val="244061"/>
              </a:solidFill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ru-RU" altLang="ru-RU" sz="1350" b="1" dirty="0" smtClean="0">
              <a:solidFill>
                <a:srgbClr val="244061"/>
              </a:solidFill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ru-RU" altLang="ru-RU" sz="1350" b="1" dirty="0" smtClean="0">
              <a:solidFill>
                <a:srgbClr val="244061"/>
              </a:solidFill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ru-RU" altLang="ru-RU" sz="1350" b="1" dirty="0">
              <a:solidFill>
                <a:srgbClr val="244061"/>
              </a:solidFill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ru-RU" altLang="ru-RU" sz="1350" b="1" dirty="0">
              <a:solidFill>
                <a:srgbClr val="244061"/>
              </a:solidFill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ru-RU" altLang="ru-RU" sz="1350" b="1" dirty="0">
              <a:solidFill>
                <a:srgbClr val="244061"/>
              </a:solidFill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ru-RU" altLang="ru-RU" sz="1350" b="1" dirty="0">
              <a:solidFill>
                <a:srgbClr val="244061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1350" b="1" dirty="0">
              <a:solidFill>
                <a:srgbClr val="244061"/>
              </a:solidFill>
              <a:cs typeface="Times New Roman" panose="02020603050405020304" pitchFamily="18" charset="0"/>
            </a:endParaRPr>
          </a:p>
        </p:txBody>
      </p:sp>
      <p:pic>
        <p:nvPicPr>
          <p:cNvPr id="28677" name="Рисунок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715035"/>
            <a:ext cx="1440160" cy="125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3"/>
          <p:cNvSpPr>
            <a:spLocks noChangeArrowheads="1"/>
          </p:cNvSpPr>
          <p:nvPr/>
        </p:nvSpPr>
        <p:spPr bwMode="auto">
          <a:xfrm>
            <a:off x="1143001" y="214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ru-RU" altLang="ru-RU" sz="1350">
              <a:latin typeface="Arial" panose="020B0604020202020204" pitchFamily="34" charset="0"/>
            </a:endParaRPr>
          </a:p>
        </p:txBody>
      </p:sp>
      <p:sp>
        <p:nvSpPr>
          <p:cNvPr id="28679" name="Rectangle 21"/>
          <p:cNvSpPr>
            <a:spLocks noChangeArrowheads="1"/>
          </p:cNvSpPr>
          <p:nvPr/>
        </p:nvSpPr>
        <p:spPr bwMode="auto">
          <a:xfrm>
            <a:off x="1143001" y="214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ru-RU" altLang="ru-RU" sz="1350">
              <a:latin typeface="Arial" panose="020B0604020202020204" pitchFamily="34" charset="0"/>
            </a:endParaRPr>
          </a:p>
        </p:txBody>
      </p:sp>
      <p:sp>
        <p:nvSpPr>
          <p:cNvPr id="28680" name="Rectangle 22"/>
          <p:cNvSpPr>
            <a:spLocks noChangeArrowheads="1"/>
          </p:cNvSpPr>
          <p:nvPr/>
        </p:nvSpPr>
        <p:spPr bwMode="auto">
          <a:xfrm>
            <a:off x="4795317" y="398935"/>
            <a:ext cx="23916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kumimoji="0" lang="ru-RU" altLang="ru-RU" sz="900">
                <a:solidFill>
                  <a:srgbClr val="244061"/>
                </a:solidFill>
                <a:cs typeface="Times New Roman" panose="02020603050405020304" pitchFamily="18" charset="0"/>
              </a:rPr>
              <a:t>, </a:t>
            </a:r>
            <a:endParaRPr kumimoji="0" lang="ru-RU" altLang="ru-RU" sz="135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681" name="Rectangle 24"/>
          <p:cNvSpPr>
            <a:spLocks noChangeArrowheads="1"/>
          </p:cNvSpPr>
          <p:nvPr/>
        </p:nvSpPr>
        <p:spPr bwMode="auto">
          <a:xfrm>
            <a:off x="1257301" y="1357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ru-RU" altLang="ru-RU" sz="1350">
              <a:latin typeface="Arial" panose="020B0604020202020204" pitchFamily="34" charset="0"/>
            </a:endParaRPr>
          </a:p>
        </p:txBody>
      </p:sp>
      <p:pic>
        <p:nvPicPr>
          <p:cNvPr id="28682" name="Рисунок 1" descr="https://thumb.cloud.mail.ru/weblink/thumb/xw1/6Cf1/nCbmXiufp/IMG_9828.jpg?x-email=rcvr2014%40mail.r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20162"/>
            <a:ext cx="3970488" cy="259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3478040273"/>
              </p:ext>
            </p:extLst>
          </p:nvPr>
        </p:nvGraphicFramePr>
        <p:xfrm>
          <a:off x="3497290" y="588055"/>
          <a:ext cx="4614899" cy="1558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9" name="Рисунок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8613" y="62388"/>
            <a:ext cx="1170533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7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5" y="36570"/>
            <a:ext cx="9144793" cy="513937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59633" y="31682"/>
            <a:ext cx="648826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chemeClr val="tx2"/>
                </a:solidFill>
              </a:rPr>
              <a:t>Республиканский фестиваль муниципальных образований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chemeClr val="tx2"/>
                </a:solidFill>
              </a:rPr>
              <a:t>Республики Татарстан по поддержке и развитию детского технического творчества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23478"/>
            <a:ext cx="1170533" cy="6462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0359" y="1780223"/>
            <a:ext cx="554461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</a:rPr>
              <a:t>Республиканская олимпиада юных изобретателей "Кулибины </a:t>
            </a:r>
            <a:r>
              <a:rPr lang="en-US" dirty="0">
                <a:latin typeface="Calibri" panose="020F0502020204030204" pitchFamily="34" charset="0"/>
              </a:rPr>
              <a:t>XXI</a:t>
            </a:r>
            <a:r>
              <a:rPr lang="ru-RU" dirty="0">
                <a:latin typeface="Calibri" panose="020F0502020204030204" pitchFamily="34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</a:rPr>
              <a:t>века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</a:rPr>
              <a:t>Республиканский конкурс «Я-мастер!»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Республиканский конкурс детских инженерных </a:t>
            </a:r>
            <a:r>
              <a:rPr lang="ru-RU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команд</a:t>
            </a:r>
            <a:endParaRPr lang="ru-RU" dirty="0" smtClean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dirty="0">
                <a:latin typeface="Calibri" panose="020F0502020204030204" pitchFamily="34" charset="0"/>
              </a:rPr>
              <a:t>Республиканский этап Всероссийской робототехнической </a:t>
            </a:r>
            <a:r>
              <a:rPr lang="ru-RU" altLang="ru-RU" dirty="0" smtClean="0">
                <a:latin typeface="Calibri" panose="020F0502020204030204" pitchFamily="34" charset="0"/>
              </a:rPr>
              <a:t>олимпиады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</a:rPr>
              <a:t>Мастер-классы по различным направлениям детского технического </a:t>
            </a:r>
            <a:r>
              <a:rPr lang="ru-RU" dirty="0" smtClean="0">
                <a:latin typeface="Calibri" panose="020F0502020204030204" pitchFamily="34" charset="0"/>
              </a:rPr>
              <a:t>творчества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Arial" panose="020B0604020202020204" pitchFamily="34" charset="0"/>
              </a:rPr>
              <a:t>Выставка детских </a:t>
            </a:r>
            <a:r>
              <a:rPr lang="ru-RU" dirty="0"/>
              <a:t>изобретательских </a:t>
            </a:r>
            <a:r>
              <a:rPr lang="ru-RU" dirty="0">
                <a:latin typeface="Calibri" panose="020F0502020204030204" pitchFamily="34" charset="0"/>
                <a:cs typeface="Arial" panose="020B0604020202020204" pitchFamily="34" charset="0"/>
              </a:rPr>
              <a:t>проектов</a:t>
            </a:r>
          </a:p>
          <a:p>
            <a:pPr lvl="0"/>
            <a:endParaRPr lang="ru-RU" dirty="0">
              <a:latin typeface="Calibri" panose="020F0502020204030204" pitchFamily="34" charset="0"/>
            </a:endParaRPr>
          </a:p>
          <a:p>
            <a:endParaRPr lang="ru-RU" dirty="0">
              <a:latin typeface="Calibri" panose="020F0502020204030204" pitchFamily="34" charset="0"/>
            </a:endParaRPr>
          </a:p>
          <a:p>
            <a:pPr lvl="0"/>
            <a:endParaRPr lang="ru-RU" dirty="0">
              <a:latin typeface="Calibri" panose="020F0502020204030204" pitchFamily="34" charset="0"/>
            </a:endParaRPr>
          </a:p>
          <a:p>
            <a:pPr lvl="0"/>
            <a:endParaRPr lang="ru-RU" dirty="0" smtClean="0">
              <a:latin typeface="Calibri" panose="020F0502020204030204" pitchFamily="34" charset="0"/>
            </a:endParaRPr>
          </a:p>
          <a:p>
            <a:pPr lvl="0"/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9" name="Прямоугольник с двумя скругленными соседними углами 8"/>
          <p:cNvSpPr/>
          <p:nvPr/>
        </p:nvSpPr>
        <p:spPr>
          <a:xfrm>
            <a:off x="6083838" y="2883221"/>
            <a:ext cx="2858524" cy="1850087"/>
          </a:xfrm>
          <a:prstGeom prst="round2SameRect">
            <a:avLst>
              <a:gd name="adj1" fmla="val 8000"/>
              <a:gd name="adj2" fmla="val 0"/>
            </a:avLst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Прямоугольник с двумя скругленными соседними углами 11"/>
          <p:cNvSpPr/>
          <p:nvPr/>
        </p:nvSpPr>
        <p:spPr>
          <a:xfrm>
            <a:off x="6083838" y="880631"/>
            <a:ext cx="2851197" cy="1890350"/>
          </a:xfrm>
          <a:prstGeom prst="round2SameRect">
            <a:avLst>
              <a:gd name="adj1" fmla="val 8000"/>
              <a:gd name="adj2" fmla="val 0"/>
            </a:avLst>
          </a:prstGeom>
          <a:blipFill rotWithShape="0">
            <a:blip r:embed="rId6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Прямоугольник 12"/>
          <p:cNvSpPr/>
          <p:nvPr/>
        </p:nvSpPr>
        <p:spPr>
          <a:xfrm>
            <a:off x="1843158" y="1349148"/>
            <a:ext cx="1828578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ru-RU" b="1" dirty="0">
                <a:solidFill>
                  <a:schemeClr val="tx2"/>
                </a:solidFill>
                <a:ea typeface="Calibri"/>
                <a:cs typeface="Times New Roman"/>
              </a:rPr>
              <a:t>2000 участников</a:t>
            </a:r>
            <a:endParaRPr lang="ru-RU" dirty="0">
              <a:solidFill>
                <a:schemeClr val="tx2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021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4127"/>
            <a:ext cx="9144793" cy="51393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123478"/>
            <a:ext cx="1170533" cy="64623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79053" y="268001"/>
            <a:ext cx="6172200" cy="51435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100" b="1" dirty="0"/>
              <a:t/>
            </a:r>
            <a:br>
              <a:rPr lang="ru-RU" altLang="ru-RU" sz="2100" b="1" dirty="0"/>
            </a:br>
            <a:r>
              <a:rPr kumimoji="1" lang="en-US" altLang="ru-RU" sz="2025" b="1" dirty="0"/>
              <a:t>III</a:t>
            </a:r>
            <a:r>
              <a:rPr kumimoji="1" lang="ru-RU" altLang="ru-RU" sz="2025" b="1" dirty="0"/>
              <a:t> ТУРИАДА (</a:t>
            </a:r>
            <a:r>
              <a:rPr kumimoji="1" lang="en-US" altLang="ru-RU" sz="2025" b="1" dirty="0"/>
              <a:t>C</a:t>
            </a:r>
            <a:r>
              <a:rPr kumimoji="1" lang="ru-RU" altLang="ru-RU" sz="2025" b="1" dirty="0" err="1"/>
              <a:t>партакиада</a:t>
            </a:r>
            <a:r>
              <a:rPr kumimoji="1" lang="ru-RU" altLang="ru-RU" sz="2025" b="1" dirty="0"/>
              <a:t>) среди обучающихся </a:t>
            </a:r>
            <a:br>
              <a:rPr kumimoji="1" lang="ru-RU" altLang="ru-RU" sz="2025" b="1" dirty="0"/>
            </a:br>
            <a:r>
              <a:rPr kumimoji="1" lang="ru-RU" altLang="ru-RU" sz="2025" b="1" dirty="0"/>
              <a:t>Республики Татарстан 2018-2019 </a:t>
            </a:r>
            <a:r>
              <a:rPr kumimoji="1" lang="ru-RU" altLang="ru-RU" sz="2025" b="1" dirty="0" err="1"/>
              <a:t>г.г</a:t>
            </a:r>
            <a:r>
              <a:rPr kumimoji="1" lang="ru-RU" altLang="ru-RU" sz="2025" b="1" dirty="0"/>
              <a:t>.</a:t>
            </a:r>
            <a:br>
              <a:rPr kumimoji="1" lang="ru-RU" altLang="ru-RU" sz="2025" b="1" dirty="0"/>
            </a:br>
            <a:endParaRPr kumimoji="1" lang="ru-RU" altLang="ru-RU" sz="2025" b="1" dirty="0"/>
          </a:p>
        </p:txBody>
      </p:sp>
      <p:pic>
        <p:nvPicPr>
          <p:cNvPr id="10" name="Рисунок 16" descr="WBMwa87u93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02221"/>
            <a:ext cx="5758125" cy="303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894559955"/>
              </p:ext>
            </p:extLst>
          </p:nvPr>
        </p:nvGraphicFramePr>
        <p:xfrm>
          <a:off x="683568" y="1563638"/>
          <a:ext cx="2012605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Прямоугольник 4"/>
          <p:cNvSpPr>
            <a:spLocks noChangeArrowheads="1"/>
          </p:cNvSpPr>
          <p:nvPr/>
        </p:nvSpPr>
        <p:spPr bwMode="auto">
          <a:xfrm>
            <a:off x="249711" y="3723878"/>
            <a:ext cx="25922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ru-RU" altLang="ru-RU" sz="1600" b="1" dirty="0">
                <a:cs typeface="Times New Roman" panose="02020603050405020304" pitchFamily="18" charset="0"/>
              </a:rPr>
              <a:t>Динамика количества участников </a:t>
            </a:r>
            <a:r>
              <a:rPr kumimoji="0" lang="ru-RU" altLang="ru-RU" sz="1600" b="1" dirty="0" err="1">
                <a:cs typeface="Times New Roman" panose="02020603050405020304" pitchFamily="18" charset="0"/>
              </a:rPr>
              <a:t>Туриады</a:t>
            </a:r>
            <a:r>
              <a:rPr kumimoji="0" lang="ru-RU" altLang="ru-RU" sz="1600" b="1" dirty="0">
                <a:cs typeface="Times New Roman" panose="02020603050405020304" pitchFamily="18" charset="0"/>
              </a:rPr>
              <a:t> (чел.)</a:t>
            </a:r>
            <a:endParaRPr kumimoji="0" lang="ru-RU" altLang="ru-RU" sz="16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92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519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588224" y="3190006"/>
            <a:ext cx="216029" cy="296528"/>
          </a:xfrm>
          <a:prstGeom prst="rect">
            <a:avLst/>
          </a:prstGeom>
          <a:noFill/>
        </p:spPr>
        <p:txBody>
          <a:bodyPr wrap="none" lIns="87920" tIns="43960" rIns="87920" bIns="43960" rtlCol="0">
            <a:spAutoFit/>
          </a:bodyPr>
          <a:lstStyle/>
          <a:p>
            <a:r>
              <a:rPr lang="ru-RU" sz="1350" dirty="0"/>
              <a:t> </a:t>
            </a:r>
          </a:p>
        </p:txBody>
      </p:sp>
      <p:pic>
        <p:nvPicPr>
          <p:cNvPr id="2050" name="Picture 2" descr="C:\Users\User\Documents\инициатива 2016\Эмблема  инициати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6387" y="71291"/>
            <a:ext cx="1479434" cy="143849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376924" y="44594"/>
            <a:ext cx="4494723" cy="1335274"/>
          </a:xfrm>
          <a:prstGeom prst="rect">
            <a:avLst/>
          </a:prstGeom>
        </p:spPr>
        <p:txBody>
          <a:bodyPr wrap="square" lIns="87920" tIns="43960" rIns="87920" bIns="43960">
            <a:spAutoFit/>
          </a:bodyPr>
          <a:lstStyle/>
          <a:p>
            <a:pPr algn="ctr"/>
            <a:r>
              <a:rPr lang="ru-RU" sz="2700" b="1" dirty="0">
                <a:solidFill>
                  <a:srgbClr val="FF0000"/>
                </a:solidFill>
              </a:rPr>
              <a:t>5 </a:t>
            </a:r>
            <a:r>
              <a:rPr lang="ru-RU" sz="2700" b="1" dirty="0">
                <a:solidFill>
                  <a:srgbClr val="002060"/>
                </a:solidFill>
              </a:rPr>
              <a:t>лет</a:t>
            </a:r>
          </a:p>
          <a:p>
            <a:pPr algn="ctr"/>
            <a:r>
              <a:rPr lang="ru-RU" sz="2700" b="1" dirty="0">
                <a:solidFill>
                  <a:srgbClr val="FF0000"/>
                </a:solidFill>
              </a:rPr>
              <a:t>1650</a:t>
            </a:r>
            <a:r>
              <a:rPr lang="ru-RU" sz="2700" b="1" dirty="0">
                <a:solidFill>
                  <a:srgbClr val="002060"/>
                </a:solidFill>
              </a:rPr>
              <a:t> участников</a:t>
            </a:r>
          </a:p>
          <a:p>
            <a:pPr algn="ctr"/>
            <a:r>
              <a:rPr lang="ru-RU" sz="2700" b="1" dirty="0">
                <a:solidFill>
                  <a:srgbClr val="FF0000"/>
                </a:solidFill>
              </a:rPr>
              <a:t>38</a:t>
            </a:r>
            <a:r>
              <a:rPr lang="ru-RU" sz="2700" b="1" dirty="0">
                <a:solidFill>
                  <a:srgbClr val="002060"/>
                </a:solidFill>
              </a:rPr>
              <a:t> инициатив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504" y="1445444"/>
            <a:ext cx="3846523" cy="3805181"/>
          </a:xfrm>
          <a:prstGeom prst="rect">
            <a:avLst/>
          </a:prstGeom>
          <a:noFill/>
        </p:spPr>
        <p:txBody>
          <a:bodyPr wrap="square" lIns="87920" tIns="43960" rIns="87920" bIns="43960" rtlCol="0">
            <a:spAutoFit/>
          </a:bodyPr>
          <a:lstStyle/>
          <a:p>
            <a:pPr algn="ctr"/>
            <a:r>
              <a:rPr lang="ru-RU" sz="3075" b="1" dirty="0">
                <a:solidFill>
                  <a:schemeClr val="tx2">
                    <a:lumMod val="75000"/>
                  </a:schemeClr>
                </a:solidFill>
              </a:rPr>
              <a:t>   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«Актив года» </a:t>
            </a:r>
          </a:p>
          <a:p>
            <a:endParaRPr lang="ru-RU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«Замечательный вожатый» </a:t>
            </a: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«Моя инициатива» </a:t>
            </a:r>
          </a:p>
          <a:p>
            <a:endParaRPr lang="ru-RU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тимуровские отряды </a:t>
            </a: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отряды ЮИД</a:t>
            </a:r>
            <a:endParaRPr lang="ru-RU" sz="3075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075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075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 descr="C:\Users\rcvr\Desktop\AJJ4iiYoy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130" y="1379868"/>
            <a:ext cx="4856109" cy="323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47" y="44594"/>
            <a:ext cx="1166579" cy="6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0829" y="1707654"/>
            <a:ext cx="3530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Фестиваль «ИНИЦИАТИВА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»: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713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944" y="-21202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005638" y="4516041"/>
            <a:ext cx="21336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187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557199" indent="-214308" defTabSz="913187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857228" indent="-171446" defTabSz="913187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200120" indent="-171446" defTabSz="913187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1543012" indent="-171446" defTabSz="913187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1885903" indent="-171446" defTabSz="9131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228795" indent="-171446" defTabSz="9131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2571686" indent="-171446" defTabSz="9131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2914577" indent="-171446" defTabSz="9131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5C59FA75-6DEB-46F2-BA9C-D8C1BA3C4FFC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/>
              <a:t>9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5605" name="TextBox 1"/>
          <p:cNvSpPr txBox="1">
            <a:spLocks noChangeArrowheads="1"/>
          </p:cNvSpPr>
          <p:nvPr/>
        </p:nvSpPr>
        <p:spPr bwMode="auto">
          <a:xfrm>
            <a:off x="1365648" y="1090224"/>
            <a:ext cx="64079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altLang="ru-RU" sz="2400" b="1" dirty="0">
              <a:solidFill>
                <a:srgbClr val="C00000"/>
              </a:solidFill>
            </a:endParaRPr>
          </a:p>
        </p:txBody>
      </p:sp>
      <p:sp>
        <p:nvSpPr>
          <p:cNvPr id="25606" name="TextBox 2"/>
          <p:cNvSpPr txBox="1">
            <a:spLocks noChangeArrowheads="1"/>
          </p:cNvSpPr>
          <p:nvPr/>
        </p:nvSpPr>
        <p:spPr bwMode="auto">
          <a:xfrm>
            <a:off x="1" y="1383508"/>
            <a:ext cx="91392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419623"/>
            <a:ext cx="8712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2" indent="-342892" algn="just">
              <a:buAutoNum type="arabicPeriod"/>
              <a:tabLst>
                <a:tab pos="0" algn="l"/>
                <a:tab pos="685783" algn="l"/>
                <a:tab pos="1371566" algn="l"/>
                <a:tab pos="2057348" algn="l"/>
                <a:tab pos="2743132" algn="l"/>
                <a:tab pos="3428915" algn="l"/>
                <a:tab pos="4114697" algn="l"/>
                <a:tab pos="4800480" algn="l"/>
                <a:tab pos="5486263" algn="l"/>
                <a:tab pos="6172046" algn="l"/>
                <a:tab pos="6857828" algn="l"/>
                <a:tab pos="7543612" algn="l"/>
              </a:tabLst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tabLst>
                <a:tab pos="0" algn="l"/>
                <a:tab pos="685783" algn="l"/>
                <a:tab pos="1371566" algn="l"/>
                <a:tab pos="2057348" algn="l"/>
                <a:tab pos="2743132" algn="l"/>
                <a:tab pos="3428915" algn="l"/>
                <a:tab pos="4114697" algn="l"/>
                <a:tab pos="4800480" algn="l"/>
                <a:tab pos="5486263" algn="l"/>
                <a:tab pos="6172046" algn="l"/>
                <a:tab pos="6857828" algn="l"/>
                <a:tab pos="7543612" algn="l"/>
              </a:tabLst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55675" y="281936"/>
            <a:ext cx="6048672" cy="463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kumimoji="1" lang="ru-RU" sz="2100" b="1" dirty="0">
                <a:latin typeface="+mj-lt"/>
                <a:ea typeface="+mj-ea"/>
                <a:cs typeface="+mj-cs"/>
              </a:rPr>
              <a:t>Школьный спорт в Республике Татарстан</a:t>
            </a:r>
          </a:p>
        </p:txBody>
      </p:sp>
      <p:pic>
        <p:nvPicPr>
          <p:cNvPr id="13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48" y="44595"/>
            <a:ext cx="1166579" cy="6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416554"/>
              </p:ext>
            </p:extLst>
          </p:nvPr>
        </p:nvGraphicFramePr>
        <p:xfrm>
          <a:off x="100659" y="1502721"/>
          <a:ext cx="3679253" cy="309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7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2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75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Мероприятия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Количество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участников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44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Республиканский этап Президентских</a:t>
                      </a:r>
                      <a:r>
                        <a:rPr lang="ru-RU" sz="12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состязаний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396 375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44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Республиканский этап Президентских спортивных игр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212 198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10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Республиканский этап Всероссийских спортивных игр школьных спортивных клубов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8 256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4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Чемпионат</a:t>
                      </a:r>
                      <a:r>
                        <a:rPr lang="ru-RU" sz="12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школьной баскетбольной лиги «КЭС-БАСКЕТ»</a:t>
                      </a:r>
                      <a:endParaRPr lang="ru-RU" sz="1200" b="1" dirty="0" smtClean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23 156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44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Республиканский этап Фестиваля ГТО среди</a:t>
                      </a:r>
                      <a:r>
                        <a:rPr lang="ru-RU" sz="12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школьников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120</a:t>
                      </a:r>
                      <a:r>
                        <a:rPr lang="ru-RU" sz="12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234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803" y="1502721"/>
            <a:ext cx="4992136" cy="3186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8976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12737</TotalTime>
  <Words>1396</Words>
  <Application>Microsoft Office PowerPoint</Application>
  <PresentationFormat>Экран (16:9)</PresentationFormat>
  <Paragraphs>425</Paragraphs>
  <Slides>39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7" baseType="lpstr">
      <vt:lpstr>Microsoft YaHei</vt:lpstr>
      <vt:lpstr>Arial</vt:lpstr>
      <vt:lpstr>Calibri</vt:lpstr>
      <vt:lpstr>Calibri </vt:lpstr>
      <vt:lpstr>Tahoma</vt:lpstr>
      <vt:lpstr>Times New Roman</vt:lpstr>
      <vt:lpstr>Wingdings</vt:lpstr>
      <vt:lpstr>2_Тема Office</vt:lpstr>
      <vt:lpstr>Презентация PowerPoint</vt:lpstr>
      <vt:lpstr>Презентация PowerPoint</vt:lpstr>
      <vt:lpstr>Презентация PowerPoint</vt:lpstr>
      <vt:lpstr> Дополнительное образования детей  </vt:lpstr>
      <vt:lpstr>Республиканский детский художественный  фестиваль народного творчества «БЕЗ БЕРГӘ»</vt:lpstr>
      <vt:lpstr>Презентация PowerPoint</vt:lpstr>
      <vt:lpstr> III ТУРИАДА (Cпартакиада) среди обучающихся  Республики Татарстан 2018-2019 г.г.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16 победителей республиканского этапа конкурса «Лидер» в рамках акции «Здоровое питание – активное долголетие»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Николай</dc:creator>
  <cp:lastModifiedBy>Пользователь Windows</cp:lastModifiedBy>
  <cp:revision>694</cp:revision>
  <cp:lastPrinted>2019-08-14T05:08:32Z</cp:lastPrinted>
  <dcterms:created xsi:type="dcterms:W3CDTF">2011-01-19T10:29:57Z</dcterms:created>
  <dcterms:modified xsi:type="dcterms:W3CDTF">2019-08-14T09:05:36Z</dcterms:modified>
</cp:coreProperties>
</file>