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43" r:id="rId2"/>
    <p:sldId id="600" r:id="rId3"/>
    <p:sldId id="860" r:id="rId4"/>
    <p:sldId id="607" r:id="rId5"/>
    <p:sldId id="813" r:id="rId6"/>
    <p:sldId id="688" r:id="rId7"/>
    <p:sldId id="676" r:id="rId8"/>
    <p:sldId id="855" r:id="rId9"/>
    <p:sldId id="818" r:id="rId10"/>
    <p:sldId id="856" r:id="rId11"/>
    <p:sldId id="613" r:id="rId12"/>
    <p:sldId id="761" r:id="rId13"/>
    <p:sldId id="811" r:id="rId14"/>
    <p:sldId id="790" r:id="rId15"/>
    <p:sldId id="867" r:id="rId16"/>
    <p:sldId id="857" r:id="rId17"/>
    <p:sldId id="823" r:id="rId18"/>
    <p:sldId id="802" r:id="rId19"/>
    <p:sldId id="858" r:id="rId20"/>
    <p:sldId id="807" r:id="rId21"/>
    <p:sldId id="812" r:id="rId22"/>
    <p:sldId id="824" r:id="rId23"/>
    <p:sldId id="825" r:id="rId24"/>
    <p:sldId id="826" r:id="rId25"/>
    <p:sldId id="859" r:id="rId26"/>
    <p:sldId id="831" r:id="rId27"/>
    <p:sldId id="861" r:id="rId28"/>
    <p:sldId id="844" r:id="rId29"/>
    <p:sldId id="845" r:id="rId30"/>
    <p:sldId id="853" r:id="rId31"/>
    <p:sldId id="862" r:id="rId32"/>
    <p:sldId id="863" r:id="rId33"/>
    <p:sldId id="849" r:id="rId34"/>
    <p:sldId id="864" r:id="rId35"/>
    <p:sldId id="865" r:id="rId36"/>
    <p:sldId id="852" r:id="rId37"/>
    <p:sldId id="724" r:id="rId38"/>
  </p:sldIdLst>
  <p:sldSz cx="9144000" cy="5143500" type="screen16x9"/>
  <p:notesSz cx="6797675" cy="9926638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7171"/>
    <a:srgbClr val="A7D971"/>
    <a:srgbClr val="FF5050"/>
    <a:srgbClr val="A8246F"/>
    <a:srgbClr val="D35DCD"/>
    <a:srgbClr val="CDEE92"/>
    <a:srgbClr val="43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8" autoAdjust="0"/>
    <p:restoredTop sz="94660" autoAdjust="0"/>
  </p:normalViewPr>
  <p:slideViewPr>
    <p:cSldViewPr snapToGrid="0" showGuides="1">
      <p:cViewPr varScale="1">
        <p:scale>
          <a:sx n="87" d="100"/>
          <a:sy n="87" d="100"/>
        </p:scale>
        <p:origin x="78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85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lang="ru-RU" sz="1800" dirty="0">
              <a:solidFill>
                <a:srgbClr val="C0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1600099461251552"/>
          <c:y val="3.0642822074118383E-3"/>
        </c:manualLayout>
      </c:layout>
      <c:overlay val="0"/>
      <c:spPr>
        <a:noFill/>
        <a:ln w="2249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4692167166342308E-2"/>
          <c:y val="0.12510949803149607"/>
          <c:w val="0.92850227470507263"/>
          <c:h val="0.38204035433070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 компетенции</c:v>
                </c:pt>
              </c:strCache>
            </c:strRef>
          </c:tx>
          <c:spPr>
            <a:solidFill>
              <a:schemeClr val="accent1"/>
            </a:solidFill>
            <a:ln w="78733"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C78-4B40-87DC-013C01D43E5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78-4B40-87DC-013C01D43E5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78-4B40-87DC-013C01D43E5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C78-4B40-87DC-013C01D43E5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C78-4B40-87DC-013C01D43E5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C78-4B40-87DC-013C01D43E5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C78-4B40-87DC-013C01D43E5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C78-4B40-87DC-013C01D43E5D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C78-4B40-87DC-013C01D43E5D}"/>
              </c:ext>
            </c:extLst>
          </c:dPt>
          <c:dLbls>
            <c:dLbl>
              <c:idx val="0"/>
              <c:layout>
                <c:manualLayout>
                  <c:x val="-2.5798155907088417E-5"/>
                  <c:y val="-7.56362566945669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78-4B40-87DC-013C01D43E5D}"/>
                </c:ext>
              </c:extLst>
            </c:dLbl>
            <c:dLbl>
              <c:idx val="1"/>
              <c:layout>
                <c:manualLayout>
                  <c:x val="1.4112043880400334E-3"/>
                  <c:y val="-3.6742862000593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78-4B40-87DC-013C01D43E5D}"/>
                </c:ext>
              </c:extLst>
            </c:dLbl>
            <c:dLbl>
              <c:idx val="2"/>
              <c:layout>
                <c:manualLayout>
                  <c:x val="7.6376119461755418E-5"/>
                  <c:y val="-9.5101334662864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C78-4B40-87DC-013C01D43E5D}"/>
                </c:ext>
              </c:extLst>
            </c:dLbl>
            <c:dLbl>
              <c:idx val="3"/>
              <c:layout>
                <c:manualLayout>
                  <c:x val="-1.394345066855129E-3"/>
                  <c:y val="-3.38180456344875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C78-4B40-87DC-013C01D43E5D}"/>
                </c:ext>
              </c:extLst>
            </c:dLbl>
            <c:dLbl>
              <c:idx val="4"/>
              <c:layout>
                <c:manualLayout>
                  <c:x val="0"/>
                  <c:y val="-6.10006869757214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C78-4B40-87DC-013C01D43E5D}"/>
                </c:ext>
              </c:extLst>
            </c:dLbl>
            <c:dLbl>
              <c:idx val="5"/>
              <c:layout>
                <c:manualLayout>
                  <c:x val="0"/>
                  <c:y val="-3.5279305028708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C78-4B40-87DC-013C01D43E5D}"/>
                </c:ext>
              </c:extLst>
            </c:dLbl>
            <c:dLbl>
              <c:idx val="6"/>
              <c:layout>
                <c:manualLayout>
                  <c:x val="0"/>
                  <c:y val="2.3079167633563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C78-4B40-87DC-013C01D43E5D}"/>
                </c:ext>
              </c:extLst>
            </c:dLbl>
            <c:dLbl>
              <c:idx val="7"/>
              <c:layout>
                <c:manualLayout>
                  <c:x val="-5.2689484604638087E-17"/>
                  <c:y val="-6.10006869757214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C78-4B40-87DC-013C01D43E5D}"/>
                </c:ext>
              </c:extLst>
            </c:dLbl>
            <c:dLbl>
              <c:idx val="8"/>
              <c:layout>
                <c:manualLayout>
                  <c:x val="0"/>
                  <c:y val="-6.100068697572416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C78-4B40-87DC-013C01D43E5D}"/>
                </c:ext>
              </c:extLst>
            </c:dLbl>
            <c:dLbl>
              <c:idx val="9"/>
              <c:layout>
                <c:manualLayout>
                  <c:x val="0"/>
                  <c:y val="-7.563625669456959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C78-4B40-87DC-013C01D43E5D}"/>
                </c:ext>
              </c:extLst>
            </c:dLbl>
            <c:dLbl>
              <c:idx val="10"/>
              <c:layout>
                <c:manualLayout>
                  <c:x val="-5.2689484604638087E-17"/>
                  <c:y val="-6.100068697572684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C78-4B40-87DC-013C01D43E5D}"/>
                </c:ext>
              </c:extLst>
            </c:dLbl>
            <c:dLbl>
              <c:idx val="11"/>
              <c:layout>
                <c:manualLayout>
                  <c:x val="0"/>
                  <c:y val="-4.638809303351744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C78-4B40-87DC-013C01D43E5D}"/>
                </c:ext>
              </c:extLst>
            </c:dLbl>
            <c:dLbl>
              <c:idx val="12"/>
              <c:layout>
                <c:manualLayout>
                  <c:x val="-1.4370025439471019E-3"/>
                  <c:y val="2.30791676335633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C78-4B40-87DC-013C01D43E5D}"/>
                </c:ext>
              </c:extLst>
            </c:dLbl>
            <c:dLbl>
              <c:idx val="13"/>
              <c:layout>
                <c:manualLayout>
                  <c:x val="0"/>
                  <c:y val="-3.6742862000592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78-4B40-87DC-013C01D43E5D}"/>
                </c:ext>
              </c:extLst>
            </c:dLbl>
            <c:dLbl>
              <c:idx val="14"/>
              <c:layout>
                <c:manualLayout>
                  <c:x val="1.394345066855129E-3"/>
                  <c:y val="-3.5279305028708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78-4B40-87DC-013C01D43E5D}"/>
                </c:ext>
              </c:extLst>
            </c:dLbl>
            <c:dLbl>
              <c:idx val="15"/>
              <c:layout>
                <c:manualLayout>
                  <c:x val="-1.0537896920927617E-16"/>
                  <c:y val="-7.563625669457226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8-4B40-87DC-013C01D43E5D}"/>
                </c:ext>
              </c:extLst>
            </c:dLbl>
            <c:dLbl>
              <c:idx val="16"/>
              <c:layout>
                <c:manualLayout>
                  <c:x val="0"/>
                  <c:y val="-6.10006869757214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8-4B40-87DC-013C01D43E5D}"/>
                </c:ext>
              </c:extLst>
            </c:dLbl>
            <c:dLbl>
              <c:idx val="17"/>
              <c:layout>
                <c:manualLayout>
                  <c:x val="0"/>
                  <c:y val="-3.6742862000592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78-4B40-87DC-013C01D43E5D}"/>
                </c:ext>
              </c:extLst>
            </c:dLbl>
            <c:dLbl>
              <c:idx val="18"/>
              <c:layout>
                <c:manualLayout>
                  <c:x val="-4.2657477091973026E-5"/>
                  <c:y val="-7.56362566945669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78-4B40-87DC-013C01D43E5D}"/>
                </c:ext>
              </c:extLst>
            </c:dLbl>
            <c:dLbl>
              <c:idx val="19"/>
              <c:layout>
                <c:manualLayout>
                  <c:x val="1.4370025439471019E-3"/>
                  <c:y val="-3.8204121394813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78-4B40-87DC-013C01D43E5D}"/>
                </c:ext>
              </c:extLst>
            </c:dLbl>
            <c:dLbl>
              <c:idx val="20"/>
              <c:layout>
                <c:manualLayout>
                  <c:x val="-1.4370025439471019E-3"/>
                  <c:y val="-4.638809303351476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8-4B40-87DC-013C01D43E5D}"/>
                </c:ext>
              </c:extLst>
            </c:dLbl>
            <c:dLbl>
              <c:idx val="21"/>
              <c:layout>
                <c:manualLayout>
                  <c:x val="-2.9077237302639865E-3"/>
                  <c:y val="-7.7481211558654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78-4B40-87DC-013C01D43E5D}"/>
                </c:ext>
              </c:extLst>
            </c:dLbl>
            <c:spPr>
              <a:noFill/>
              <a:ln w="224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1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Эксплуатация с/х машин</c:v>
                </c:pt>
                <c:pt idx="1">
                  <c:v>Лабораторный химический анализ</c:v>
                </c:pt>
                <c:pt idx="2">
                  <c:v>Геодезия</c:v>
                </c:pt>
                <c:pt idx="3">
                  <c:v>Преподавание в младших классах</c:v>
                </c:pt>
                <c:pt idx="4">
                  <c:v>Ремонт и обслуживание легковых автомобилей</c:v>
                </c:pt>
                <c:pt idx="5">
                  <c:v>Дошкольное воспитание</c:v>
                </c:pt>
                <c:pt idx="6">
                  <c:v>Ветеринария</c:v>
                </c:pt>
                <c:pt idx="7">
                  <c:v>Технологии моды</c:v>
                </c:pt>
                <c:pt idx="8">
                  <c:v>Обслуживание грузовой техники</c:v>
                </c:pt>
                <c:pt idx="9">
                  <c:v>Малярные и декоративные работы</c:v>
                </c:pt>
                <c:pt idx="10">
                  <c:v>Кирпичная кладка</c:v>
                </c:pt>
                <c:pt idx="11">
                  <c:v>Поварское дело</c:v>
                </c:pt>
                <c:pt idx="12">
                  <c:v>Электромонтаж</c:v>
                </c:pt>
                <c:pt idx="13">
                  <c:v>Промышленная автоматика</c:v>
                </c:pt>
                <c:pt idx="14">
                  <c:v>Предпринимательство</c:v>
                </c:pt>
                <c:pt idx="15">
                  <c:v>Инженерный дизайн CAD</c:v>
                </c:pt>
                <c:pt idx="16">
                  <c:v>Программные решения для бизнеса</c:v>
                </c:pt>
                <c:pt idx="17">
                  <c:v>Сварочные технологии</c:v>
                </c:pt>
                <c:pt idx="18">
                  <c:v>Фрезерные работы на станках с ЧПУ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70.48</c:v>
                </c:pt>
                <c:pt idx="1">
                  <c:v>69.86</c:v>
                </c:pt>
                <c:pt idx="2">
                  <c:v>59.45</c:v>
                </c:pt>
                <c:pt idx="3">
                  <c:v>59.41</c:v>
                </c:pt>
                <c:pt idx="4">
                  <c:v>58.92</c:v>
                </c:pt>
                <c:pt idx="5">
                  <c:v>57.48</c:v>
                </c:pt>
                <c:pt idx="6">
                  <c:v>56.1</c:v>
                </c:pt>
                <c:pt idx="7" formatCode="0.00">
                  <c:v>52.4</c:v>
                </c:pt>
                <c:pt idx="8" formatCode="0.00">
                  <c:v>51.59</c:v>
                </c:pt>
                <c:pt idx="9" formatCode="0.00">
                  <c:v>43.92</c:v>
                </c:pt>
                <c:pt idx="10">
                  <c:v>41.6</c:v>
                </c:pt>
                <c:pt idx="11">
                  <c:v>40.15</c:v>
                </c:pt>
                <c:pt idx="12" formatCode="0.0">
                  <c:v>33.81</c:v>
                </c:pt>
                <c:pt idx="13">
                  <c:v>29.85</c:v>
                </c:pt>
                <c:pt idx="14">
                  <c:v>28.27</c:v>
                </c:pt>
                <c:pt idx="15">
                  <c:v>21.01</c:v>
                </c:pt>
                <c:pt idx="16">
                  <c:v>15.92</c:v>
                </c:pt>
                <c:pt idx="17">
                  <c:v>15.1</c:v>
                </c:pt>
                <c:pt idx="18">
                  <c:v>12.29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C78-4B40-87DC-013C01D43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6530048"/>
        <c:axId val="56531584"/>
      </c:barChart>
      <c:catAx>
        <c:axId val="565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436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0"/>
          <a:lstStyle/>
          <a:p>
            <a:pPr>
              <a:defRPr sz="1210" b="0" i="0" u="none" strike="noStrike" kern="1100" cap="none" spc="-6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31584"/>
        <c:crosses val="autoZero"/>
        <c:auto val="1"/>
        <c:lblAlgn val="ctr"/>
        <c:lblOffset val="100"/>
        <c:noMultiLvlLbl val="0"/>
      </c:catAx>
      <c:valAx>
        <c:axId val="56531584"/>
        <c:scaling>
          <c:orientation val="minMax"/>
        </c:scaling>
        <c:delete val="1"/>
        <c:axPos val="l"/>
        <c:majorGridlines>
          <c:spPr>
            <a:ln w="8436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6530048"/>
        <c:crosses val="autoZero"/>
        <c:crossBetween val="between"/>
      </c:valAx>
      <c:spPr>
        <a:noFill/>
        <a:ln w="22495">
          <a:noFill/>
        </a:ln>
      </c:spPr>
    </c:plotArea>
    <c:plotVisOnly val="1"/>
    <c:dispBlanksAs val="gap"/>
    <c:showDLblsOverMax val="0"/>
  </c:chart>
  <c:spPr>
    <a:solidFill>
      <a:schemeClr val="lt1"/>
    </a:solidFill>
    <a:ln w="8436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rot="300000"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391760821990103E-2"/>
          <c:y val="0.17505289492002013"/>
          <c:w val="0.74294626341018155"/>
          <c:h val="0.70459823982246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88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2-41C0-8FB7-05A28F511E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233367571632767E-2"/>
                  <c:y val="-1.2128991345439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D2-41C0-8FB7-05A28F511E8A}"/>
                </c:ext>
              </c:extLst>
            </c:dLbl>
            <c:spPr>
              <a:noFill/>
              <a:ln w="2588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D2-41C0-8FB7-05A28F511E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D2-41C0-8FB7-05A28F511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-39"/>
        <c:axId val="57957376"/>
        <c:axId val="116981760"/>
      </c:barChart>
      <c:catAx>
        <c:axId val="57957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981760"/>
        <c:crosses val="autoZero"/>
        <c:auto val="1"/>
        <c:lblAlgn val="ctr"/>
        <c:lblOffset val="100"/>
        <c:noMultiLvlLbl val="0"/>
      </c:catAx>
      <c:valAx>
        <c:axId val="11698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957376"/>
        <c:crosses val="autoZero"/>
        <c:crossBetween val="between"/>
      </c:valAx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72377731294148395"/>
          <c:y val="7.6062326371948291E-2"/>
          <c:w val="0.20164561727689989"/>
          <c:h val="0.80309505470033005"/>
        </c:manualLayout>
      </c:layout>
      <c:overlay val="0"/>
      <c:txPr>
        <a:bodyPr/>
        <a:lstStyle/>
        <a:p>
          <a:pPr>
            <a:defRPr sz="1435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3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59623639413598E-2"/>
          <c:y val="0.22775224672406347"/>
          <c:w val="0.757575263151259"/>
          <c:h val="0.6633227657122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21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59F-AB81-14FB9D8254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21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0-459F-AB81-14FB9D8254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Создание сети ресурсных центров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0-459F-AB81-14FB9D825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-39"/>
        <c:axId val="60265600"/>
        <c:axId val="60267520"/>
      </c:barChart>
      <c:catAx>
        <c:axId val="60265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267520"/>
        <c:crosses val="autoZero"/>
        <c:auto val="1"/>
        <c:lblAlgn val="ctr"/>
        <c:lblOffset val="100"/>
        <c:noMultiLvlLbl val="0"/>
      </c:catAx>
      <c:valAx>
        <c:axId val="6026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265600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77612953130782447"/>
          <c:y val="0.11059717782801902"/>
          <c:w val="0.16107296587926512"/>
          <c:h val="0.80309516865947306"/>
        </c:manualLayout>
      </c:layout>
      <c:overlay val="0"/>
      <c:txPr>
        <a:bodyPr/>
        <a:lstStyle/>
        <a:p>
          <a:pPr>
            <a:defRPr sz="1398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61704799786311"/>
          <c:y val="0.15505436400106609"/>
          <c:w val="0.40503500060472275"/>
          <c:h val="0.806836139805382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4C1-424B-88F4-E674F9696F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4C1-424B-88F4-E674F9696F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4C1-424B-88F4-E674F9696FB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4C1-424B-88F4-E674F9696FB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4C1-424B-88F4-E674F9696FB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4C1-424B-88F4-E674F9696FB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942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C1-424B-88F4-E674F9696FB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C1-424B-88F4-E674F9696FB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1492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C1-424B-88F4-E674F9696FB8}"/>
                </c:ext>
              </c:extLst>
            </c:dLbl>
            <c:spPr>
              <a:noFill/>
              <a:ln w="25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Другие направления</c:v>
                </c:pt>
                <c:pt idx="1">
                  <c:v>Промышленная экология и биотехнологии</c:v>
                </c:pt>
                <c:pt idx="2">
                  <c:v>Электроника, радиоэлектроника</c:v>
                </c:pt>
                <c:pt idx="3">
                  <c:v>Сельское, лесное, рыбное хоз-во</c:v>
                </c:pt>
                <c:pt idx="4">
                  <c:v>Физическая культура и спорт</c:v>
                </c:pt>
                <c:pt idx="5">
                  <c:v>Машиностроение</c:v>
                </c:pt>
                <c:pt idx="6">
                  <c:v>Информатика и вычислительная техника</c:v>
                </c:pt>
                <c:pt idx="7">
                  <c:v>Электро- и теплоэнергетика</c:v>
                </c:pt>
                <c:pt idx="8">
                  <c:v>Химические технологии</c:v>
                </c:pt>
                <c:pt idx="9">
                  <c:v>Образование и пед.науки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191</c:v>
                </c:pt>
                <c:pt idx="2">
                  <c:v>346</c:v>
                </c:pt>
                <c:pt idx="3">
                  <c:v>525</c:v>
                </c:pt>
                <c:pt idx="4">
                  <c:v>555</c:v>
                </c:pt>
                <c:pt idx="5">
                  <c:v>593</c:v>
                </c:pt>
                <c:pt idx="6">
                  <c:v>826</c:v>
                </c:pt>
                <c:pt idx="7">
                  <c:v>942</c:v>
                </c:pt>
                <c:pt idx="8">
                  <c:v>446</c:v>
                </c:pt>
                <c:pt idx="9">
                  <c:v>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C-410C-BC83-616B792155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4694352217537854E-3"/>
                  <c:y val="3.4644996539592273E-3"/>
                </c:manualLayout>
              </c:layout>
              <c:spPr>
                <a:noFill/>
                <a:ln w="2535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5C-410C-BC83-616B7921555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4C1-424B-88F4-E674F9696F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4C1-424B-88F4-E674F9696FB8}"/>
                </c:ext>
              </c:extLst>
            </c:dLbl>
            <c:dLbl>
              <c:idx val="3"/>
              <c:layout>
                <c:manualLayout>
                  <c:x val="-5.9592469623383805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139</a:t>
                    </a:r>
                    <a:endParaRPr lang="en-US" sz="1600" dirty="0"/>
                  </a:p>
                </c:rich>
              </c:tx>
              <c:spPr>
                <a:noFill/>
                <a:ln w="2535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5C-410C-BC83-616B7921555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4C1-424B-88F4-E674F9696FB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4C1-424B-88F4-E674F9696FB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C1-424B-88F4-E674F9696FB8}"/>
                </c:ext>
              </c:extLst>
            </c:dLbl>
            <c:dLbl>
              <c:idx val="7"/>
              <c:layout>
                <c:manualLayout>
                  <c:x val="1.0428564876081205E-2"/>
                  <c:y val="3.379556080672930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421</a:t>
                    </a:r>
                    <a:endParaRPr lang="en-US" sz="1600" dirty="0"/>
                  </a:p>
                </c:rich>
              </c:tx>
              <c:spPr>
                <a:noFill/>
                <a:ln w="2535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5C-410C-BC83-616B7921555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4C1-424B-88F4-E674F9696FB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4C1-424B-88F4-E674F9696FB8}"/>
                </c:ext>
              </c:extLst>
            </c:dLbl>
            <c:spPr>
              <a:noFill/>
              <a:ln w="25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Другие направления</c:v>
                </c:pt>
                <c:pt idx="1">
                  <c:v>Промышленная экология и биотехнологии</c:v>
                </c:pt>
                <c:pt idx="2">
                  <c:v>Электроника, радиоэлектроника</c:v>
                </c:pt>
                <c:pt idx="3">
                  <c:v>Сельское, лесное, рыбное хоз-во</c:v>
                </c:pt>
                <c:pt idx="4">
                  <c:v>Физическая культура и спорт</c:v>
                </c:pt>
                <c:pt idx="5">
                  <c:v>Машиностроение</c:v>
                </c:pt>
                <c:pt idx="6">
                  <c:v>Информатика и вычислительная техника</c:v>
                </c:pt>
                <c:pt idx="7">
                  <c:v>Электро- и теплоэнергетика</c:v>
                </c:pt>
                <c:pt idx="8">
                  <c:v>Химические технологии</c:v>
                </c:pt>
                <c:pt idx="9">
                  <c:v>Образование и пед.науки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1">
                  <c:v>265</c:v>
                </c:pt>
                <c:pt idx="2">
                  <c:v>173</c:v>
                </c:pt>
                <c:pt idx="3">
                  <c:v>139</c:v>
                </c:pt>
                <c:pt idx="4">
                  <c:v>175</c:v>
                </c:pt>
                <c:pt idx="5">
                  <c:v>262</c:v>
                </c:pt>
                <c:pt idx="6">
                  <c:v>403</c:v>
                </c:pt>
                <c:pt idx="7">
                  <c:v>421</c:v>
                </c:pt>
                <c:pt idx="8">
                  <c:v>790</c:v>
                </c:pt>
                <c:pt idx="9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C-410C-BC83-616B792155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9598527837651577E-3"/>
                  <c:y val="-3.174603174603174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31</a:t>
                    </a:r>
                    <a:endParaRPr lang="en-US" sz="1400" dirty="0"/>
                  </a:p>
                </c:rich>
              </c:tx>
              <c:spPr>
                <a:noFill/>
                <a:ln w="2535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5C-410C-BC83-616B79215559}"/>
                </c:ext>
              </c:extLst>
            </c:dLbl>
            <c:dLbl>
              <c:idx val="6"/>
              <c:layout>
                <c:manualLayout>
                  <c:x val="7.4490587029229756E-3"/>
                  <c:y val="0"/>
                </c:manualLayout>
              </c:layout>
              <c:spPr>
                <a:noFill/>
                <a:ln w="2535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5C-410C-BC83-616B79215559}"/>
                </c:ext>
              </c:extLst>
            </c:dLbl>
            <c:dLbl>
              <c:idx val="7"/>
              <c:layout>
                <c:manualLayout>
                  <c:x val="-2.9796234811691902E-3"/>
                  <c:y val="-2.6610677800574257E-7"/>
                </c:manualLayout>
              </c:layout>
              <c:spPr>
                <a:noFill/>
                <a:ln w="2535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5C-410C-BC83-616B79215559}"/>
                </c:ext>
              </c:extLst>
            </c:dLbl>
            <c:dLbl>
              <c:idx val="8"/>
              <c:layout>
                <c:manualLayout>
                  <c:x val="7.4490241792401646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127</a:t>
                    </a:r>
                    <a:endParaRPr lang="en-US" sz="1400" dirty="0"/>
                  </a:p>
                </c:rich>
              </c:tx>
              <c:spPr>
                <a:noFill/>
                <a:ln w="2535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30726256983239E-2"/>
                      <c:h val="7.915885514310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15C-410C-BC83-616B79215559}"/>
                </c:ext>
              </c:extLst>
            </c:dLbl>
            <c:spPr>
              <a:noFill/>
              <a:ln w="25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Другие направления</c:v>
                </c:pt>
                <c:pt idx="1">
                  <c:v>Промышленная экология и биотехнологии</c:v>
                </c:pt>
                <c:pt idx="2">
                  <c:v>Электроника, радиоэлектроника</c:v>
                </c:pt>
                <c:pt idx="3">
                  <c:v>Сельское, лесное, рыбное хоз-во</c:v>
                </c:pt>
                <c:pt idx="4">
                  <c:v>Физическая культура и спорт</c:v>
                </c:pt>
                <c:pt idx="5">
                  <c:v>Машиностроение</c:v>
                </c:pt>
                <c:pt idx="6">
                  <c:v>Информатика и вычислительная техника</c:v>
                </c:pt>
                <c:pt idx="7">
                  <c:v>Электро- и теплоэнергетика</c:v>
                </c:pt>
                <c:pt idx="8">
                  <c:v>Химические технологии</c:v>
                </c:pt>
                <c:pt idx="9">
                  <c:v>Образование и пед.науки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2">
                  <c:v>120</c:v>
                </c:pt>
                <c:pt idx="8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5C-410C-BC83-616B79215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05221503"/>
        <c:axId val="1"/>
      </c:barChart>
      <c:catAx>
        <c:axId val="605221503"/>
        <c:scaling>
          <c:orientation val="minMax"/>
        </c:scaling>
        <c:delete val="0"/>
        <c:axPos val="l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5221503"/>
        <c:crosses val="autoZero"/>
        <c:crossBetween val="between"/>
      </c:valAx>
      <c:spPr>
        <a:noFill/>
        <a:ln w="25357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0.48385</cdr:x>
      <cdr:y>0</cdr:y>
    </cdr:from>
    <cdr:to>
      <cdr:x>0.61927</cdr:x>
      <cdr:y>0.31817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7378" y="-3711937"/>
          <a:ext cx="51987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342900" indent="1143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685800" indent="2286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028700" indent="3429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371600" indent="4572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800" b="1" dirty="0" smtClean="0">
              <a:solidFill>
                <a:srgbClr val="002060"/>
              </a:solidFill>
            </a:rPr>
            <a:t>46</a:t>
          </a:r>
          <a:endParaRPr lang="ru-RU" altLang="ru-RU" sz="18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0.45784</cdr:x>
      <cdr:y>0</cdr:y>
    </cdr:from>
    <cdr:to>
      <cdr:x>0.59665</cdr:x>
      <cdr:y>0.29096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4370" y="0"/>
          <a:ext cx="528867" cy="374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342900" indent="1143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685800" indent="2286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028700" indent="3429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371600" indent="457200" algn="l" defTabSz="685800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altLang="ru-RU" sz="1800" b="1" dirty="0" smtClean="0">
              <a:solidFill>
                <a:srgbClr val="002060"/>
              </a:solidFill>
            </a:rPr>
            <a:t>92</a:t>
          </a:r>
          <a:endParaRPr lang="ru-RU" altLang="ru-RU" sz="1800" b="1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574B0-2BC5-42E8-821F-35E0A9840DF0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508638-AA39-4292-897B-CD2DE24E3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53E39-7A9D-40AA-A0A2-D9FF93443DF8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089F30-E86D-423B-8780-935E24D30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B8B345-B1ED-4BEA-B052-A73058A03997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C16642-1DA3-447F-92AE-31EA9BD50242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294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886A-AF16-4F3D-BED7-37F711632622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3C44-855D-4038-9632-8EAA4C7D9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43516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E803-8395-4E92-A77F-E25D6F977B88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C44B-F66B-4AB1-99EC-9268114F0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91973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17CD-5655-4B23-93ED-EEE5AF804725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C7FC-2C4D-4B36-8B21-6299CC30B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823017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3450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434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A413-8FC9-43D9-AB70-141375B85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64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3887" y="1369219"/>
            <a:ext cx="8287352" cy="3359192"/>
          </a:xfrm>
        </p:spPr>
        <p:txBody>
          <a:bodyPr>
            <a:no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700"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27.01.2016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F617-7BDF-4FAF-A293-1D681B28C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6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03CE-6C7B-411A-A905-3B4676D7A0C5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23EC-156D-4E1D-84F3-2348657B6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38033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AAC8-B2D9-4FAD-94AA-C39829068601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D51C-2B51-4A99-B8C3-F57DE3DAE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68549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4076-A3EC-4A33-8D9C-8B8ECDDE1C35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2F53-A9FF-4FD0-808C-5972D537B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67867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3491-CEC2-4E85-8865-BDB00677724A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D468-3B8A-4D95-8251-7693650BD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57747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A1E-7B72-4E0A-BAF9-4379DC8D61AE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39A3-7AC1-4633-8F36-A25689C01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86876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708D-B37E-4841-9024-CC8D03D3BC83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7184-5530-437A-8339-B1A784307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37320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0735-4AEF-4CBC-A251-02548FD8A838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DC58-3997-4FC6-92CE-3332629F7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899082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B9A1-BE3E-4462-983B-242D8D4ADA86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2BBA-19C3-47BB-8596-57FD331EA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7084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3405F-7DD8-461F-9DC4-34ADE4407549}" type="datetimeFigureOut">
              <a:rPr lang="ru-RU"/>
              <a:pPr>
                <a:defRPr/>
              </a:pPr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6AD29-E1A0-4BC2-BCA9-AA5E6A242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>
    <p:wip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10" Type="http://schemas.openxmlformats.org/officeDocument/2006/relationships/chart" Target="../charts/chart3.xml"/><Relationship Id="rId4" Type="http://schemas.openxmlformats.org/officeDocument/2006/relationships/image" Target="../media/image18.jpeg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0825" y="1344613"/>
            <a:ext cx="8618538" cy="21844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Развитие системы профессионального           и высшего образования Республики Татарстан для кадрового обеспечения экономики региона</a:t>
            </a:r>
            <a:endParaRPr lang="ru-RU" sz="3400" kern="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5" y="287338"/>
            <a:ext cx="9388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4725988"/>
            <a:ext cx="93884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2"/>
          <p:cNvSpPr txBox="1">
            <a:spLocks noChangeArrowheads="1"/>
          </p:cNvSpPr>
          <p:nvPr/>
        </p:nvSpPr>
        <p:spPr bwMode="auto">
          <a:xfrm>
            <a:off x="5311775" y="3630613"/>
            <a:ext cx="39290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376092"/>
                </a:solidFill>
              </a:rPr>
              <a:t>Поминов Андрей Иванович,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376092"/>
                </a:solidFill>
              </a:rPr>
              <a:t>первый заместитель министра образования и науки</a:t>
            </a:r>
            <a:r>
              <a:rPr lang="en-US" altLang="ru-RU" sz="2000" b="1">
                <a:solidFill>
                  <a:srgbClr val="376092"/>
                </a:solidFill>
              </a:rPr>
              <a:t> 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376092"/>
                </a:solidFill>
              </a:rPr>
              <a:t>Республики Татарстан</a:t>
            </a:r>
            <a:endParaRPr lang="ru-RU" altLang="ru-RU" sz="2000" b="1" i="1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00B713-1146-46A3-B549-D6F75F9B477B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77788"/>
            <a:ext cx="8039100" cy="46196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rPr>
              <a:t>Федеральный проект «Цифровая образовательная среда»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23850" y="1112838"/>
            <a:ext cx="3970338" cy="2463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solidFill>
                <a:srgbClr val="A8246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5014"/>
              </p:ext>
            </p:extLst>
          </p:nvPr>
        </p:nvGraphicFramePr>
        <p:xfrm>
          <a:off x="69850" y="400048"/>
          <a:ext cx="8912225" cy="43354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6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Арский педагогический колледж им. </a:t>
                      </a:r>
                      <a:r>
                        <a:rPr lang="ru-RU" sz="15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Г.Тукая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энергетический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Буинский ветеринарный техникум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Кукморский аграрный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Елабужский политехнический колледж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Мамадышский политехнический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Зеленодольский механический колледж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Мензелинский педагогический колледж имени Мусы 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Джалиля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авиационно-технический колледж имени </a:t>
                      </a:r>
                      <a:r>
                        <a:rPr lang="ru-RU" sz="1500" b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П.В.Дементьева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Набережночелнинский политехнический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торгово-экономический техникум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Нижнекамский политехнический колледж имени 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Е.Н.Королёва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832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автотранспортный техникум им. </a:t>
                      </a:r>
                      <a:r>
                        <a:rPr lang="ru-RU" sz="15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А.П.Обыденнова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Нижнекамский педагогический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колледж строительства, архитектуры и городского хозяйства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Технический колледж им. В.Д.Поташова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0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 нефтехимический колледж имени 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В.П.Лушникова</a:t>
                      </a:r>
                      <a:endParaRPr lang="ru-RU" sz="1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4" marR="497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0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99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D3830E-8209-4E2C-A113-1C6E88FF8E6A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123825"/>
            <a:ext cx="8231187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3" y="66675"/>
            <a:ext cx="8116887" cy="9937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Контрольные цифры приема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2019/20 учебном году</a:t>
            </a:r>
          </a:p>
        </p:txBody>
      </p:sp>
      <p:sp>
        <p:nvSpPr>
          <p:cNvPr id="16390" name="Объект 2"/>
          <p:cNvSpPr>
            <a:spLocks noGrp="1"/>
          </p:cNvSpPr>
          <p:nvPr>
            <p:ph idx="1"/>
          </p:nvPr>
        </p:nvSpPr>
        <p:spPr>
          <a:xfrm>
            <a:off x="84138" y="1331913"/>
            <a:ext cx="9024937" cy="31829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568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первокурсников в </a:t>
            </a: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организациях,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них:</a:t>
            </a:r>
            <a:endParaRPr lang="ru-RU" altLang="ru-RU" sz="24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 14 028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обучение по </a:t>
            </a: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158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образовательным программам СПО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558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лица с ОВЗ,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alt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адаптированным образовательным программам профессиональной подготовки</a:t>
            </a:r>
          </a:p>
        </p:txBody>
      </p:sp>
      <p:pic>
        <p:nvPicPr>
          <p:cNvPr id="1639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2206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9321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3B8C43-C426-4210-891F-5B7E4AB46778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1125" y="120650"/>
            <a:ext cx="8497888" cy="563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Образовательные программы из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перечня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ТОП-50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413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952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>
            <a:extLst/>
          </p:cNvPr>
          <p:cNvSpPr txBox="1">
            <a:spLocks/>
          </p:cNvSpPr>
          <p:nvPr/>
        </p:nvSpPr>
        <p:spPr>
          <a:xfrm>
            <a:off x="-300038" y="1312863"/>
            <a:ext cx="4892676" cy="387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образовательных программ</a:t>
            </a:r>
            <a:endParaRPr lang="ru-RU" altLang="ru-RU" sz="18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/>
          </p:cNvPr>
          <p:cNvSpPr txBox="1">
            <a:spLocks/>
          </p:cNvSpPr>
          <p:nvPr/>
        </p:nvSpPr>
        <p:spPr>
          <a:xfrm>
            <a:off x="414338" y="3681413"/>
            <a:ext cx="3248025" cy="38258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Ежегодный прием</a:t>
            </a:r>
            <a:endParaRPr lang="ru-RU" altLang="ru-RU" sz="18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/>
          </p:cNvPr>
          <p:cNvSpPr txBox="1">
            <a:spLocks/>
          </p:cNvSpPr>
          <p:nvPr/>
        </p:nvSpPr>
        <p:spPr>
          <a:xfrm>
            <a:off x="582613" y="2532063"/>
            <a:ext cx="3127375" cy="31750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учреждений СПО</a:t>
            </a:r>
            <a:endParaRPr lang="ru-RU" altLang="ru-RU" sz="18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>
            <a:extLst/>
          </p:cNvPr>
          <p:cNvSpPr txBox="1">
            <a:spLocks/>
          </p:cNvSpPr>
          <p:nvPr/>
        </p:nvSpPr>
        <p:spPr>
          <a:xfrm>
            <a:off x="263525" y="788988"/>
            <a:ext cx="1039813" cy="387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2018/19</a:t>
            </a:r>
            <a:endParaRPr lang="ru-RU" altLang="ru-RU" sz="20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>
            <a:extLst/>
          </p:cNvPr>
          <p:cNvSpPr txBox="1">
            <a:spLocks/>
          </p:cNvSpPr>
          <p:nvPr/>
        </p:nvSpPr>
        <p:spPr>
          <a:xfrm>
            <a:off x="1612900" y="798513"/>
            <a:ext cx="1066800" cy="387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2019/20</a:t>
            </a:r>
            <a:endParaRPr lang="ru-RU" altLang="ru-RU" sz="20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>
            <a:extLst/>
          </p:cNvPr>
          <p:cNvSpPr txBox="1">
            <a:spLocks/>
          </p:cNvSpPr>
          <p:nvPr/>
        </p:nvSpPr>
        <p:spPr>
          <a:xfrm>
            <a:off x="3044825" y="788988"/>
            <a:ext cx="1095375" cy="387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2020/21</a:t>
            </a:r>
            <a:endParaRPr lang="ru-RU" altLang="ru-RU" sz="20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025" y="1836738"/>
            <a:ext cx="846138" cy="4413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579563" y="1803400"/>
            <a:ext cx="1023937" cy="5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11488" y="1752600"/>
            <a:ext cx="1095375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7025" y="3062288"/>
            <a:ext cx="846138" cy="439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579563" y="3028950"/>
            <a:ext cx="1023937" cy="5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011488" y="2978150"/>
            <a:ext cx="1095375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65125" y="4167188"/>
            <a:ext cx="846138" cy="439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595438" y="4132263"/>
            <a:ext cx="1023937" cy="5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006725" y="4089400"/>
            <a:ext cx="1096963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429" name="TextBox 10"/>
          <p:cNvSpPr txBox="1">
            <a:spLocks noChangeArrowheads="1"/>
          </p:cNvSpPr>
          <p:nvPr/>
        </p:nvSpPr>
        <p:spPr bwMode="auto">
          <a:xfrm>
            <a:off x="460375" y="1846263"/>
            <a:ext cx="5794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100" b="1" dirty="0"/>
              <a:t> 20</a:t>
            </a:r>
          </a:p>
        </p:txBody>
      </p:sp>
      <p:sp>
        <p:nvSpPr>
          <p:cNvPr id="17430" name="TextBox 46"/>
          <p:cNvSpPr txBox="1">
            <a:spLocks noChangeArrowheads="1"/>
          </p:cNvSpPr>
          <p:nvPr/>
        </p:nvSpPr>
        <p:spPr bwMode="auto">
          <a:xfrm>
            <a:off x="1760538" y="1836738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24</a:t>
            </a:r>
          </a:p>
        </p:txBody>
      </p:sp>
      <p:sp>
        <p:nvSpPr>
          <p:cNvPr id="17431" name="TextBox 47"/>
          <p:cNvSpPr txBox="1">
            <a:spLocks noChangeArrowheads="1"/>
          </p:cNvSpPr>
          <p:nvPr/>
        </p:nvSpPr>
        <p:spPr bwMode="auto">
          <a:xfrm>
            <a:off x="3294063" y="1803400"/>
            <a:ext cx="701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600" b="1"/>
              <a:t>28</a:t>
            </a:r>
          </a:p>
        </p:txBody>
      </p:sp>
      <p:sp>
        <p:nvSpPr>
          <p:cNvPr id="17432" name="TextBox 48"/>
          <p:cNvSpPr txBox="1">
            <a:spLocks noChangeArrowheads="1"/>
          </p:cNvSpPr>
          <p:nvPr/>
        </p:nvSpPr>
        <p:spPr bwMode="auto">
          <a:xfrm>
            <a:off x="460375" y="3067050"/>
            <a:ext cx="579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 b="1"/>
              <a:t> </a:t>
            </a:r>
            <a:r>
              <a:rPr lang="ru-RU" altLang="ru-RU" sz="2100" b="1"/>
              <a:t>43</a:t>
            </a:r>
          </a:p>
        </p:txBody>
      </p:sp>
      <p:sp>
        <p:nvSpPr>
          <p:cNvPr id="17433" name="TextBox 49"/>
          <p:cNvSpPr txBox="1">
            <a:spLocks noChangeArrowheads="1"/>
          </p:cNvSpPr>
          <p:nvPr/>
        </p:nvSpPr>
        <p:spPr bwMode="auto">
          <a:xfrm>
            <a:off x="1836738" y="307498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46</a:t>
            </a:r>
          </a:p>
        </p:txBody>
      </p:sp>
      <p:sp>
        <p:nvSpPr>
          <p:cNvPr id="17434" name="TextBox 51"/>
          <p:cNvSpPr txBox="1">
            <a:spLocks noChangeArrowheads="1"/>
          </p:cNvSpPr>
          <p:nvPr/>
        </p:nvSpPr>
        <p:spPr bwMode="auto">
          <a:xfrm>
            <a:off x="3311525" y="3035300"/>
            <a:ext cx="5699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600" b="1"/>
              <a:t>51</a:t>
            </a:r>
          </a:p>
        </p:txBody>
      </p:sp>
      <p:sp>
        <p:nvSpPr>
          <p:cNvPr id="17435" name="TextBox 60"/>
          <p:cNvSpPr txBox="1">
            <a:spLocks noChangeArrowheads="1"/>
          </p:cNvSpPr>
          <p:nvPr/>
        </p:nvSpPr>
        <p:spPr bwMode="auto">
          <a:xfrm>
            <a:off x="327025" y="4171950"/>
            <a:ext cx="815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 b="1"/>
              <a:t> </a:t>
            </a:r>
            <a:r>
              <a:rPr lang="ru-RU" altLang="ru-RU" sz="2100" b="1"/>
              <a:t>2105</a:t>
            </a:r>
          </a:p>
        </p:txBody>
      </p:sp>
      <p:sp>
        <p:nvSpPr>
          <p:cNvPr id="17436" name="TextBox 61"/>
          <p:cNvSpPr txBox="1">
            <a:spLocks noChangeArrowheads="1"/>
          </p:cNvSpPr>
          <p:nvPr/>
        </p:nvSpPr>
        <p:spPr bwMode="auto">
          <a:xfrm>
            <a:off x="1690688" y="4146550"/>
            <a:ext cx="831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2410</a:t>
            </a:r>
          </a:p>
        </p:txBody>
      </p:sp>
      <p:sp>
        <p:nvSpPr>
          <p:cNvPr id="17437" name="TextBox 62"/>
          <p:cNvSpPr txBox="1">
            <a:spLocks noChangeArrowheads="1"/>
          </p:cNvSpPr>
          <p:nvPr/>
        </p:nvSpPr>
        <p:spPr bwMode="auto">
          <a:xfrm>
            <a:off x="3151188" y="4148138"/>
            <a:ext cx="882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600" b="1"/>
              <a:t>2850</a:t>
            </a:r>
          </a:p>
        </p:txBody>
      </p:sp>
      <p:sp>
        <p:nvSpPr>
          <p:cNvPr id="66" name="Заголовок 1">
            <a:extLst/>
          </p:cNvPr>
          <p:cNvSpPr txBox="1">
            <a:spLocks/>
          </p:cNvSpPr>
          <p:nvPr/>
        </p:nvSpPr>
        <p:spPr>
          <a:xfrm>
            <a:off x="4351338" y="646113"/>
            <a:ext cx="4700587" cy="442118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endParaRPr lang="ru-RU" altLang="ru-RU" sz="1800" b="1" dirty="0" smtClean="0">
              <a:solidFill>
                <a:srgbClr val="0033CC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Наиболее востребованные </a:t>
            </a:r>
          </a:p>
          <a:p>
            <a:pPr marL="285750" indent="-285750" algn="ctr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400" b="1" dirty="0" smtClean="0">
              <a:solidFill>
                <a:srgbClr val="0033CC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Информационные </a:t>
            </a: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системы </a:t>
            </a: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и программирование</a:t>
            </a:r>
            <a:endParaRPr lang="ru-RU" altLang="ru-RU" sz="1550" dirty="0">
              <a:solidFill>
                <a:srgbClr val="00206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Мастер отделочных, строительных </a:t>
            </a: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декоративных работ 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Мастер столярно-плиточных, паркетных и стекольных работ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 err="1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Мехатроника</a:t>
            </a: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 и мобильная робототехника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Монтаж, техническое </a:t>
            </a: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обслуживание и ремонт промышленного оборудования </a:t>
            </a:r>
            <a:endParaRPr lang="ru-RU" altLang="ru-RU" sz="1550" dirty="0">
              <a:solidFill>
                <a:srgbClr val="002060"/>
              </a:solidFill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Повар, кондитер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Сварщик (ручной и частично механизированной сварки (наплавки))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Техническая эксплуатация и обслуживание роботизированного производства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50" dirty="0" smtClean="0">
                <a:solidFill>
                  <a:srgbClr val="002060"/>
                </a:solidFill>
                <a:latin typeface="+mn-lt"/>
                <a:ea typeface="Calibri"/>
                <a:cs typeface="Times New Roman" panose="02020603050405020304" pitchFamily="18" charset="0"/>
              </a:rPr>
              <a:t>Техническое обслуживание и ремонт двигателей, систем и агрегатов автомобилей</a:t>
            </a:r>
          </a:p>
          <a:p>
            <a:pPr marL="180975" indent="-180975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200" dirty="0" smtClean="0"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180975" indent="-180975" algn="ctr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2000" b="1" dirty="0">
              <a:solidFill>
                <a:srgbClr val="0033CC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297363" y="896938"/>
            <a:ext cx="0" cy="3849687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011AF1-E241-44F4-B958-9F68A4D2CE9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2975" y="2165350"/>
            <a:ext cx="7589838" cy="563563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Демонстрационный экзамен по стандартам 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Ворлдскиллс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6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952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53988" y="69850"/>
            <a:ext cx="8421688" cy="5794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Демонстрационный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экзамен по стандартам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«Ворлдскиллс»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-4297363" y="249238"/>
            <a:ext cx="41433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0070C0"/>
              </a:solidFill>
            </a:endParaRP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-4845050" y="2065338"/>
            <a:ext cx="448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0070C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4451350"/>
          <a:ext cx="9780588" cy="431800"/>
        </p:xfrm>
        <a:graphic>
          <a:graphicData uri="http://schemas.openxmlformats.org/drawingml/2006/table">
            <a:tbl>
              <a:tblPr/>
              <a:tblGrid>
                <a:gridCol w="978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461" marB="45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488" name="Диаграмма 1"/>
          <p:cNvGraphicFramePr>
            <a:graphicFrameLocks/>
          </p:cNvGraphicFramePr>
          <p:nvPr/>
        </p:nvGraphicFramePr>
        <p:xfrm>
          <a:off x="4370388" y="998538"/>
          <a:ext cx="5056187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" r:id="rId4" imgW="5054022" imgH="1999661" progId="Excel.Chart.8">
                  <p:embed/>
                </p:oleObj>
              </mc:Choice>
              <mc:Fallback>
                <p:oleObj r:id="rId4" imgW="5054022" imgH="199966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998538"/>
                        <a:ext cx="5056187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93675"/>
            <a:ext cx="777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0" name="Объект 2"/>
          <p:cNvGraphicFramePr>
            <a:graphicFrameLocks/>
          </p:cNvGraphicFramePr>
          <p:nvPr/>
        </p:nvGraphicFramePr>
        <p:xfrm>
          <a:off x="88900" y="1081088"/>
          <a:ext cx="47831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3" r:id="rId7" imgW="4779678" imgH="1414395" progId="Excel.Chart.8">
                  <p:embed/>
                </p:oleObj>
              </mc:Choice>
              <mc:Fallback>
                <p:oleObj r:id="rId7" imgW="4779678" imgH="1414395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081088"/>
                        <a:ext cx="4783138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946650" y="750888"/>
            <a:ext cx="0" cy="3808412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"/>
          <p:cNvSpPr txBox="1">
            <a:spLocks/>
          </p:cNvSpPr>
          <p:nvPr/>
        </p:nvSpPr>
        <p:spPr bwMode="auto">
          <a:xfrm>
            <a:off x="-39688" y="750888"/>
            <a:ext cx="522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Организации-участники</a:t>
            </a:r>
            <a:endParaRPr lang="ru-RU" altLang="ru-RU" sz="1600" dirty="0">
              <a:solidFill>
                <a:srgbClr val="203864"/>
              </a:solidFill>
            </a:endParaRPr>
          </a:p>
        </p:txBody>
      </p:sp>
      <p:graphicFrame>
        <p:nvGraphicFramePr>
          <p:cNvPr id="20493" name="Объект 2"/>
          <p:cNvGraphicFramePr>
            <a:graphicFrameLocks/>
          </p:cNvGraphicFramePr>
          <p:nvPr/>
        </p:nvGraphicFramePr>
        <p:xfrm>
          <a:off x="185738" y="2971800"/>
          <a:ext cx="47815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4" r:id="rId9" imgW="4785775" imgH="1414395" progId="Excel.Chart.8">
                  <p:embed/>
                </p:oleObj>
              </mc:Choice>
              <mc:Fallback>
                <p:oleObj r:id="rId9" imgW="4785775" imgH="1414395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971800"/>
                        <a:ext cx="478155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 bwMode="auto">
          <a:xfrm>
            <a:off x="254000" y="2751138"/>
            <a:ext cx="4279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179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Компетенции </a:t>
            </a:r>
            <a:endParaRPr lang="ru-RU" sz="19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900" dirty="0" smtClean="0">
                <a:solidFill>
                  <a:srgbClr val="203864"/>
                </a:solidFill>
              </a:rPr>
              <a:t>    </a:t>
            </a:r>
            <a:endParaRPr lang="ru-RU" altLang="ru-RU" sz="1900" dirty="0">
              <a:solidFill>
                <a:srgbClr val="203864"/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4757738" y="779463"/>
            <a:ext cx="4279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179" indent="0" algn="ctr" defTabSz="9144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Участники экзамена 2019</a:t>
            </a:r>
            <a:endParaRPr lang="ru-RU" altLang="ru-RU" sz="19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4648200" y="2822575"/>
            <a:ext cx="42799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179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900" b="1" dirty="0">
                <a:solidFill>
                  <a:srgbClr val="002060"/>
                </a:solidFill>
              </a:rPr>
              <a:t> </a:t>
            </a:r>
            <a:r>
              <a:rPr lang="ru-RU" altLang="ru-RU" sz="1900" b="1" dirty="0" smtClean="0">
                <a:solidFill>
                  <a:srgbClr val="002060"/>
                </a:solidFill>
              </a:rPr>
              <a:t>Центры проведения экзамена</a:t>
            </a:r>
            <a:endParaRPr lang="ru-RU" altLang="ru-RU" sz="1600" dirty="0">
              <a:solidFill>
                <a:srgbClr val="203864"/>
              </a:solidFill>
            </a:endParaRPr>
          </a:p>
        </p:txBody>
      </p:sp>
      <p:graphicFrame>
        <p:nvGraphicFramePr>
          <p:cNvPr id="20497" name="Объект 2"/>
          <p:cNvGraphicFramePr>
            <a:graphicFrameLocks/>
          </p:cNvGraphicFramePr>
          <p:nvPr/>
        </p:nvGraphicFramePr>
        <p:xfrm>
          <a:off x="4597400" y="3038475"/>
          <a:ext cx="47831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r:id="rId11" imgW="4785775" imgH="1414395" progId="Excel.Chart.8">
                  <p:embed/>
                </p:oleObj>
              </mc:Choice>
              <mc:Fallback>
                <p:oleObj r:id="rId11" imgW="4785775" imgH="1414395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038475"/>
                        <a:ext cx="4783138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20638"/>
            <a:ext cx="9120187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FAD4EE-FAED-4E9A-8225-3B7BC04C2775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21508" name="Группа 2"/>
          <p:cNvGrpSpPr>
            <a:grpSpLocks/>
          </p:cNvGrpSpPr>
          <p:nvPr/>
        </p:nvGrpSpPr>
        <p:grpSpPr bwMode="auto">
          <a:xfrm>
            <a:off x="23813" y="536575"/>
            <a:ext cx="9012237" cy="4275138"/>
            <a:chOff x="23231" y="536522"/>
            <a:chExt cx="9011852" cy="4344069"/>
          </a:xfrm>
        </p:grpSpPr>
        <p:graphicFrame>
          <p:nvGraphicFramePr>
            <p:cNvPr id="21519" name="Диаграмма 4"/>
            <p:cNvGraphicFramePr>
              <a:graphicFrameLocks/>
            </p:cNvGraphicFramePr>
            <p:nvPr/>
          </p:nvGraphicFramePr>
          <p:xfrm>
            <a:off x="23231" y="536522"/>
            <a:ext cx="9011852" cy="4344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1" name="Диаграмма" r:id="rId4" imgW="8915496" imgH="4229185" progId="Excel.Chart.8">
                    <p:embed/>
                  </p:oleObj>
                </mc:Choice>
                <mc:Fallback>
                  <p:oleObj name="Диаграмма" r:id="rId4" imgW="8915496" imgH="4229185" progId="Excel.Chart.8">
                    <p:embed/>
                    <p:pic>
                      <p:nvPicPr>
                        <p:cNvPr id="21519" name="Диаграмма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31" y="536522"/>
                          <a:ext cx="9011852" cy="4344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20" name="Группа 1"/>
            <p:cNvGrpSpPr>
              <a:grpSpLocks/>
            </p:cNvGrpSpPr>
            <p:nvPr/>
          </p:nvGrpSpPr>
          <p:grpSpPr bwMode="auto">
            <a:xfrm>
              <a:off x="1855208" y="2480018"/>
              <a:ext cx="7054856" cy="633306"/>
              <a:chOff x="1855208" y="2480018"/>
              <a:chExt cx="7054856" cy="633306"/>
            </a:xfrm>
          </p:grpSpPr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8568379" y="2549666"/>
                <a:ext cx="341298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7944518" y="2514178"/>
                <a:ext cx="341297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7369868" y="2512565"/>
                <a:ext cx="325423" cy="56297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585676" y="2480304"/>
                <a:ext cx="341297" cy="56297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6171356" y="2498047"/>
                <a:ext cx="341298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395102" y="2502887"/>
                <a:ext cx="341297" cy="56297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5003006" y="2498047"/>
                <a:ext cx="341298" cy="56458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233102" y="2491595"/>
                <a:ext cx="341297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3450497" y="2480304"/>
                <a:ext cx="341298" cy="56297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3044114" y="2480304"/>
                <a:ext cx="342885" cy="56297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2642494" y="2494821"/>
                <a:ext cx="341297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1855128" y="2488369"/>
                <a:ext cx="341297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2244048" y="2488369"/>
                <a:ext cx="341298" cy="562971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ru-RU" sz="140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111125" y="-20638"/>
            <a:ext cx="7985125" cy="565151"/>
          </a:xfrm>
          <a:prstGeom prst="rect">
            <a:avLst/>
          </a:prstGeom>
          <a:effectLst/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Распределение количества участников демонстрационного экзамена в разрезе компетенций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463675" y="2457450"/>
            <a:ext cx="341313" cy="554038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084263" y="2449513"/>
            <a:ext cx="341312" cy="554037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852863" y="2449513"/>
            <a:ext cx="341312" cy="554037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4624388" y="2473325"/>
            <a:ext cx="341312" cy="555625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780088" y="2487613"/>
            <a:ext cx="339725" cy="554037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6986588" y="2492375"/>
            <a:ext cx="341312" cy="554038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8170863" y="2522538"/>
            <a:ext cx="325437" cy="555625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7770813" y="2516188"/>
            <a:ext cx="325437" cy="554037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518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952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9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037638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7C3617-4480-462C-9AB1-2F303587F3FB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2" name="Диаграмма 9"/>
          <p:cNvGraphicFramePr>
            <a:graphicFrameLocks/>
          </p:cNvGraphicFramePr>
          <p:nvPr>
            <p:extLst/>
          </p:nvPr>
        </p:nvGraphicFramePr>
        <p:xfrm>
          <a:off x="165100" y="515938"/>
          <a:ext cx="8821738" cy="422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30275" y="-20638"/>
            <a:ext cx="7985125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Результаты демонстрационного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экзамена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(% выполнения задания)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559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34925"/>
            <a:ext cx="814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00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1965325"/>
            <a:ext cx="8231187" cy="56356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Развитие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инклюзивного профессионального образования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4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AF4DA9-BFDE-4CB0-B6ED-493FECAB796D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51BF43-8912-4EEC-B07D-B9BAFF44B6A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95263"/>
            <a:ext cx="8745538" cy="4905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Центры развития инклюзивного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профессионального  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26629" name="Прямоугольник 13"/>
          <p:cNvSpPr>
            <a:spLocks noChangeArrowheads="1"/>
          </p:cNvSpPr>
          <p:nvPr/>
        </p:nvSpPr>
        <p:spPr bwMode="auto">
          <a:xfrm>
            <a:off x="1170432" y="809625"/>
            <a:ext cx="71242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 eaLnBrk="1" hangingPunct="1"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БАЗОВАЯ ПРОФЕССИОНАЛЬНАЯ ОБРАЗОВАТЕЛЬНАЯ ОРГАНИЗАЦИЯ</a:t>
            </a:r>
          </a:p>
        </p:txBody>
      </p:sp>
      <p:sp>
        <p:nvSpPr>
          <p:cNvPr id="26630" name="Прямоугольник 16"/>
          <p:cNvSpPr>
            <a:spLocks noChangeArrowheads="1"/>
          </p:cNvSpPr>
          <p:nvPr/>
        </p:nvSpPr>
        <p:spPr bwMode="auto">
          <a:xfrm>
            <a:off x="1476375" y="2709863"/>
            <a:ext cx="65913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 eaLnBrk="1" hangingPunct="1">
              <a:spcBef>
                <a:spcPts val="0"/>
              </a:spcBef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УЧЕБНО-МЕТОДИЧЕСКИЙ ЦЕНТР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0824" y="1038225"/>
            <a:ext cx="4176713" cy="16542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898502" indent="-898502"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2017 год </a:t>
            </a:r>
          </a:p>
          <a:p>
            <a:pPr marL="898502" indent="-898502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sz="1800" b="1" dirty="0">
                <a:solidFill>
                  <a:srgbClr val="002060"/>
                </a:solidFill>
              </a:rPr>
              <a:t>Казанский торгово-экономический техникум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sz="1600" dirty="0" smtClean="0">
                <a:solidFill>
                  <a:srgbClr val="002060"/>
                </a:solidFill>
              </a:rPr>
              <a:t> млн. рублей – создание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ресурсного центра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1600" dirty="0" smtClean="0">
                <a:solidFill>
                  <a:srgbClr val="002060"/>
                </a:solidFill>
              </a:rPr>
              <a:t>млн</a:t>
            </a:r>
            <a:r>
              <a:rPr lang="ru-RU" sz="1600" dirty="0">
                <a:solidFill>
                  <a:srgbClr val="002060"/>
                </a:solidFill>
              </a:rPr>
              <a:t>. рублей – </a:t>
            </a:r>
            <a:r>
              <a:rPr lang="ru-RU" sz="1600" dirty="0" smtClean="0">
                <a:solidFill>
                  <a:srgbClr val="002060"/>
                </a:solidFill>
              </a:rPr>
              <a:t> создание      базовой </a:t>
            </a:r>
            <a:r>
              <a:rPr lang="ru-RU" sz="1600" dirty="0">
                <a:solidFill>
                  <a:srgbClr val="002060"/>
                </a:solidFill>
              </a:rPr>
              <a:t>организации</a:t>
            </a:r>
          </a:p>
        </p:txBody>
      </p:sp>
      <p:sp>
        <p:nvSpPr>
          <p:cNvPr id="26632" name="Прямоугольник 20"/>
          <p:cNvSpPr>
            <a:spLocks noChangeArrowheads="1"/>
          </p:cNvSpPr>
          <p:nvPr/>
        </p:nvSpPr>
        <p:spPr bwMode="auto">
          <a:xfrm>
            <a:off x="120650" y="3005138"/>
            <a:ext cx="4308475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</a:rPr>
              <a:t>2018 год </a:t>
            </a:r>
          </a:p>
          <a:p>
            <a:pPr algn="ctr"/>
            <a:endParaRPr lang="ru-RU" altLang="ru-RU" sz="500" b="1" u="sng" dirty="0">
              <a:solidFill>
                <a:srgbClr val="002060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2060"/>
                </a:solidFill>
              </a:rPr>
              <a:t>Казанский строительный колледж</a:t>
            </a:r>
          </a:p>
          <a:p>
            <a:r>
              <a:rPr lang="ru-RU" altLang="ru-RU" sz="1600" b="1" dirty="0">
                <a:solidFill>
                  <a:srgbClr val="3366FF"/>
                </a:solidFill>
                <a:cs typeface="Arial" panose="020B0604020202020204" pitchFamily="34" charset="0"/>
              </a:rPr>
              <a:t>  </a:t>
            </a:r>
            <a:r>
              <a:rPr lang="ru-RU" alt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275 </a:t>
            </a:r>
            <a:r>
              <a:rPr lang="ru-RU" altLang="ru-RU" sz="1600" dirty="0">
                <a:solidFill>
                  <a:srgbClr val="002060"/>
                </a:solidFill>
              </a:rPr>
              <a:t>млн. рублей – </a:t>
            </a:r>
            <a:r>
              <a:rPr lang="ru-RU" altLang="ru-RU" sz="1600" dirty="0" smtClean="0">
                <a:solidFill>
                  <a:srgbClr val="002060"/>
                </a:solidFill>
              </a:rPr>
              <a:t> создание                   </a:t>
            </a:r>
            <a:r>
              <a:rPr lang="ru-RU" altLang="ru-RU" sz="1600" dirty="0">
                <a:solidFill>
                  <a:srgbClr val="002060"/>
                </a:solidFill>
              </a:rPr>
              <a:t>		          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ресурсного </a:t>
            </a:r>
            <a:r>
              <a:rPr lang="ru-RU" altLang="ru-RU" sz="1600" dirty="0">
                <a:solidFill>
                  <a:srgbClr val="002060"/>
                </a:solidFill>
              </a:rPr>
              <a:t>центра</a:t>
            </a:r>
          </a:p>
          <a:p>
            <a:r>
              <a:rPr lang="ru-RU" altLang="ru-RU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 </a:t>
            </a:r>
            <a:r>
              <a:rPr lang="ru-RU" alt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altLang="ru-RU" sz="1600" dirty="0">
                <a:solidFill>
                  <a:srgbClr val="002060"/>
                </a:solidFill>
              </a:rPr>
              <a:t>млн. рублей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–  создание </a:t>
            </a:r>
            <a:r>
              <a:rPr lang="ru-RU" altLang="ru-RU" sz="1600" dirty="0">
                <a:solidFill>
                  <a:srgbClr val="002060"/>
                </a:solidFill>
              </a:rPr>
              <a:t>учебно-			      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  методического </a:t>
            </a:r>
            <a:r>
              <a:rPr lang="ru-RU" altLang="ru-RU" sz="1600" dirty="0">
                <a:solidFill>
                  <a:srgbClr val="002060"/>
                </a:solidFill>
              </a:rPr>
              <a:t>центра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044575"/>
            <a:ext cx="4427538" cy="16732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898502" indent="-898502"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2018 год </a:t>
            </a:r>
          </a:p>
          <a:p>
            <a:pPr marL="898502" indent="-898502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sz="1800" b="1" dirty="0">
                <a:solidFill>
                  <a:srgbClr val="002060"/>
                </a:solidFill>
              </a:rPr>
              <a:t>Набережночелнинский педагогический колледж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600" dirty="0" smtClean="0">
                <a:solidFill>
                  <a:srgbClr val="002060"/>
                </a:solidFill>
              </a:rPr>
              <a:t>млн. рублей –    создание 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ресурсного центра</a:t>
            </a:r>
          </a:p>
          <a:p>
            <a:pPr marL="1523962" indent="-1523962">
              <a:lnSpc>
                <a:spcPts val="1700"/>
              </a:lnSpc>
              <a:defRPr/>
            </a:pPr>
            <a:r>
              <a:rPr 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dirty="0">
                <a:solidFill>
                  <a:srgbClr val="002060"/>
                </a:solidFill>
              </a:rPr>
              <a:t>млн. рублей – </a:t>
            </a:r>
            <a:r>
              <a:rPr lang="ru-RU" sz="1600" dirty="0" smtClean="0">
                <a:solidFill>
                  <a:srgbClr val="002060"/>
                </a:solidFill>
              </a:rPr>
              <a:t>   создание 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1600" dirty="0">
                <a:solidFill>
                  <a:srgbClr val="002060"/>
                </a:solidFill>
              </a:rPr>
              <a:t>                                     базовой организации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11175" y="2673350"/>
            <a:ext cx="8121650" cy="9525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79913" y="3179763"/>
            <a:ext cx="0" cy="156845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Прямоугольник 21"/>
          <p:cNvSpPr>
            <a:spLocks noChangeArrowheads="1"/>
          </p:cNvSpPr>
          <p:nvPr/>
        </p:nvSpPr>
        <p:spPr bwMode="auto">
          <a:xfrm>
            <a:off x="4549775" y="2947988"/>
            <a:ext cx="4481513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</a:rPr>
              <a:t>2019 год </a:t>
            </a:r>
          </a:p>
          <a:p>
            <a:pPr algn="ctr"/>
            <a:endParaRPr lang="ru-RU" altLang="ru-RU" sz="500" b="1" u="sng" dirty="0">
              <a:solidFill>
                <a:srgbClr val="002060"/>
              </a:solidFill>
            </a:endParaRPr>
          </a:p>
          <a:p>
            <a:pPr algn="ctr"/>
            <a:r>
              <a:rPr lang="ru-RU" altLang="ru-RU" sz="1800" b="1" dirty="0" err="1">
                <a:solidFill>
                  <a:srgbClr val="002060"/>
                </a:solidFill>
              </a:rPr>
              <a:t>Бугульминский</a:t>
            </a:r>
            <a:r>
              <a:rPr lang="ru-RU" altLang="ru-RU" sz="1800" b="1" dirty="0">
                <a:solidFill>
                  <a:srgbClr val="002060"/>
                </a:solidFill>
              </a:rPr>
              <a:t> строительно-технический колледж</a:t>
            </a:r>
          </a:p>
          <a:p>
            <a:r>
              <a:rPr lang="ru-RU" alt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altLang="ru-RU" sz="1600" dirty="0">
                <a:solidFill>
                  <a:srgbClr val="002060"/>
                </a:solidFill>
              </a:rPr>
              <a:t>млн. рублей – в рамках создания учебно-		                </a:t>
            </a:r>
            <a:r>
              <a:rPr lang="ru-RU" altLang="ru-RU" sz="1600" dirty="0" smtClean="0">
                <a:solidFill>
                  <a:srgbClr val="002060"/>
                </a:solidFill>
              </a:rPr>
              <a:t>методического </a:t>
            </a:r>
            <a:r>
              <a:rPr lang="ru-RU" altLang="ru-RU" sz="1600" dirty="0">
                <a:solidFill>
                  <a:srgbClr val="002060"/>
                </a:solidFill>
              </a:rPr>
              <a:t>центра</a:t>
            </a:r>
          </a:p>
          <a:p>
            <a:r>
              <a:rPr lang="ru-RU" altLang="ru-RU" sz="1800" b="1" dirty="0" smtClean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altLang="ru-RU" sz="1600" dirty="0">
                <a:solidFill>
                  <a:srgbClr val="002060"/>
                </a:solidFill>
              </a:rPr>
              <a:t>млн. рублей – из бюджета республики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379913" y="1222375"/>
            <a:ext cx="14287" cy="1370013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8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95263"/>
            <a:ext cx="762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5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254" y="54696"/>
            <a:ext cx="8231188" cy="5794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Развитие движения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Абилимпикс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-4297363" y="249238"/>
            <a:ext cx="41433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0070C0"/>
              </a:solidFill>
            </a:endParaRPr>
          </a:p>
        </p:txBody>
      </p: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-4845050" y="2065338"/>
            <a:ext cx="448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0070C0"/>
              </a:solidFill>
            </a:endParaRPr>
          </a:p>
        </p:txBody>
      </p:sp>
      <p:pic>
        <p:nvPicPr>
          <p:cNvPr id="27654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93675"/>
            <a:ext cx="777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00601" y="1019175"/>
            <a:ext cx="0" cy="18954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6" name="Объект 2"/>
          <p:cNvGraphicFramePr>
            <a:graphicFrameLocks/>
          </p:cNvGraphicFramePr>
          <p:nvPr/>
        </p:nvGraphicFramePr>
        <p:xfrm>
          <a:off x="0" y="1504950"/>
          <a:ext cx="47815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r:id="rId5" imgW="4779678" imgH="1347333" progId="Excel.Chart.8">
                  <p:embed/>
                </p:oleObj>
              </mc:Choice>
              <mc:Fallback>
                <p:oleObj r:id="rId5" imgW="4779678" imgH="1347333" progId="Excel.Chart.8">
                  <p:embed/>
                  <p:pic>
                    <p:nvPicPr>
                      <p:cNvPr id="27656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4950"/>
                        <a:ext cx="47815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 bwMode="auto">
          <a:xfrm>
            <a:off x="292100" y="1157288"/>
            <a:ext cx="4279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179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Компетенции 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rgbClr val="203864"/>
                </a:solidFill>
              </a:rPr>
              <a:t>    </a:t>
            </a:r>
            <a:endParaRPr lang="ru-RU" altLang="ru-RU" sz="1600" dirty="0">
              <a:solidFill>
                <a:srgbClr val="203864"/>
              </a:solidFill>
            </a:endParaRPr>
          </a:p>
        </p:txBody>
      </p:sp>
      <p:sp>
        <p:nvSpPr>
          <p:cNvPr id="27658" name="Объект 2"/>
          <p:cNvSpPr txBox="1">
            <a:spLocks/>
          </p:cNvSpPr>
          <p:nvPr/>
        </p:nvSpPr>
        <p:spPr bwMode="auto">
          <a:xfrm>
            <a:off x="4811713" y="1120775"/>
            <a:ext cx="42799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09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Участники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27659" name="Объект 2"/>
          <p:cNvGraphicFramePr>
            <a:graphicFrameLocks/>
          </p:cNvGraphicFramePr>
          <p:nvPr/>
        </p:nvGraphicFramePr>
        <p:xfrm>
          <a:off x="4648200" y="1306513"/>
          <a:ext cx="43926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r:id="rId7" imgW="4389500" imgH="1511939" progId="Excel.Chart.8">
                  <p:embed/>
                </p:oleObj>
              </mc:Choice>
              <mc:Fallback>
                <p:oleObj r:id="rId7" imgW="4389500" imgH="1511939" progId="Excel.Chart.8">
                  <p:embed/>
                  <p:pic>
                    <p:nvPicPr>
                      <p:cNvPr id="27659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06513"/>
                        <a:ext cx="439261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Объект 2"/>
          <p:cNvSpPr txBox="1">
            <a:spLocks/>
          </p:cNvSpPr>
          <p:nvPr/>
        </p:nvSpPr>
        <p:spPr bwMode="auto">
          <a:xfrm>
            <a:off x="992188" y="625475"/>
            <a:ext cx="71596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чемпионат</a:t>
            </a:r>
            <a:endParaRPr lang="ru-RU" altLang="ru-RU" sz="20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1144588" y="2914650"/>
            <a:ext cx="71596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 smtClean="0">
                <a:solidFill>
                  <a:srgbClr val="3366FF"/>
                </a:solidFill>
              </a:rPr>
              <a:t> </a:t>
            </a:r>
            <a:r>
              <a:rPr 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</a:t>
            </a:r>
            <a:r>
              <a:rPr lang="ru-RU" sz="20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чемпионат</a:t>
            </a:r>
            <a:endParaRPr lang="ru-RU" altLang="ru-RU" sz="2000" b="1" dirty="0">
              <a:solidFill>
                <a:srgbClr val="A824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992187" y="3220233"/>
            <a:ext cx="31353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27063" indent="-2508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179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Компетенции 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rgbClr val="203864"/>
                </a:solidFill>
              </a:rPr>
              <a:t>    </a:t>
            </a:r>
            <a:endParaRPr lang="ru-RU" altLang="ru-RU" sz="1600" dirty="0">
              <a:solidFill>
                <a:srgbClr val="203864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/>
          </p:nvPr>
        </p:nvGraphicFramePr>
        <p:xfrm>
          <a:off x="189683" y="3521053"/>
          <a:ext cx="4484733" cy="119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4995861" y="3479946"/>
          <a:ext cx="4045107" cy="128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665" name="Объект 2"/>
          <p:cNvSpPr txBox="1">
            <a:spLocks/>
          </p:cNvSpPr>
          <p:nvPr/>
        </p:nvSpPr>
        <p:spPr bwMode="auto">
          <a:xfrm>
            <a:off x="6461760" y="3278188"/>
            <a:ext cx="239014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809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Участники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811713" y="3477417"/>
            <a:ext cx="0" cy="124267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158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222BB0F-29AD-42B7-A392-908D0058DD0E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123825"/>
            <a:ext cx="8231187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575" y="239713"/>
            <a:ext cx="8493125" cy="625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направления развития системы профессионального образования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2018/19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88" y="1074738"/>
            <a:ext cx="8734425" cy="3263900"/>
          </a:xfrm>
        </p:spPr>
        <p:txBody>
          <a:bodyPr rtlCol="0">
            <a:noAutofit/>
          </a:bodyPr>
          <a:lstStyle/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программы создания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ресурсных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</a:t>
            </a:r>
          </a:p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движения Ворлдскиллс</a:t>
            </a:r>
          </a:p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образовательных программ по  наиболее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востребованным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перспективным профессиям и специальностям из перечня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ТОП-50</a:t>
            </a:r>
          </a:p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механизмов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подготовки выпускников системы профессионального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педагогических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</a:t>
            </a:r>
          </a:p>
          <a:p>
            <a:pPr marL="542925" indent="-276225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инклюзивного образования Республики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952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15875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4870450"/>
            <a:ext cx="2133600" cy="19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961C24-C44F-4EA6-87DF-FA5B8157F966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875" y="401638"/>
            <a:ext cx="8042275" cy="5032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Результативность профессиональных образовательных организаций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в </a:t>
            </a:r>
            <a:r>
              <a:rPr lang="en-US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IV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Национальном чемпионате «Абилимпикс»</a:t>
            </a:r>
          </a:p>
        </p:txBody>
      </p:sp>
      <p:sp>
        <p:nvSpPr>
          <p:cNvPr id="28677" name="Прямоугольник 23"/>
          <p:cNvSpPr>
            <a:spLocks noChangeArrowheads="1"/>
          </p:cNvSpPr>
          <p:nvPr/>
        </p:nvSpPr>
        <p:spPr bwMode="auto">
          <a:xfrm>
            <a:off x="1979613" y="1328738"/>
            <a:ext cx="19446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ru-RU" alt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15875" y="2089150"/>
            <a:ext cx="3248025" cy="2389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ctr">
              <a:tabLst>
                <a:tab pos="18255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1.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 Казанский строительный    	колледж</a:t>
            </a:r>
            <a:endParaRPr lang="ru-RU" sz="1600" dirty="0"/>
          </a:p>
          <a:p>
            <a:pPr fontAlgn="ctr">
              <a:tabLst>
                <a:tab pos="18255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2. Казанский торгово- 	экономический техникум</a:t>
            </a:r>
            <a:endParaRPr lang="ru-RU" sz="1600" dirty="0"/>
          </a:p>
          <a:p>
            <a:pPr fontAlgn="ctr">
              <a:tabLst>
                <a:tab pos="18255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3.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Лаишевский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 технико-  	экономический техникум</a:t>
            </a:r>
            <a:endParaRPr lang="ru-RU" sz="1600" dirty="0"/>
          </a:p>
          <a:p>
            <a:pPr fontAlgn="t">
              <a:lnSpc>
                <a:spcPct val="115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4. Нижнекамский политехнический </a:t>
            </a:r>
          </a:p>
          <a:p>
            <a:pPr fontAlgn="t">
              <a:lnSpc>
                <a:spcPct val="115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     колледж  им.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Е.Н.Королёва</a:t>
            </a:r>
            <a:endParaRPr lang="ru-RU" sz="1600" dirty="0"/>
          </a:p>
          <a:p>
            <a:pPr algn="just"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8679" name="Прямоугольник 13"/>
          <p:cNvSpPr>
            <a:spLocks noChangeArrowheads="1"/>
          </p:cNvSpPr>
          <p:nvPr/>
        </p:nvSpPr>
        <p:spPr bwMode="auto">
          <a:xfrm>
            <a:off x="1301750" y="915988"/>
            <a:ext cx="207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ru-RU" altLang="ru-RU" sz="2400" b="1">
                <a:solidFill>
                  <a:srgbClr val="002060"/>
                </a:solidFill>
              </a:rPr>
              <a:t> 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9138" y="1616075"/>
            <a:ext cx="4465637" cy="3762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430338"/>
            <a:ext cx="522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24688" y="1528763"/>
            <a:ext cx="4470400" cy="3762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бронза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33838" y="1593850"/>
            <a:ext cx="4465637" cy="3762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серебро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199155" y="1427163"/>
            <a:ext cx="4903" cy="32399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427163"/>
            <a:ext cx="51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63900" y="2089150"/>
            <a:ext cx="2735263" cy="246856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ctr"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Набережночелнинский</a:t>
            </a:r>
          </a:p>
          <a:p>
            <a:pPr fontAlgn="ctr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   педагогический колледж</a:t>
            </a:r>
            <a:endParaRPr lang="ru-RU" sz="1600" dirty="0">
              <a:latin typeface="Arial"/>
            </a:endParaRPr>
          </a:p>
          <a:p>
            <a:pPr fontAlgn="ctr">
              <a:lnSpc>
                <a:spcPct val="115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2. Нижнекамский </a:t>
            </a:r>
          </a:p>
          <a:p>
            <a:pPr fontAlgn="ctr">
              <a:lnSpc>
                <a:spcPct val="115000"/>
              </a:lnSpc>
              <a:tabLst>
                <a:tab pos="18255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    агропромышленный   	колледж</a:t>
            </a:r>
            <a:endParaRPr lang="ru-RU" sz="1600" dirty="0">
              <a:latin typeface="Arial"/>
            </a:endParaRPr>
          </a:p>
          <a:p>
            <a:pPr fontAlgn="ctr">
              <a:lnSpc>
                <a:spcPct val="115000"/>
              </a:lnSpc>
              <a:tabLst>
                <a:tab pos="182558" algn="l"/>
                <a:tab pos="26986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3. Казанский торгово-  	экономический техникум</a:t>
            </a:r>
            <a:endParaRPr lang="ru-RU" sz="1600" dirty="0">
              <a:latin typeface="Arial"/>
            </a:endParaRPr>
          </a:p>
          <a:p>
            <a:pPr fontAlgn="ctr">
              <a:tabLst>
                <a:tab pos="18255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4. Колледж малого бизнеса и  	предпринимательства</a:t>
            </a:r>
            <a:endParaRPr lang="ru-RU" sz="1600" dirty="0">
              <a:latin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999163" y="1427163"/>
            <a:ext cx="0" cy="32399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427163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100763" y="2085975"/>
            <a:ext cx="3059112" cy="2782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>
              <a:defRPr/>
            </a:pPr>
            <a:r>
              <a:rPr lang="ru-RU" altLang="ru-RU" sz="18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1. </a:t>
            </a:r>
            <a:r>
              <a:rPr lang="ru-RU" alt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Нурлатский аграрный    	колледж</a:t>
            </a:r>
            <a:endParaRPr lang="ru-RU" altLang="ru-RU" sz="1600" smtClean="0">
              <a:latin typeface="Arial" panose="020B0604020202020204" pitchFamily="34" charset="0"/>
            </a:endParaRPr>
          </a:p>
          <a:p>
            <a:pPr fontAlgn="ctr">
              <a:lnSpc>
                <a:spcPct val="115000"/>
              </a:lnSpc>
              <a:defRPr/>
            </a:pPr>
            <a:r>
              <a:rPr lang="ru-RU" alt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2. Лениногорский  	политехнический колледж</a:t>
            </a:r>
            <a:endParaRPr lang="ru-RU" altLang="ru-RU" sz="1600" smtClean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alt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3. Казанский торгово- 	экономический техникум</a:t>
            </a:r>
            <a:endParaRPr lang="ru-RU" altLang="ru-RU" sz="1600" smtClean="0">
              <a:latin typeface="Arial" panose="020B0604020202020204" pitchFamily="34" charset="0"/>
            </a:endParaRPr>
          </a:p>
          <a:p>
            <a:pPr fontAlgn="ctr">
              <a:lnSpc>
                <a:spcPct val="115000"/>
              </a:lnSpc>
              <a:defRPr/>
            </a:pPr>
            <a:r>
              <a:rPr lang="ru-RU" alt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4. Казанский техникум народных  	художественных промыслов</a:t>
            </a:r>
            <a:endParaRPr lang="ru-RU" altLang="ru-RU" sz="1600" smtClean="0">
              <a:latin typeface="Arial" panose="020B0604020202020204" pitchFamily="34" charset="0"/>
            </a:endParaRPr>
          </a:p>
          <a:p>
            <a:pPr fontAlgn="ctr">
              <a:defRPr/>
            </a:pPr>
            <a:r>
              <a:rPr lang="ru-RU" alt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5. Нижнекамский   	индустриальный техникум</a:t>
            </a:r>
            <a:endParaRPr lang="ru-RU" altLang="ru-RU" sz="1600" smtClean="0">
              <a:latin typeface="Arial" panose="020B0604020202020204" pitchFamily="34" charset="0"/>
            </a:endParaRPr>
          </a:p>
        </p:txBody>
      </p:sp>
      <p:pic>
        <p:nvPicPr>
          <p:cNvPr id="28690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952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089150"/>
            <a:ext cx="8231187" cy="56356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Развитие движения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«Ворлдскиллс»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9700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D347C4-E398-4D46-BB1E-DC647775C3DE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D8A2DE-1B3B-44CE-970F-48BE95F8BC6A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6" name="Презентация WS по итогам ФНЧ.002.jpeg" descr="Презентация WS по итогам ФНЧ.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A8902B-8FF5-4D32-9524-DD6208D4FE9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50" name="object 3"/>
          <p:cNvSpPr>
            <a:spLocks noGrp="1"/>
          </p:cNvSpPr>
          <p:nvPr>
            <p:ph type="title"/>
          </p:nvPr>
        </p:nvSpPr>
        <p:spPr>
          <a:xfrm>
            <a:off x="200025" y="252413"/>
            <a:ext cx="7813675" cy="809625"/>
          </a:xfrm>
        </p:spPr>
        <p:txBody>
          <a:bodyPr lIns="0" tIns="12065" rIns="0" bIns="0">
            <a:spAutoFit/>
          </a:bodyPr>
          <a:lstStyle/>
          <a:p>
            <a:pPr marL="12700" algn="ctr">
              <a:lnSpc>
                <a:spcPct val="108000"/>
              </a:lnSpc>
              <a:spcBef>
                <a:spcPts val="100"/>
              </a:spcBef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Сборная Республики Татарстан  </a:t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в Финале Национального чемпионата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2659063" y="1603375"/>
            <a:ext cx="6305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defRPr/>
            </a:pP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конкурсанта по 81 компетенции </a:t>
            </a:r>
            <a:r>
              <a:rPr lang="en-US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WORLDSKILLS</a:t>
            </a:r>
            <a:endParaRPr lang="ru-RU" altLang="ru-RU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616200" y="2560638"/>
            <a:ext cx="640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конкурсантов по 48 компетенциям </a:t>
            </a:r>
            <a:r>
              <a:rPr lang="en-US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WORLDSKILLS</a:t>
            </a: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Юниоры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673350" y="3582988"/>
            <a:ext cx="3884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экспертов-компатриотов</a:t>
            </a:r>
          </a:p>
        </p:txBody>
      </p:sp>
      <p:graphicFrame>
        <p:nvGraphicFramePr>
          <p:cNvPr id="8" name="Таблица 7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60778"/>
              </p:ext>
            </p:extLst>
          </p:nvPr>
        </p:nvGraphicFramePr>
        <p:xfrm>
          <a:off x="909638" y="1317625"/>
          <a:ext cx="1706562" cy="2886075"/>
        </p:xfrm>
        <a:graphic>
          <a:graphicData uri="http://schemas.openxmlformats.org/drawingml/2006/table">
            <a:tbl>
              <a:tblPr/>
              <a:tblGrid>
                <a:gridCol w="170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055">
                <a:tc>
                  <a:txBody>
                    <a:bodyPr/>
                    <a:lstStyle/>
                    <a:p>
                      <a:pPr algn="r" fontAlgn="b"/>
                      <a:r>
                        <a:rPr lang="ru-RU" sz="5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8312" marR="8312" marT="83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510">
                <a:tc>
                  <a:txBody>
                    <a:bodyPr/>
                    <a:lstStyle/>
                    <a:p>
                      <a:pPr algn="r" fontAlgn="b"/>
                      <a:r>
                        <a:rPr lang="ru-RU" sz="5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312" marR="8312" marT="83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510">
                <a:tc>
                  <a:txBody>
                    <a:bodyPr/>
                    <a:lstStyle/>
                    <a:p>
                      <a:pPr algn="r" fontAlgn="b"/>
                      <a:r>
                        <a:rPr lang="ru-RU" sz="5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12" marR="8312" marT="83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5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285750"/>
            <a:ext cx="1038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F8CE3C-25C5-495F-8717-1DC446FC4B0E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174" name="object 3"/>
          <p:cNvSpPr txBox="1">
            <a:spLocks noChangeArrowheads="1"/>
          </p:cNvSpPr>
          <p:nvPr/>
        </p:nvSpPr>
        <p:spPr bwMode="auto">
          <a:xfrm>
            <a:off x="169863" y="147638"/>
            <a:ext cx="7813675" cy="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8000"/>
              </a:lnSpc>
              <a:spcBef>
                <a:spcPts val="100"/>
              </a:spcBef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ИТОГИ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Финала Национального чемпионата 2019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15035"/>
              </p:ext>
            </p:extLst>
          </p:nvPr>
        </p:nvGraphicFramePr>
        <p:xfrm>
          <a:off x="88900" y="893763"/>
          <a:ext cx="8964613" cy="388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9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Регион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Серебро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Бронза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Медальон за  профессионализм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Баллы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447,5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147,5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8313" marR="8313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82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147638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B46146-3AC1-418C-9F90-D9AB8FF3F71B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558138" y="209550"/>
            <a:ext cx="70731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     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Инфраструктура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WORLDSKILLS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/>
          </p:cNvPr>
          <p:cNvGraphicFramePr>
            <a:graphicFrameLocks noGrp="1"/>
          </p:cNvGraphicFramePr>
          <p:nvPr/>
        </p:nvGraphicFramePr>
        <p:xfrm>
          <a:off x="741363" y="1030288"/>
          <a:ext cx="7813675" cy="1379537"/>
        </p:xfrm>
        <a:graphic>
          <a:graphicData uri="http://schemas.openxmlformats.org/drawingml/2006/table">
            <a:tbl>
              <a:tblPr/>
              <a:tblGrid>
                <a:gridCol w="156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313" marR="8313" marT="83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8313" marR="8313" marT="83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313" marR="8313" marT="83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8313" marR="8313" marT="83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&gt;100</a:t>
                      </a:r>
                    </a:p>
                  </a:txBody>
                  <a:tcPr marL="8313" marR="8313" marT="83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министерств (ведомств)</a:t>
                      </a:r>
                    </a:p>
                  </a:txBody>
                  <a:tcPr marL="8313" marR="8313" marT="8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колледжей/</a:t>
                      </a:r>
                      <a:b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техникумов</a:t>
                      </a:r>
                    </a:p>
                  </a:txBody>
                  <a:tcPr marL="8313" marR="8313" marT="8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ВУЗов</a:t>
                      </a:r>
                    </a:p>
                  </a:txBody>
                  <a:tcPr marL="8313" marR="8313" marT="8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школы</a:t>
                      </a:r>
                    </a:p>
                  </a:txBody>
                  <a:tcPr marL="8313" marR="8313" marT="8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вовлеченных предприятий</a:t>
                      </a:r>
                    </a:p>
                  </a:txBody>
                  <a:tcPr marL="8313" marR="8313" marT="8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80652"/>
              </p:ext>
            </p:extLst>
          </p:nvPr>
        </p:nvGraphicFramePr>
        <p:xfrm>
          <a:off x="95250" y="2418783"/>
          <a:ext cx="8801100" cy="2348480"/>
        </p:xfrm>
        <a:graphic>
          <a:graphicData uri="http://schemas.openxmlformats.org/drawingml/2006/table">
            <a:tbl>
              <a:tblPr/>
              <a:tblGrid>
                <a:gridCol w="430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31">
                <a:tc gridSpan="2">
                  <a:txBody>
                    <a:bodyPr/>
                    <a:lstStyle/>
                    <a:p>
                      <a:pPr algn="ctr" defTabSz="685800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100" b="1" kern="1200" dirty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>Вложения в материальную базу по стандартам WORLDSKILLS 2016 – 2019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БЮДЖЕТ 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РТ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207</a:t>
                      </a:r>
                      <a:r>
                        <a:rPr lang="ru-RU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>млн. руб.</a:t>
                      </a:r>
                      <a:r>
                        <a:rPr lang="ru-RU" sz="2100" b="1" kern="1200" dirty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/>
                      </a:r>
                      <a:br>
                        <a:rPr lang="ru-RU" sz="2100" b="1" kern="1200" dirty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ru-RU" sz="4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4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kern="1200" dirty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>компетенций</a:t>
                      </a:r>
                    </a:p>
                  </a:txBody>
                  <a:tcPr marL="8311" marR="8311" marT="8309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ПРЕДПРИЯТИЯ РТ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</a:t>
                      </a:r>
                      <a:r>
                        <a:rPr lang="ru-RU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>млн. руб.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ru-RU" sz="4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4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kern="1200" dirty="0">
                          <a:solidFill>
                            <a:srgbClr val="002060"/>
                          </a:solidFill>
                          <a:latin typeface="+mn-lt"/>
                          <a:ea typeface="+mj-ea"/>
                          <a:cs typeface="+mj-cs"/>
                        </a:rPr>
                        <a:t>компетенций</a:t>
                      </a:r>
                    </a:p>
                  </a:txBody>
                  <a:tcPr marL="8311" marR="8311" marT="83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1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285750"/>
            <a:ext cx="1038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48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19050"/>
            <a:ext cx="9144001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A80A89-E36D-497E-8C34-A1F9C7165614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2618841" y="147691"/>
            <a:ext cx="581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Экспертное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сообщество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80460"/>
              </p:ext>
            </p:extLst>
          </p:nvPr>
        </p:nvGraphicFramePr>
        <p:xfrm>
          <a:off x="138988" y="1312863"/>
          <a:ext cx="8825624" cy="25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6384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4" marR="8314" marT="83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Сертифицированные  эксперты, в том числе: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международные </a:t>
                      </a:r>
                      <a:r>
                        <a:rPr lang="ru-RU" sz="1800" i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эксперты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менеджеры </a:t>
                      </a:r>
                      <a:r>
                        <a:rPr lang="ru-RU" sz="1800" i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компетенций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314" marR="8314" marT="8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8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6D5581-A40B-48CD-B9E3-4234053BF9D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0" y="3175"/>
            <a:ext cx="847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Члены национальной сборной от Республики Татарстан</a:t>
            </a:r>
          </a:p>
        </p:txBody>
      </p:sp>
      <p:pic>
        <p:nvPicPr>
          <p:cNvPr id="3789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5014" y="575113"/>
          <a:ext cx="9191483" cy="417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Радик Сиразетдинов (Казань)</a:t>
                      </a:r>
                      <a:endParaRPr lang="ru-RU" sz="1400" b="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Бетонные строительные работы 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Иван Жуков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Веб-дизайн и разработка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Ярослав Великанов (Набережные Челны)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Графический дизайн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2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Станислав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Джуманязов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(Набережные Челны)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Инженерный дизайн CAD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Айдар Минеев (Набережные Челны)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Изготовление прототипов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Ислам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Нигматуллин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Информационные кабельные сети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Станислав Козырев (</a:t>
                      </a:r>
                      <a:r>
                        <a:rPr 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с.Лубяны</a:t>
                      </a:r>
                      <a:r>
                        <a:rPr 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Ландшафтный дизайн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Аделина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Вуколова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Медицинский и социальный уход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Оскар Арсланов</a:t>
                      </a:r>
                      <a:r>
                        <a:rPr lang="ru-RU" altLang="ru-RU" sz="1400" i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Мобильная робототехника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Эмиль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Мифтахов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(Казань) 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Мобильная робототехника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Данил Пронин (Набережные Челны)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Обслуживание тяжелой техники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Ильнур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Давлетшин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(Набережные Челны)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Производство металлоконструкций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Тимур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Каюмов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Ресторанный сервис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Дмитрий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Малинов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Сантехника и отопление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7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Эвелина </a:t>
                      </a:r>
                      <a:r>
                        <a:rPr lang="ru-RU" altLang="ru-RU" sz="1400" i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Алтунян</a:t>
                      </a:r>
                      <a:r>
                        <a:rPr lang="ru-RU" altLang="ru-RU" sz="1400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(Казань)</a:t>
                      </a:r>
                      <a:endParaRPr lang="ru-RU" sz="1400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Технологии моды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002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089150"/>
            <a:ext cx="8231187" cy="56356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Мониторинг эффективности деятельности профессиональных образовательных организаций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6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33FAA6-15F7-4FEC-BBF5-38C8719AF2B1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20638"/>
            <a:ext cx="9193213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7199312" cy="777875"/>
          </a:xfrm>
        </p:spPr>
        <p:txBody>
          <a:bodyPr>
            <a:noAutofit/>
          </a:bodyPr>
          <a:lstStyle/>
          <a:p>
            <a:pPr algn="ctr" defTabSz="711200" eaLnBrk="1" hangingPunct="1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Мониторинг эффективности деятельности профессиональных образовательных организаций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488" y="1001713"/>
            <a:ext cx="2552700" cy="93821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algn="ctr" defTabSz="711200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Рейтинг организаций аграрного профиля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8" y="2344738"/>
            <a:ext cx="2552700" cy="9286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algn="ctr" defTabSz="711200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Рейтинг организаций реального сектора экономики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438" y="3740150"/>
            <a:ext cx="2608262" cy="92551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algn="ctr" defTabSz="711200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Рейтинг организаций</a:t>
            </a:r>
          </a:p>
          <a:p>
            <a:pPr algn="ctr" defTabSz="711200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педагогического профиля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839788"/>
            <a:ext cx="427038" cy="3683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200">
              <a:lnSpc>
                <a:spcPts val="2000"/>
              </a:lnSpc>
              <a:defRPr/>
            </a:pPr>
            <a:r>
              <a:rPr lang="en-US" sz="2500" b="1" dirty="0" smtClean="0">
                <a:solidFill>
                  <a:srgbClr val="002060"/>
                </a:solidFill>
              </a:rPr>
              <a:t>1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1938" y="2036763"/>
            <a:ext cx="442912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200">
              <a:lnSpc>
                <a:spcPts val="2000"/>
              </a:lnSpc>
              <a:defRPr/>
            </a:pPr>
            <a:r>
              <a:rPr lang="en-US" sz="2500" b="1" dirty="0" smtClean="0">
                <a:solidFill>
                  <a:srgbClr val="002060"/>
                </a:solidFill>
              </a:rPr>
              <a:t>2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0350" y="3395663"/>
            <a:ext cx="420688" cy="37941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200">
              <a:lnSpc>
                <a:spcPts val="2000"/>
              </a:lnSpc>
              <a:defRPr/>
            </a:pPr>
            <a:r>
              <a:rPr lang="en-US" sz="2500" b="1" dirty="0" smtClean="0">
                <a:solidFill>
                  <a:srgbClr val="002060"/>
                </a:solidFill>
              </a:rPr>
              <a:t>3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6488" y="954088"/>
            <a:ext cx="5248275" cy="110331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marL="92075" defTabSz="711200">
              <a:lnSpc>
                <a:spcPts val="2000"/>
              </a:lnSpc>
              <a:defRPr/>
            </a:pPr>
            <a:r>
              <a:rPr lang="en-US" sz="1800" b="1" dirty="0">
                <a:solidFill>
                  <a:srgbClr val="002060"/>
                </a:solidFill>
              </a:rPr>
              <a:t>1. </a:t>
            </a:r>
            <a:r>
              <a:rPr lang="ru-RU" sz="1800" b="1" dirty="0" err="1">
                <a:solidFill>
                  <a:srgbClr val="002060"/>
                </a:solidFill>
              </a:rPr>
              <a:t>Сармановский</a:t>
            </a:r>
            <a:r>
              <a:rPr lang="ru-RU" sz="1800" b="1" dirty="0">
                <a:solidFill>
                  <a:srgbClr val="002060"/>
                </a:solidFill>
              </a:rPr>
              <a:t> аграрный колледж </a:t>
            </a:r>
            <a:endParaRPr lang="en-US" sz="1800" b="1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2.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Мамадышский</a:t>
            </a:r>
            <a:r>
              <a:rPr lang="ru-RU" sz="1800" dirty="0">
                <a:solidFill>
                  <a:srgbClr val="002060"/>
                </a:solidFill>
              </a:rPr>
              <a:t> политехнический колледж</a:t>
            </a:r>
            <a:endParaRPr lang="en-US" sz="1800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3.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Нурлатский</a:t>
            </a:r>
            <a:r>
              <a:rPr lang="ru-RU" sz="1800" dirty="0">
                <a:solidFill>
                  <a:srgbClr val="002060"/>
                </a:solidFill>
              </a:rPr>
              <a:t> аграрный техникум</a:t>
            </a:r>
            <a:endParaRPr lang="en-US" sz="1800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30613" y="2305050"/>
            <a:ext cx="5275262" cy="11049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marL="92075" defTabSz="711200">
              <a:lnSpc>
                <a:spcPts val="2000"/>
              </a:lnSpc>
              <a:defRPr/>
            </a:pPr>
            <a:r>
              <a:rPr lang="en-US" sz="1800" b="1" dirty="0">
                <a:solidFill>
                  <a:srgbClr val="002060"/>
                </a:solidFill>
              </a:rPr>
              <a:t>1. </a:t>
            </a:r>
            <a:r>
              <a:rPr lang="ru-RU" sz="1800" b="1" dirty="0">
                <a:solidFill>
                  <a:srgbClr val="002060"/>
                </a:solidFill>
              </a:rPr>
              <a:t>Казанский торгово-экономический техникум</a:t>
            </a:r>
            <a:endParaRPr lang="en-US" sz="1800" b="1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2.</a:t>
            </a:r>
            <a:r>
              <a:rPr lang="ru-RU" sz="1800" dirty="0">
                <a:solidFill>
                  <a:srgbClr val="002060"/>
                </a:solidFill>
              </a:rPr>
              <a:t> Казанский строительный колледж</a:t>
            </a: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3.</a:t>
            </a:r>
            <a:r>
              <a:rPr lang="ru-RU" sz="1800" dirty="0">
                <a:solidFill>
                  <a:srgbClr val="002060"/>
                </a:solidFill>
              </a:rPr>
              <a:t> Международный колледж сервиса</a:t>
            </a:r>
            <a:endParaRPr lang="en-US" sz="1800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2200" y="3624263"/>
            <a:ext cx="5262563" cy="110331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72000" rIns="10160" bIns="94047" spcCol="1270" anchor="ctr"/>
          <a:lstStyle/>
          <a:p>
            <a:pPr marL="92075" defTabSz="711200">
              <a:lnSpc>
                <a:spcPts val="2000"/>
              </a:lnSpc>
              <a:defRPr/>
            </a:pPr>
            <a:r>
              <a:rPr lang="en-US" sz="1800" b="1" dirty="0">
                <a:solidFill>
                  <a:srgbClr val="002060"/>
                </a:solidFill>
              </a:rPr>
              <a:t>1. </a:t>
            </a:r>
            <a:r>
              <a:rPr lang="ru-RU" sz="1800" b="1" dirty="0">
                <a:solidFill>
                  <a:srgbClr val="002060"/>
                </a:solidFill>
              </a:rPr>
              <a:t>Казанский педагогический колледж</a:t>
            </a:r>
            <a:endParaRPr lang="en-US" sz="1800" b="1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2.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Набережночелнинский</a:t>
            </a:r>
            <a:r>
              <a:rPr lang="ru-RU" sz="1800" dirty="0">
                <a:solidFill>
                  <a:srgbClr val="002060"/>
                </a:solidFill>
              </a:rPr>
              <a:t> педагогический колледж</a:t>
            </a:r>
            <a:endParaRPr lang="en-US" sz="1800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3.</a:t>
            </a:r>
            <a:r>
              <a:rPr lang="ru-RU" sz="1800" dirty="0">
                <a:solidFill>
                  <a:srgbClr val="002060"/>
                </a:solidFill>
              </a:rPr>
              <a:t> Арский педагогический колледж </a:t>
            </a:r>
            <a:endParaRPr lang="en-US" sz="1800" dirty="0">
              <a:solidFill>
                <a:srgbClr val="002060"/>
              </a:solidFill>
            </a:endParaRPr>
          </a:p>
          <a:p>
            <a:pPr marL="92075" defTabSz="711200">
              <a:lnSpc>
                <a:spcPts val="2000"/>
              </a:lnSpc>
              <a:defRPr/>
            </a:pPr>
            <a:r>
              <a:rPr lang="en-US" sz="1800" dirty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87688" y="1282700"/>
            <a:ext cx="427037" cy="43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097213" y="2574925"/>
            <a:ext cx="427037" cy="43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109913" y="3940175"/>
            <a:ext cx="427037" cy="43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5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4" y="-138737"/>
            <a:ext cx="9263063" cy="52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F7A2D1-3581-4C91-97C5-B7B89DBA018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3906" y="93663"/>
            <a:ext cx="7267575" cy="563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профессионального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Республики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Татарстан</a:t>
            </a:r>
          </a:p>
        </p:txBody>
      </p:sp>
      <p:sp>
        <p:nvSpPr>
          <p:cNvPr id="8197" name="Прямоугольник 19"/>
          <p:cNvSpPr>
            <a:spLocks noChangeArrowheads="1"/>
          </p:cNvSpPr>
          <p:nvPr/>
        </p:nvSpPr>
        <p:spPr bwMode="auto">
          <a:xfrm>
            <a:off x="519113" y="1314450"/>
            <a:ext cx="777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8525" indent="-898525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000" y="3197225"/>
            <a:ext cx="8924925" cy="9525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6850" y="823913"/>
            <a:ext cx="2027238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профессиональных</a:t>
            </a:r>
          </a:p>
          <a:p>
            <a:pPr algn="ctr">
              <a:lnSpc>
                <a:spcPts val="19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образовательных </a:t>
            </a:r>
          </a:p>
          <a:p>
            <a:pPr algn="ctr">
              <a:lnSpc>
                <a:spcPts val="19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4700" y="811213"/>
            <a:ext cx="83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95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4788" y="1231900"/>
            <a:ext cx="1293812" cy="1239838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95450" y="1535113"/>
            <a:ext cx="990600" cy="927100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30538" y="1647825"/>
            <a:ext cx="828675" cy="823913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9738" y="1449388"/>
            <a:ext cx="8239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65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55563" y="2438400"/>
            <a:ext cx="1609726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образования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науки РТ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9275" y="1647825"/>
            <a:ext cx="781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52550" y="2465388"/>
            <a:ext cx="1570038" cy="709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здравоохранения 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8025" y="1744663"/>
            <a:ext cx="395288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71775" y="2471738"/>
            <a:ext cx="1381125" cy="53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культуры РТ</a:t>
            </a:r>
          </a:p>
        </p:txBody>
      </p:sp>
      <p:sp>
        <p:nvSpPr>
          <p:cNvPr id="35" name="Овал 34"/>
          <p:cNvSpPr/>
          <p:nvPr/>
        </p:nvSpPr>
        <p:spPr>
          <a:xfrm>
            <a:off x="4362450" y="1851025"/>
            <a:ext cx="649288" cy="606425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500563" y="1876425"/>
            <a:ext cx="395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68763" y="2473325"/>
            <a:ext cx="1328737" cy="528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спорта РТ</a:t>
            </a:r>
          </a:p>
        </p:txBody>
      </p:sp>
      <p:sp>
        <p:nvSpPr>
          <p:cNvPr id="41" name="Овал 40"/>
          <p:cNvSpPr/>
          <p:nvPr/>
        </p:nvSpPr>
        <p:spPr>
          <a:xfrm>
            <a:off x="5700713" y="1985963"/>
            <a:ext cx="463550" cy="460375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735638" y="1951038"/>
            <a:ext cx="395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02250" y="2473325"/>
            <a:ext cx="1328738" cy="711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лесного  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хозяйства РТ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446838" y="2484438"/>
            <a:ext cx="1536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информатизации и связи РТ</a:t>
            </a:r>
          </a:p>
        </p:txBody>
      </p:sp>
      <p:sp>
        <p:nvSpPr>
          <p:cNvPr id="47" name="Овал 46"/>
          <p:cNvSpPr/>
          <p:nvPr/>
        </p:nvSpPr>
        <p:spPr>
          <a:xfrm>
            <a:off x="8069263" y="1770063"/>
            <a:ext cx="703262" cy="701675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223250" y="1836738"/>
            <a:ext cx="3952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853363" y="2484438"/>
            <a:ext cx="1254125" cy="528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 algn="ctr">
              <a:defRPr/>
            </a:pPr>
            <a:endParaRPr lang="ru-RU" sz="500" b="1" u="sng" dirty="0">
              <a:solidFill>
                <a:srgbClr val="002060"/>
              </a:solidFill>
            </a:endParaRP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Частных</a:t>
            </a:r>
          </a:p>
          <a:p>
            <a:pPr algn="ctr">
              <a:lnSpc>
                <a:spcPts val="14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организаций</a:t>
            </a:r>
          </a:p>
        </p:txBody>
      </p:sp>
      <p:sp>
        <p:nvSpPr>
          <p:cNvPr id="56" name="Овал 55"/>
          <p:cNvSpPr/>
          <p:nvPr/>
        </p:nvSpPr>
        <p:spPr>
          <a:xfrm>
            <a:off x="6931025" y="2005013"/>
            <a:ext cx="463550" cy="460375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965950" y="1960563"/>
            <a:ext cx="395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59" name="Заголовок 1">
            <a:extLst/>
          </p:cNvPr>
          <p:cNvSpPr txBox="1">
            <a:spLocks/>
          </p:cNvSpPr>
          <p:nvPr/>
        </p:nvSpPr>
        <p:spPr>
          <a:xfrm>
            <a:off x="1174750" y="3238500"/>
            <a:ext cx="3232150" cy="3873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223" name="Прямоугольник 59"/>
          <p:cNvSpPr>
            <a:spLocks noChangeArrowheads="1"/>
          </p:cNvSpPr>
          <p:nvPr/>
        </p:nvSpPr>
        <p:spPr bwMode="auto">
          <a:xfrm>
            <a:off x="1806191" y="3294775"/>
            <a:ext cx="14573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ru-RU" alt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</a:t>
            </a:r>
            <a:endParaRPr lang="ru-RU" altLang="ru-RU" sz="1700" dirty="0">
              <a:solidFill>
                <a:srgbClr val="002060"/>
              </a:solidFill>
            </a:endParaRPr>
          </a:p>
        </p:txBody>
      </p:sp>
      <p:sp>
        <p:nvSpPr>
          <p:cNvPr id="8224" name="Прямоугольник 60"/>
          <p:cNvSpPr>
            <a:spLocks noChangeArrowheads="1"/>
          </p:cNvSpPr>
          <p:nvPr/>
        </p:nvSpPr>
        <p:spPr bwMode="auto">
          <a:xfrm>
            <a:off x="3772611" y="3293267"/>
            <a:ext cx="1289051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/>
            <a:r>
              <a:rPr lang="ru-RU" alt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Обучается</a:t>
            </a:r>
            <a:endParaRPr lang="ru-RU" alt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5" name="Прямоугольник 61"/>
          <p:cNvSpPr>
            <a:spLocks noChangeArrowheads="1"/>
          </p:cNvSpPr>
          <p:nvPr/>
        </p:nvSpPr>
        <p:spPr bwMode="auto">
          <a:xfrm>
            <a:off x="5796193" y="3294774"/>
            <a:ext cx="92890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/>
            <a:r>
              <a:rPr lang="ru-RU" alt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</a:t>
            </a:r>
            <a:endParaRPr lang="ru-RU" alt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070286" y="3730623"/>
            <a:ext cx="960963" cy="9044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7" name="TextBox 63"/>
          <p:cNvSpPr txBox="1">
            <a:spLocks noChangeArrowheads="1"/>
          </p:cNvSpPr>
          <p:nvPr/>
        </p:nvSpPr>
        <p:spPr bwMode="auto">
          <a:xfrm>
            <a:off x="2042597" y="3970937"/>
            <a:ext cx="984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/>
              <a:t>21 250</a:t>
            </a:r>
          </a:p>
        </p:txBody>
      </p:sp>
      <p:sp>
        <p:nvSpPr>
          <p:cNvPr id="66" name="Овал 65"/>
          <p:cNvSpPr/>
          <p:nvPr/>
        </p:nvSpPr>
        <p:spPr>
          <a:xfrm>
            <a:off x="3955842" y="3743323"/>
            <a:ext cx="924845" cy="8917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9" name="TextBox 66"/>
          <p:cNvSpPr txBox="1">
            <a:spLocks noChangeArrowheads="1"/>
          </p:cNvSpPr>
          <p:nvPr/>
        </p:nvSpPr>
        <p:spPr bwMode="auto">
          <a:xfrm>
            <a:off x="3899612" y="3973748"/>
            <a:ext cx="1039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/>
              <a:t>69 509</a:t>
            </a:r>
          </a:p>
        </p:txBody>
      </p:sp>
      <p:sp>
        <p:nvSpPr>
          <p:cNvPr id="68" name="Овал 67"/>
          <p:cNvSpPr/>
          <p:nvPr/>
        </p:nvSpPr>
        <p:spPr>
          <a:xfrm>
            <a:off x="5759418" y="3754435"/>
            <a:ext cx="969119" cy="880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31" name="TextBox 68"/>
          <p:cNvSpPr txBox="1">
            <a:spLocks noChangeArrowheads="1"/>
          </p:cNvSpPr>
          <p:nvPr/>
        </p:nvSpPr>
        <p:spPr bwMode="auto">
          <a:xfrm>
            <a:off x="5759419" y="3967398"/>
            <a:ext cx="10024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/>
              <a:t>18 111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3526549" y="3432174"/>
            <a:ext cx="0" cy="1202887"/>
          </a:xfrm>
          <a:prstGeom prst="line">
            <a:avLst/>
          </a:prstGeom>
          <a:ln w="63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514099" y="3432174"/>
            <a:ext cx="0" cy="1202887"/>
          </a:xfrm>
          <a:prstGeom prst="line">
            <a:avLst/>
          </a:prstGeom>
          <a:ln w="63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36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065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61938"/>
            <a:ext cx="7754937" cy="5635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Высшее образование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964" name="Объект 2"/>
          <p:cNvSpPr txBox="1">
            <a:spLocks/>
          </p:cNvSpPr>
          <p:nvPr/>
        </p:nvSpPr>
        <p:spPr bwMode="auto">
          <a:xfrm>
            <a:off x="438150" y="825500"/>
            <a:ext cx="82677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spcBef>
                <a:spcPct val="20000"/>
              </a:spcBef>
              <a:buClr>
                <a:srgbClr val="A8246F"/>
              </a:buClr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40965" name="Объект 2"/>
          <p:cNvSpPr txBox="1">
            <a:spLocks/>
          </p:cNvSpPr>
          <p:nvPr/>
        </p:nvSpPr>
        <p:spPr bwMode="auto">
          <a:xfrm>
            <a:off x="274638" y="625475"/>
            <a:ext cx="8643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69443" y="1512276"/>
            <a:ext cx="7384033" cy="557661"/>
            <a:chOff x="712114" y="1607515"/>
            <a:chExt cx="7783622" cy="543446"/>
          </a:xfrm>
          <a:solidFill>
            <a:srgbClr val="00B050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52618" y="1607515"/>
              <a:ext cx="6543118" cy="5434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bg1"/>
                  </a:solidFill>
                </a:rPr>
                <a:t>Высшие учебные заведения </a:t>
              </a:r>
              <a:r>
                <a:rPr lang="ru-RU" sz="2000" dirty="0">
                  <a:solidFill>
                    <a:schemeClr val="bg1"/>
                  </a:solidFill>
                </a:rPr>
                <a:t>(</a:t>
              </a:r>
              <a:r>
                <a:rPr lang="ru-RU" sz="2000" dirty="0" smtClean="0">
                  <a:solidFill>
                    <a:schemeClr val="bg1"/>
                  </a:solidFill>
                </a:rPr>
                <a:t>филиалы)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12114" y="1607515"/>
              <a:ext cx="1240504" cy="543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45 (20)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7377" y="2634262"/>
            <a:ext cx="4000636" cy="792088"/>
            <a:chOff x="304952" y="1052736"/>
            <a:chExt cx="6254321" cy="771897"/>
          </a:xfrm>
          <a:solidFill>
            <a:srgbClr val="00B050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04426" y="1052736"/>
              <a:ext cx="4454847" cy="7718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</a:rPr>
                <a:t>Государственные </a:t>
              </a:r>
              <a:r>
                <a:rPr lang="ru-RU" sz="2000" dirty="0" smtClean="0">
                  <a:solidFill>
                    <a:schemeClr val="bg1"/>
                  </a:solidFill>
                </a:rPr>
                <a:t>вузы </a:t>
              </a:r>
              <a:r>
                <a:rPr lang="ru-RU" sz="2000" dirty="0">
                  <a:solidFill>
                    <a:schemeClr val="bg1"/>
                  </a:solidFill>
                </a:rPr>
                <a:t>(филиалы)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4952" y="1166961"/>
              <a:ext cx="1799474" cy="543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28 (14)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35846" y="2634260"/>
            <a:ext cx="4259730" cy="792089"/>
            <a:chOff x="712114" y="1052736"/>
            <a:chExt cx="5847159" cy="771898"/>
          </a:xfrm>
          <a:solidFill>
            <a:srgbClr val="00B050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04426" y="1052736"/>
              <a:ext cx="4454847" cy="77189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</a:rPr>
                <a:t>Негосударственные </a:t>
              </a:r>
              <a:r>
                <a:rPr lang="ru-RU" sz="2000" dirty="0" smtClean="0">
                  <a:solidFill>
                    <a:schemeClr val="bg1"/>
                  </a:solidFill>
                </a:rPr>
                <a:t>вузы (филиалы)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12114" y="1166962"/>
              <a:ext cx="1392312" cy="543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17 (6)</a:t>
              </a:r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flipH="1">
            <a:off x="3598863" y="2192338"/>
            <a:ext cx="99695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27563" y="2187575"/>
            <a:ext cx="10922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4B0E54-8124-4917-8FC4-7D98327E32A3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pic>
        <p:nvPicPr>
          <p:cNvPr id="4097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312738"/>
            <a:ext cx="8231187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Контрольные цифры приема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(бакалавриат, специалитет, магистратура)</a:t>
            </a:r>
          </a:p>
        </p:txBody>
      </p:sp>
      <p:sp>
        <p:nvSpPr>
          <p:cNvPr id="41988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EC6763-9CF7-47ED-81C8-B9734927D02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1989" name="Объект 2"/>
          <p:cNvSpPr txBox="1">
            <a:spLocks/>
          </p:cNvSpPr>
          <p:nvPr/>
        </p:nvSpPr>
        <p:spPr bwMode="auto">
          <a:xfrm>
            <a:off x="396875" y="825500"/>
            <a:ext cx="86455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A8246F"/>
              </a:buClr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41990" name="Объект 2"/>
          <p:cNvSpPr txBox="1">
            <a:spLocks/>
          </p:cNvSpPr>
          <p:nvPr/>
        </p:nvSpPr>
        <p:spPr bwMode="auto">
          <a:xfrm>
            <a:off x="274638" y="625475"/>
            <a:ext cx="8643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grpSp>
        <p:nvGrpSpPr>
          <p:cNvPr id="41991" name="Группа 14"/>
          <p:cNvGrpSpPr>
            <a:grpSpLocks/>
          </p:cNvGrpSpPr>
          <p:nvPr/>
        </p:nvGrpSpPr>
        <p:grpSpPr bwMode="auto">
          <a:xfrm>
            <a:off x="638175" y="1377950"/>
            <a:ext cx="6618288" cy="852488"/>
            <a:chOff x="-1528785" y="2395069"/>
            <a:chExt cx="6731500" cy="894441"/>
          </a:xfrm>
        </p:grpSpPr>
        <p:sp>
          <p:nvSpPr>
            <p:cNvPr id="16" name="TextBox 15"/>
            <p:cNvSpPr txBox="1"/>
            <p:nvPr/>
          </p:nvSpPr>
          <p:spPr>
            <a:xfrm>
              <a:off x="-1528785" y="2573291"/>
              <a:ext cx="1026921" cy="5379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2060"/>
                  </a:solidFill>
                </a:rPr>
                <a:t>2017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67147" y="2395069"/>
              <a:ext cx="4535568" cy="894441"/>
            </a:xfrm>
            <a:prstGeom prst="roundRect">
              <a:avLst/>
            </a:prstGeom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15 656 мест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115 для негосударственных вуз</a:t>
              </a:r>
              <a:r>
                <a:rPr lang="ru-RU" sz="1800" dirty="0">
                  <a:solidFill>
                    <a:srgbClr val="002060"/>
                  </a:solidFill>
                </a:rPr>
                <a:t>ов</a:t>
              </a:r>
            </a:p>
          </p:txBody>
        </p:sp>
      </p:grpSp>
      <p:grpSp>
        <p:nvGrpSpPr>
          <p:cNvPr id="41992" name="Группа 12"/>
          <p:cNvGrpSpPr>
            <a:grpSpLocks/>
          </p:cNvGrpSpPr>
          <p:nvPr/>
        </p:nvGrpSpPr>
        <p:grpSpPr bwMode="auto">
          <a:xfrm>
            <a:off x="642938" y="2339975"/>
            <a:ext cx="6637337" cy="850900"/>
            <a:chOff x="-4605682" y="2029755"/>
            <a:chExt cx="6750648" cy="894440"/>
          </a:xfrm>
        </p:grpSpPr>
        <p:sp>
          <p:nvSpPr>
            <p:cNvPr id="14" name="TextBox 13"/>
            <p:cNvSpPr txBox="1"/>
            <p:nvPr/>
          </p:nvSpPr>
          <p:spPr>
            <a:xfrm>
              <a:off x="-4605682" y="2208310"/>
              <a:ext cx="946156" cy="53733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2060"/>
                  </a:solidFill>
                </a:rPr>
                <a:t>2018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-2393678" y="2029755"/>
              <a:ext cx="4538644" cy="894440"/>
            </a:xfrm>
            <a:prstGeom prst="roundRect">
              <a:avLst/>
            </a:prstGeom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16 531 место  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120 для негосударственных вузов</a:t>
              </a: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2205038" y="1192213"/>
            <a:ext cx="33337" cy="3228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94" name="Группа 18"/>
          <p:cNvGrpSpPr>
            <a:grpSpLocks/>
          </p:cNvGrpSpPr>
          <p:nvPr/>
        </p:nvGrpSpPr>
        <p:grpSpPr bwMode="auto">
          <a:xfrm>
            <a:off x="638175" y="3411538"/>
            <a:ext cx="6637338" cy="852487"/>
            <a:chOff x="-4605682" y="2029755"/>
            <a:chExt cx="6750648" cy="894440"/>
          </a:xfrm>
        </p:grpSpPr>
        <p:sp>
          <p:nvSpPr>
            <p:cNvPr id="20" name="TextBox 19"/>
            <p:cNvSpPr txBox="1"/>
            <p:nvPr/>
          </p:nvSpPr>
          <p:spPr>
            <a:xfrm>
              <a:off x="-4605682" y="2207976"/>
              <a:ext cx="946156" cy="537997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2060"/>
                  </a:solidFill>
                </a:rPr>
                <a:t>2019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-2393678" y="2029755"/>
              <a:ext cx="4538644" cy="894440"/>
            </a:xfrm>
            <a:prstGeom prst="roundRect">
              <a:avLst/>
            </a:prstGeom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A8246F"/>
                  </a:solidFill>
                </a:rPr>
                <a:t>16 224 мест  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113 для негосударственных вузов</a:t>
              </a:r>
            </a:p>
          </p:txBody>
        </p:sp>
      </p:grpSp>
      <p:pic>
        <p:nvPicPr>
          <p:cNvPr id="4199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957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20675"/>
            <a:ext cx="8231187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Контрольные цифры приема 2019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012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B404D6-1345-4FFA-92B8-A4E42B72A8C6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3013" name="Объект 2"/>
          <p:cNvSpPr txBox="1">
            <a:spLocks/>
          </p:cNvSpPr>
          <p:nvPr/>
        </p:nvSpPr>
        <p:spPr bwMode="auto">
          <a:xfrm>
            <a:off x="396875" y="825500"/>
            <a:ext cx="86455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A8246F"/>
              </a:buClr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43014" name="Объект 2"/>
          <p:cNvSpPr txBox="1">
            <a:spLocks/>
          </p:cNvSpPr>
          <p:nvPr/>
        </p:nvSpPr>
        <p:spPr bwMode="auto">
          <a:xfrm>
            <a:off x="274638" y="625475"/>
            <a:ext cx="8643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323850" y="819150"/>
          <a:ext cx="8524875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13663" y="1436688"/>
          <a:ext cx="1169987" cy="335084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2" marB="456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713663" y="1755775"/>
          <a:ext cx="1169987" cy="335086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1363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3" marB="456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713663" y="2066925"/>
          <a:ext cx="1169987" cy="335086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1363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3" marB="456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713663" y="2368550"/>
          <a:ext cx="1169987" cy="335086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1229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3" marB="456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713663" y="2695575"/>
          <a:ext cx="1169987" cy="360363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535" marB="455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713663" y="3016250"/>
          <a:ext cx="1169987" cy="335086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3" marB="456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713663" y="3641725"/>
          <a:ext cx="1169987" cy="335086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3" marB="456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авая фигурная скобка 18"/>
          <p:cNvSpPr/>
          <p:nvPr/>
        </p:nvSpPr>
        <p:spPr>
          <a:xfrm>
            <a:off x="7758113" y="1585913"/>
            <a:ext cx="284162" cy="2860675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713663" y="4344988"/>
          <a:ext cx="1169987" cy="335084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7179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2" marB="456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713663" y="3313113"/>
          <a:ext cx="1169987" cy="335084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664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2" marB="456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713663" y="3957638"/>
          <a:ext cx="1169987" cy="335084"/>
        </p:xfrm>
        <a:graphic>
          <a:graphicData uri="http://schemas.openxmlformats.org/drawingml/2006/table">
            <a:tbl>
              <a:tblPr/>
              <a:tblGrid>
                <a:gridCol w="116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456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22" marB="456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03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828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93213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85738"/>
            <a:ext cx="7105650" cy="2952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Целевое обучение</a:t>
            </a:r>
          </a:p>
        </p:txBody>
      </p:sp>
      <p:sp>
        <p:nvSpPr>
          <p:cNvPr id="44036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B32E12A-5B84-48A2-92E6-310532BE2AC9}" type="slidenum">
              <a:rPr lang="ru-RU" altLang="ru-RU" sz="1200">
                <a:solidFill>
                  <a:srgbClr val="898989"/>
                </a:solidFill>
              </a:rPr>
              <a:pPr algn="r"/>
              <a:t>33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4037" name="Объект 2"/>
          <p:cNvSpPr txBox="1">
            <a:spLocks/>
          </p:cNvSpPr>
          <p:nvPr/>
        </p:nvSpPr>
        <p:spPr bwMode="auto">
          <a:xfrm>
            <a:off x="396875" y="825500"/>
            <a:ext cx="86455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spcBef>
                <a:spcPct val="20000"/>
              </a:spcBef>
              <a:buClr>
                <a:srgbClr val="A8246F"/>
              </a:buClr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44038" name="Объект 2"/>
          <p:cNvSpPr txBox="1">
            <a:spLocks/>
          </p:cNvSpPr>
          <p:nvPr/>
        </p:nvSpPr>
        <p:spPr bwMode="auto">
          <a:xfrm>
            <a:off x="274638" y="625475"/>
            <a:ext cx="8643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12738" y="625475"/>
            <a:ext cx="8605837" cy="5927725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Федеральный закон от 3 августа 2018 г. </a:t>
            </a:r>
            <a:r>
              <a:rPr lang="ru-RU" sz="2000" dirty="0" smtClean="0">
                <a:solidFill>
                  <a:srgbClr val="002060"/>
                </a:solidFill>
              </a:rPr>
              <a:t>№ </a:t>
            </a:r>
            <a:r>
              <a:rPr lang="ru-RU" sz="2000" dirty="0">
                <a:solidFill>
                  <a:srgbClr val="002060"/>
                </a:solidFill>
              </a:rPr>
              <a:t>337-ФЗ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«О </a:t>
            </a:r>
            <a:r>
              <a:rPr lang="ru-RU" sz="2000" dirty="0">
                <a:solidFill>
                  <a:srgbClr val="002060"/>
                </a:solidFill>
              </a:rPr>
              <a:t>внесении изменении в отдельные законодательные акты Российской Федерации в части совершенствования целевого </a:t>
            </a:r>
            <a:r>
              <a:rPr lang="ru-RU" sz="2000" dirty="0" smtClean="0">
                <a:solidFill>
                  <a:srgbClr val="002060"/>
                </a:solidFill>
              </a:rPr>
              <a:t>обучения»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>
                <a:solidFill>
                  <a:srgbClr val="A8246F"/>
                </a:solidFill>
              </a:rPr>
              <a:t>Ответственность за невыполнение обязательств по трудоустройству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заказчика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A8246F"/>
                </a:solidFill>
              </a:rPr>
              <a:t>компенсация выпускнику в размере трехкратной среднемесячной з/п в соответствующем субъекте РФ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выпускника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A8246F"/>
                </a:solidFill>
              </a:rPr>
              <a:t>возмещение расходов, связанных с предоставлением мер социальной поддержки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стороны, не исполнившей обязательства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A8246F"/>
                </a:solidFill>
              </a:rPr>
              <a:t>выплата </a:t>
            </a:r>
            <a:r>
              <a:rPr lang="ru-RU" sz="2000" b="1" dirty="0" smtClean="0">
                <a:solidFill>
                  <a:srgbClr val="A8246F"/>
                </a:solidFill>
              </a:rPr>
              <a:t>ВУЗу </a:t>
            </a:r>
            <a:r>
              <a:rPr lang="ru-RU" sz="2000" b="1" dirty="0">
                <a:solidFill>
                  <a:srgbClr val="A8246F"/>
                </a:solidFill>
              </a:rPr>
              <a:t>штрафа в размере расходов бюджета на обучение</a:t>
            </a:r>
          </a:p>
        </p:txBody>
      </p:sp>
      <p:pic>
        <p:nvPicPr>
          <p:cNvPr id="4404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090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343F0D2-DA20-404A-9C9A-C5D781620108}" type="slidenum">
              <a:rPr lang="ru-RU" altLang="ru-RU" sz="1200">
                <a:solidFill>
                  <a:srgbClr val="898989"/>
                </a:solidFill>
              </a:rPr>
              <a:pPr algn="r"/>
              <a:t>34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5060" name="Объект 2"/>
          <p:cNvSpPr txBox="1">
            <a:spLocks/>
          </p:cNvSpPr>
          <p:nvPr/>
        </p:nvSpPr>
        <p:spPr bwMode="auto">
          <a:xfrm>
            <a:off x="396875" y="825500"/>
            <a:ext cx="86455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A8246F"/>
              </a:buClr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45061" name="Объект 2"/>
          <p:cNvSpPr txBox="1">
            <a:spLocks/>
          </p:cNvSpPr>
          <p:nvPr/>
        </p:nvSpPr>
        <p:spPr bwMode="auto">
          <a:xfrm>
            <a:off x="274638" y="625475"/>
            <a:ext cx="8643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>
              <a:spcBef>
                <a:spcPct val="20000"/>
              </a:spcBef>
            </a:pPr>
            <a:endParaRPr lang="ru-RU" altLang="ru-RU" sz="2200" b="1">
              <a:solidFill>
                <a:srgbClr val="0070C0"/>
              </a:solidFill>
            </a:endParaRPr>
          </a:p>
          <a:p>
            <a:pPr algn="just">
              <a:spcBef>
                <a:spcPct val="20000"/>
              </a:spcBef>
            </a:pPr>
            <a:endParaRPr lang="ru-RU" altLang="ru-RU" sz="2200" b="1">
              <a:solidFill>
                <a:srgbClr val="0070C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838" y="179388"/>
            <a:ext cx="7454900" cy="81438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 на целевое обучение  2019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«Образование и педагогика»</a:t>
            </a:r>
          </a:p>
        </p:txBody>
      </p:sp>
      <p:sp>
        <p:nvSpPr>
          <p:cNvPr id="51208" name="Прямоугольник 10"/>
          <p:cNvSpPr>
            <a:spLocks noChangeArrowheads="1"/>
          </p:cNvSpPr>
          <p:nvPr/>
        </p:nvSpPr>
        <p:spPr bwMode="auto">
          <a:xfrm>
            <a:off x="3638550" y="1301750"/>
            <a:ext cx="5691188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209</a:t>
            </a:r>
            <a:r>
              <a:rPr lang="ru-RU" altLang="ru-RU" sz="3600" dirty="0">
                <a:solidFill>
                  <a:srgbClr val="002060"/>
                </a:solidFill>
              </a:rPr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мест – федеральный бюджет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100</a:t>
            </a:r>
            <a:r>
              <a:rPr lang="ru-RU" altLang="ru-RU" sz="2550" dirty="0">
                <a:solidFill>
                  <a:srgbClr val="002060"/>
                </a:solidFill>
              </a:rPr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мест – бюджет РТ </a:t>
            </a:r>
            <a:r>
              <a:rPr lang="ru-RU" altLang="ru-RU" sz="1800" dirty="0">
                <a:solidFill>
                  <a:srgbClr val="002060"/>
                </a:solidFill>
              </a:rPr>
              <a:t>(очное обучение)</a:t>
            </a:r>
          </a:p>
          <a:p>
            <a:pPr>
              <a:spcAft>
                <a:spcPts val="1200"/>
              </a:spcAft>
              <a:defRPr/>
            </a:pPr>
            <a:endParaRPr lang="ru-RU" altLang="ru-RU" sz="255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altLang="ru-RU" dirty="0">
              <a:solidFill>
                <a:srgbClr val="A8246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438" y="1463675"/>
            <a:ext cx="2935287" cy="12271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/>
              <a:t>ПРИЕМ НА</a:t>
            </a:r>
          </a:p>
          <a:p>
            <a:pPr algn="ctr">
              <a:defRPr/>
            </a:pPr>
            <a:r>
              <a:rPr lang="ru-RU" sz="2600" b="1" dirty="0"/>
              <a:t>ЦЕЛЕВОЕ ОБУЧЕНИЕ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12788" y="3328988"/>
          <a:ext cx="8172450" cy="1212850"/>
        </p:xfrm>
        <a:graphic>
          <a:graphicData uri="http://schemas.openxmlformats.org/drawingml/2006/table">
            <a:tbl>
              <a:tblPr/>
              <a:tblGrid>
                <a:gridCol w="817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850">
                <a:tc>
                  <a:txBody>
                    <a:bodyPr/>
                    <a:lstStyle/>
                    <a:p>
                      <a:endParaRPr lang="ru-RU" sz="36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54" marB="456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4838" y="3581401"/>
            <a:ext cx="2813049" cy="6127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</a:rPr>
              <a:t>ПРЕТЕНДЕНТЫ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25850" y="3755835"/>
            <a:ext cx="4705350" cy="725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153 </a:t>
            </a:r>
            <a:r>
              <a:rPr lang="ru-RU" sz="2100" dirty="0">
                <a:solidFill>
                  <a:srgbClr val="002060"/>
                </a:solidFill>
              </a:rPr>
              <a:t>– билингвальное обучение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8550" y="3330385"/>
            <a:ext cx="4705350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312</a:t>
            </a:r>
            <a:r>
              <a:rPr lang="ru-RU" sz="2100" dirty="0"/>
              <a:t> </a:t>
            </a:r>
            <a:r>
              <a:rPr lang="ru-RU" sz="2100" dirty="0">
                <a:solidFill>
                  <a:srgbClr val="002060"/>
                </a:solidFill>
              </a:rPr>
              <a:t>– целевое обучение</a:t>
            </a:r>
          </a:p>
        </p:txBody>
      </p:sp>
      <p:pic>
        <p:nvPicPr>
          <p:cNvPr id="4507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789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22225"/>
            <a:ext cx="91948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3500"/>
            <a:ext cx="8904288" cy="4016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Результаты ЕГЭ целевиков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31088"/>
              </p:ext>
            </p:extLst>
          </p:nvPr>
        </p:nvGraphicFramePr>
        <p:xfrm>
          <a:off x="123825" y="563563"/>
          <a:ext cx="8831263" cy="42339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1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Профиль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Средний проходной балл на целевое обучение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2019 год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/2018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Средний проходной балл на бюджет 2019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Русский язык и иностранный (английский)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язык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262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/254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(+3%)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Иностранный (английский) язык и второй иностранный язык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240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/247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(-2,8%)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Начальное образование и иностранный язык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238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/221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(+7,6%)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История и обществознание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228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/221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(+3,1%)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219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/195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(+12%)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31670"/>
                  </a:ext>
                </a:extLst>
              </a:tr>
              <a:tr h="3735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Математика,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информатика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213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/204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(+4,4%)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89283"/>
                  </a:ext>
                </a:extLst>
              </a:tr>
              <a:tr h="45446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Физика и 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211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/209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(+0,9%)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76690"/>
                  </a:ext>
                </a:extLst>
              </a:tr>
              <a:tr h="3735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Биология и английский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язык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204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/217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(-5,9%)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612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1913"/>
            <a:ext cx="915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300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515" y="103272"/>
            <a:ext cx="6602413" cy="619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Подготовка национальных кадров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66763"/>
            <a:ext cx="8369300" cy="40592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150 человек </a:t>
            </a:r>
            <a:endParaRPr lang="ru-RU" sz="28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5675" y="1247775"/>
            <a:ext cx="4251325" cy="595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и информатика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5675" y="1873250"/>
            <a:ext cx="4251325" cy="5953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и физика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5675" y="2509838"/>
            <a:ext cx="4251325" cy="5953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 (английский) язык и второй иностранный язык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9325" y="3159125"/>
            <a:ext cx="4251325" cy="8350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 образование и преподавание предметов в начальной школе на англ. языке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9325" y="4129088"/>
            <a:ext cx="4251325" cy="5953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24513" y="1317689"/>
            <a:ext cx="0" cy="148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2000" y="1539875"/>
            <a:ext cx="32718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человек – выпускники школ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Очная форма обучения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24513" y="3994150"/>
            <a:ext cx="0" cy="73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2000" y="3881438"/>
            <a:ext cx="31861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человек – выпускники педагогических колледжей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Заочная форма обучения</a:t>
            </a:r>
          </a:p>
        </p:txBody>
      </p:sp>
      <p:pic>
        <p:nvPicPr>
          <p:cNvPr id="4814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1913"/>
            <a:ext cx="9493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Номер слайда 3"/>
          <p:cNvSpPr txBox="1">
            <a:spLocks/>
          </p:cNvSpPr>
          <p:nvPr/>
        </p:nvSpPr>
        <p:spPr bwMode="auto">
          <a:xfrm>
            <a:off x="7019925" y="4803775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94748B-A823-4835-B974-A2E487BB70A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0275" y="1841500"/>
            <a:ext cx="7854950" cy="647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latin typeface="+mn-lt"/>
            </a:endParaRPr>
          </a:p>
        </p:txBody>
      </p:sp>
      <p:pic>
        <p:nvPicPr>
          <p:cNvPr id="4915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370AB4-F7C0-400B-8B73-AAF95610B628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7688" y="220663"/>
            <a:ext cx="7491412" cy="563562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Сеть подведомственных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профессиональных образовательных организаций,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ресурсные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4240"/>
              </p:ext>
            </p:extLst>
          </p:nvPr>
        </p:nvGraphicFramePr>
        <p:xfrm>
          <a:off x="300038" y="1568450"/>
          <a:ext cx="8507412" cy="2476501"/>
        </p:xfrm>
        <a:graphic>
          <a:graphicData uri="http://schemas.openxmlformats.org/drawingml/2006/table">
            <a:tbl>
              <a:tblPr/>
              <a:tblGrid>
                <a:gridCol w="347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Годы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88"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Количество ПОО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370"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том  числе,  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714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ресурсных центров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Количество студентов в ПОО республики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67 551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68 538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68 851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68 870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69 509</a:t>
                      </a:r>
                    </a:p>
                  </a:txBody>
                  <a:tcPr marL="51433" marR="5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5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0963"/>
            <a:ext cx="920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Объект 2"/>
          <p:cNvSpPr txBox="1">
            <a:spLocks/>
          </p:cNvSpPr>
          <p:nvPr/>
        </p:nvSpPr>
        <p:spPr bwMode="auto">
          <a:xfrm>
            <a:off x="702258" y="1463675"/>
            <a:ext cx="7813091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ru-RU" alt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Азнакаевский</a:t>
            </a:r>
            <a:r>
              <a:rPr lang="ru-RU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политехнический техникум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Муслюмовский аграрный техникум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ru-RU" alt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Черемшанский</a:t>
            </a:r>
            <a:r>
              <a:rPr lang="ru-RU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аграрный техникум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A8246F"/>
              </a:buClr>
              <a:buFont typeface="Arial" pitchFamily="34" charset="0"/>
              <a:buNone/>
              <a:defRPr/>
            </a:pPr>
            <a:endParaRPr lang="ru-RU" alt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10244" name="Номер слайда 3"/>
          <p:cNvSpPr txBox="1">
            <a:spLocks/>
          </p:cNvSpPr>
          <p:nvPr/>
        </p:nvSpPr>
        <p:spPr bwMode="auto">
          <a:xfrm>
            <a:off x="6985000" y="45259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B14926-C53A-4534-BCBB-EBA86C612A76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80963"/>
            <a:ext cx="7886700" cy="8334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Реструктуризация сети подведомственных профессиональных образовательных организаций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94868" y="922338"/>
            <a:ext cx="3438144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Созданы</a:t>
            </a:r>
            <a:r>
              <a:rPr lang="en-US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базе филиалов:</a:t>
            </a:r>
            <a:r>
              <a:rPr lang="en-US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68019" y="2947988"/>
            <a:ext cx="444060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100" b="1" dirty="0" smtClean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Реорганизован</a:t>
            </a: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      </a:t>
            </a: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A8246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11213" y="3497263"/>
            <a:ext cx="7886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Набережночелнинский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государственный торгово-технологический институт</a:t>
            </a:r>
            <a:r>
              <a:rPr lang="ru-RU" dirty="0"/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Набережночелнинский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технологический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техникум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67" name="Диаграмма 13"/>
          <p:cNvGraphicFramePr>
            <a:graphicFrameLocks/>
          </p:cNvGraphicFramePr>
          <p:nvPr/>
        </p:nvGraphicFramePr>
        <p:xfrm>
          <a:off x="128588" y="2576513"/>
          <a:ext cx="4638675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r:id="rId4" imgW="4639458" imgH="2615411" progId="Excel.Chart.8">
                  <p:embed/>
                </p:oleObj>
              </mc:Choice>
              <mc:Fallback>
                <p:oleObj r:id="rId4" imgW="4639458" imgH="2615411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576513"/>
                        <a:ext cx="4638675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339AB3-8287-4EB0-BA36-EDC2B7A9A1D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9725" y="127000"/>
            <a:ext cx="7956550" cy="520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Ресурсные центры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подготовке рабочих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кадров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70" name="Прямоугольник 19"/>
          <p:cNvSpPr>
            <a:spLocks noChangeArrowheads="1"/>
          </p:cNvSpPr>
          <p:nvPr/>
        </p:nvSpPr>
        <p:spPr bwMode="auto">
          <a:xfrm>
            <a:off x="519113" y="1314450"/>
            <a:ext cx="777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8525" indent="-898525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01800" y="2716213"/>
            <a:ext cx="5411788" cy="563562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ФИНАНСИРОВАНИЕ</a:t>
            </a:r>
          </a:p>
        </p:txBody>
      </p:sp>
      <p:graphicFrame>
        <p:nvGraphicFramePr>
          <p:cNvPr id="11273" name="Диаграмма 1"/>
          <p:cNvGraphicFramePr>
            <a:graphicFrameLocks/>
          </p:cNvGraphicFramePr>
          <p:nvPr/>
        </p:nvGraphicFramePr>
        <p:xfrm>
          <a:off x="128588" y="936625"/>
          <a:ext cx="6367462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Диаграмма" r:id="rId6" imgW="6370872" imgH="1859441" progId="Excel.Chart.8">
                  <p:embed/>
                </p:oleObj>
              </mc:Choice>
              <mc:Fallback>
                <p:oleObj name="Диаграмма" r:id="rId6" imgW="6370872" imgH="185944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36625"/>
                        <a:ext cx="6367462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Прямоугольник 3"/>
          <p:cNvSpPr>
            <a:spLocks noChangeArrowheads="1"/>
          </p:cNvSpPr>
          <p:nvPr/>
        </p:nvSpPr>
        <p:spPr bwMode="auto">
          <a:xfrm>
            <a:off x="3038475" y="1223963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</a:rPr>
              <a:t>37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6788" y="1468438"/>
            <a:ext cx="25892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СЕТЬ РЕСУРСНЫХ ЦЕНТРОВ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РЕСПУБЛИКЕ ТАТАРСТАН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25" y="2716213"/>
            <a:ext cx="882015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Прямоугольник 16"/>
          <p:cNvSpPr>
            <a:spLocks noChangeArrowheads="1"/>
          </p:cNvSpPr>
          <p:nvPr/>
        </p:nvSpPr>
        <p:spPr bwMode="auto">
          <a:xfrm>
            <a:off x="2916238" y="3192463"/>
            <a:ext cx="1081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  <a:cs typeface="Arial" panose="020B0604020202020204" pitchFamily="34" charset="0"/>
              </a:rPr>
              <a:t>2014-2019</a:t>
            </a:r>
            <a:endParaRPr lang="ru-RU" altLang="ru-RU" sz="1600"/>
          </a:p>
        </p:txBody>
      </p:sp>
      <p:sp>
        <p:nvSpPr>
          <p:cNvPr id="19" name="Прямоугольник 18"/>
          <p:cNvSpPr/>
          <p:nvPr/>
        </p:nvSpPr>
        <p:spPr>
          <a:xfrm>
            <a:off x="1504950" y="3568700"/>
            <a:ext cx="9080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5,1</a:t>
            </a:r>
          </a:p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млрд. </a:t>
            </a:r>
          </a:p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</a:t>
            </a:r>
            <a:endParaRPr lang="ru-RU" dirty="0">
              <a:latin typeface="+mn-lt"/>
            </a:endParaRPr>
          </a:p>
        </p:txBody>
      </p:sp>
      <p:graphicFrame>
        <p:nvGraphicFramePr>
          <p:cNvPr id="11279" name="Диаграмма 21"/>
          <p:cNvGraphicFramePr>
            <a:graphicFrameLocks/>
          </p:cNvGraphicFramePr>
          <p:nvPr/>
        </p:nvGraphicFramePr>
        <p:xfrm>
          <a:off x="4305300" y="2378075"/>
          <a:ext cx="6635750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r:id="rId8" imgW="6639119" imgH="2847079" progId="Excel.Chart.8">
                  <p:embed/>
                </p:oleObj>
              </mc:Choice>
              <mc:Fallback>
                <p:oleObj r:id="rId8" imgW="6639119" imgH="2847079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78075"/>
                        <a:ext cx="6635750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Прямоугольник 22"/>
          <p:cNvSpPr>
            <a:spLocks noChangeArrowheads="1"/>
          </p:cNvSpPr>
          <p:nvPr/>
        </p:nvSpPr>
        <p:spPr bwMode="auto">
          <a:xfrm>
            <a:off x="4643438" y="3192463"/>
            <a:ext cx="1271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т.ч</a:t>
            </a:r>
            <a:r>
              <a:rPr lang="ru-RU" alt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. в 2019</a:t>
            </a:r>
            <a:endParaRPr lang="ru-RU" alt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67463" y="3617913"/>
            <a:ext cx="90805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788,3</a:t>
            </a:r>
          </a:p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млн. </a:t>
            </a:r>
          </a:p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</a:t>
            </a:r>
            <a:endParaRPr lang="ru-RU" dirty="0">
              <a:latin typeface="+mn-lt"/>
            </a:endParaRPr>
          </a:p>
        </p:txBody>
      </p:sp>
      <p:pic>
        <p:nvPicPr>
          <p:cNvPr id="1128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Номер слайда 3"/>
          <p:cNvSpPr txBox="1">
            <a:spLocks/>
          </p:cNvSpPr>
          <p:nvPr/>
        </p:nvSpPr>
        <p:spPr bwMode="auto">
          <a:xfrm>
            <a:off x="6975475" y="4602163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BE0112-EBB0-4125-A55E-7DA1FCFA79D5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425" y="233363"/>
            <a:ext cx="7521575" cy="4619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Присвоение статуса ресурсного центра в 2019 году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63638" y="1047750"/>
            <a:ext cx="776446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Бугульминский машиностроительный техникум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Казанский колледж технологии и дизайна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Казанский техникум народных художественных промыслов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Кукморский аграрный колледж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Мензелинский сельскохозяйственный техникум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Набережночелнинский политехнический колледж</a:t>
            </a:r>
          </a:p>
        </p:txBody>
      </p:sp>
      <p:pic>
        <p:nvPicPr>
          <p:cNvPr id="1229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8096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51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47E30A8-51CC-4217-9412-308B2052462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665163" y="1030288"/>
            <a:ext cx="8231187" cy="5635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Заголовок 1">
            <a:extLst/>
          </p:cNvPr>
          <p:cNvSpPr txBox="1">
            <a:spLocks/>
          </p:cNvSpPr>
          <p:nvPr/>
        </p:nvSpPr>
        <p:spPr>
          <a:xfrm>
            <a:off x="1077913" y="-92075"/>
            <a:ext cx="78867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5088" y="233363"/>
            <a:ext cx="841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</a:rPr>
              <a:t>Программа капитального ремонта 2019</a:t>
            </a:r>
          </a:p>
        </p:txBody>
      </p:sp>
      <p:pic>
        <p:nvPicPr>
          <p:cNvPr id="1331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1913"/>
            <a:ext cx="1038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2938"/>
              </p:ext>
            </p:extLst>
          </p:nvPr>
        </p:nvGraphicFramePr>
        <p:xfrm>
          <a:off x="196850" y="866775"/>
          <a:ext cx="8556624" cy="386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9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Алексеевский </a:t>
                      </a: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аграрный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Бугульминский строительно-технический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Филиал</a:t>
                      </a: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Алексеевского аграрного колледжа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8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радиомеханический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Дрожжановский техникум отраслевых технологий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8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политехнический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техникум народных художественных промыслов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8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аграрный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2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педагогический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Лаишевский технико-экономический техникум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торгово-экономический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авиационно-технический колледж им. </a:t>
                      </a:r>
                      <a:r>
                        <a:rPr lang="ru-RU" sz="15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П.В.Дементьева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колледж строительства, архитектуры и городского хозяйства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8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ветеринарный техникум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Набережночелнинский политехнический колледж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Мамадышский политехнический колледж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9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Нижнекамский политехнический колледж им. </a:t>
                      </a:r>
                      <a:r>
                        <a:rPr lang="ru-RU" sz="1500" b="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Е.Н.Королева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912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23813"/>
            <a:ext cx="9144001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-3328988" y="23813"/>
            <a:ext cx="14617701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Федеральные гранты </a:t>
            </a: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 рамках </a:t>
            </a:r>
            <a:r>
              <a:rPr lang="ru-RU" alt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госпрограммы </a:t>
            </a:r>
          </a:p>
          <a:p>
            <a:pPr>
              <a:defRPr/>
            </a:pPr>
            <a:r>
              <a:rPr lang="ru-RU" alt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«Развитие образования» и Национального проекта «Образование»</a:t>
            </a:r>
            <a:r>
              <a:rPr lang="ru-RU" altLang="ru-RU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endParaRPr lang="ru-RU" altLang="ru-RU" sz="2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1120" y="669925"/>
            <a:ext cx="794893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Обновление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и модернизация материально-технической 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базы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(2018 г.)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8" y="3733800"/>
            <a:ext cx="857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Распространение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в системе СПО новых образовательных технологий и форм опережающей профессиональной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подготовки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(2019 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708150"/>
            <a:ext cx="828198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Обеспечение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соответствия материально-технической базы современным 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требованиям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(2019 г.)</a:t>
            </a:r>
          </a:p>
        </p:txBody>
      </p:sp>
      <p:sp>
        <p:nvSpPr>
          <p:cNvPr id="14343" name="Объект 2"/>
          <p:cNvSpPr txBox="1">
            <a:spLocks/>
          </p:cNvSpPr>
          <p:nvPr/>
        </p:nvSpPr>
        <p:spPr bwMode="auto">
          <a:xfrm>
            <a:off x="889000" y="1909763"/>
            <a:ext cx="76374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ts val="13"/>
              </a:spcBef>
              <a:buFont typeface="Arial" panose="020B0604020202020204" pitchFamily="34" charset="0"/>
              <a:buNone/>
            </a:pPr>
            <a:endParaRPr lang="ru-RU" altLang="ru-RU" sz="1400" b="1">
              <a:solidFill>
                <a:srgbClr val="0070C0"/>
              </a:solidFill>
            </a:endParaRPr>
          </a:p>
        </p:txBody>
      </p:sp>
      <p:sp>
        <p:nvSpPr>
          <p:cNvPr id="14344" name="Объект 2"/>
          <p:cNvSpPr txBox="1">
            <a:spLocks/>
          </p:cNvSpPr>
          <p:nvPr/>
        </p:nvSpPr>
        <p:spPr bwMode="auto">
          <a:xfrm>
            <a:off x="889000" y="4605338"/>
            <a:ext cx="76374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ts val="13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038" y="2855913"/>
            <a:ext cx="8863012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Внедрение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целевой модели цифровой образовательной 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среды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(2019 г.)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89000" y="3503613"/>
            <a:ext cx="7637463" cy="644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"/>
              </a:spcBef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24070" y="1236226"/>
            <a:ext cx="0" cy="37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15180" y="2391965"/>
            <a:ext cx="0" cy="40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39945" y="3260725"/>
            <a:ext cx="0" cy="40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39945" y="4349750"/>
            <a:ext cx="0" cy="40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1230313" y="1089025"/>
            <a:ext cx="6635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2</a:t>
            </a:r>
            <a:endParaRPr lang="ru-RU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1973263" y="2255838"/>
            <a:ext cx="2555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образовательные </a:t>
            </a:r>
            <a:r>
              <a:rPr lang="ru-RU" alt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организации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5183188" y="3324991"/>
            <a:ext cx="191770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36,3 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млн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. руб.</a:t>
            </a:r>
            <a:endParaRPr lang="ru-RU" altLang="ru-RU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590550" y="4392613"/>
            <a:ext cx="4341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A8246F"/>
                </a:solidFill>
                <a:latin typeface="+mn-lt"/>
              </a:rPr>
              <a:t>Казанский педагогический колледж</a:t>
            </a:r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2027238" y="1138238"/>
            <a:ext cx="2436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образовательные </a:t>
            </a:r>
            <a:r>
              <a:rPr lang="ru-RU" alt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организации</a:t>
            </a: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5148262" y="1260475"/>
            <a:ext cx="234981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78,3 </a:t>
            </a: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 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млн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. руб.</a:t>
            </a:r>
            <a:endParaRPr lang="ru-RU" altLang="ru-RU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>
            <a:off x="1127125" y="3168650"/>
            <a:ext cx="846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A8246F"/>
                </a:solidFill>
                <a:latin typeface="+mn-lt"/>
              </a:rPr>
              <a:t>17</a:t>
            </a:r>
            <a:endParaRPr lang="ru-RU" alt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2027238" y="3173413"/>
            <a:ext cx="24765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образовательных организаций</a:t>
            </a:r>
            <a:endParaRPr lang="ru-RU" alt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5148263" y="2391965"/>
            <a:ext cx="195262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54,9 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млн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. руб.</a:t>
            </a:r>
            <a:endParaRPr lang="ru-RU" altLang="ru-RU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" name="Прямоугольник 8"/>
          <p:cNvSpPr>
            <a:spLocks noChangeArrowheads="1"/>
          </p:cNvSpPr>
          <p:nvPr/>
        </p:nvSpPr>
        <p:spPr bwMode="auto">
          <a:xfrm>
            <a:off x="1127125" y="2319338"/>
            <a:ext cx="95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3</a:t>
            </a:r>
            <a:endParaRPr lang="ru-RU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5273677" y="4395570"/>
            <a:ext cx="197167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8246F"/>
                </a:solidFill>
                <a:latin typeface="+mn-lt"/>
              </a:rPr>
              <a:t>45,2 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млн</a:t>
            </a:r>
            <a:r>
              <a:rPr lang="ru-RU" altLang="ru-RU" sz="1600" b="1" dirty="0" smtClean="0">
                <a:solidFill>
                  <a:srgbClr val="A8246F"/>
                </a:solidFill>
                <a:latin typeface="+mn-lt"/>
              </a:rPr>
              <a:t>. руб.</a:t>
            </a:r>
            <a:endParaRPr lang="ru-RU" altLang="ru-RU" sz="1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366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03188"/>
            <a:ext cx="8143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12730</TotalTime>
  <Words>1593</Words>
  <Application>Microsoft Office PowerPoint</Application>
  <PresentationFormat>Экран (16:9)</PresentationFormat>
  <Paragraphs>643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Диаграмма Microsoft Excel</vt:lpstr>
      <vt:lpstr>Диаграмма</vt:lpstr>
      <vt:lpstr>Презентация PowerPoint</vt:lpstr>
      <vt:lpstr>Основные направления развития системы профессионального образования в 2018/19 учебном году</vt:lpstr>
      <vt:lpstr>Система профессионального образования  Республики Татарстан</vt:lpstr>
      <vt:lpstr>Презентация PowerPoint</vt:lpstr>
      <vt:lpstr>     Реструктуризация сети подведомственных профессиональных образовательных организаций             </vt:lpstr>
      <vt:lpstr>Ресурсные центры по подготовке рабочих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цифры приема в 2019/20 учебном году</vt:lpstr>
      <vt:lpstr>Образовательные программы из перечня ТОП-50</vt:lpstr>
      <vt:lpstr>Презентация PowerPoint</vt:lpstr>
      <vt:lpstr>Демонстрационный экзамен по стандартам «Ворлдскиллс» </vt:lpstr>
      <vt:lpstr>Презентация PowerPoint</vt:lpstr>
      <vt:lpstr>Презентация PowerPoint</vt:lpstr>
      <vt:lpstr>Развитие инклюзивного профессионального образования</vt:lpstr>
      <vt:lpstr>Центры развития инклюзивного профессионального   образования</vt:lpstr>
      <vt:lpstr>Развитие движения «Абилимпикс»</vt:lpstr>
      <vt:lpstr>Результативность профессиональных образовательных организаций в IV Национальном чемпионате «Абилимпикс»</vt:lpstr>
      <vt:lpstr>Развитие движения «Ворлдскиллс»</vt:lpstr>
      <vt:lpstr>Презентация PowerPoint</vt:lpstr>
      <vt:lpstr>Сборная Республики Татарстан   в Финале Национального чемпионата 2019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эффективности деятельности профессиональных образовательных организаций</vt:lpstr>
      <vt:lpstr>Мониторинг эффективности деятельности профессиональных образовательных организаций</vt:lpstr>
      <vt:lpstr>Высшее образование</vt:lpstr>
      <vt:lpstr>Контрольные цифры приема (бакалавриат, специалитет, магистратура)</vt:lpstr>
      <vt:lpstr>Контрольные цифры приема 2019 </vt:lpstr>
      <vt:lpstr>Целевое обучение</vt:lpstr>
      <vt:lpstr>Прием на целевое обучение  2019  «Образование и педагогика»</vt:lpstr>
      <vt:lpstr>Презентация PowerPoint</vt:lpstr>
      <vt:lpstr>Подготовка национальных кадров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создания ресурсных центров подготовки кадров в Республике Татарстан</dc:title>
  <dc:creator>User</dc:creator>
  <cp:lastModifiedBy>Windows User</cp:lastModifiedBy>
  <cp:revision>992</cp:revision>
  <cp:lastPrinted>2019-07-01T15:31:45Z</cp:lastPrinted>
  <dcterms:created xsi:type="dcterms:W3CDTF">2016-02-05T15:59:35Z</dcterms:created>
  <dcterms:modified xsi:type="dcterms:W3CDTF">2019-08-14T10:10:19Z</dcterms:modified>
</cp:coreProperties>
</file>