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77" r:id="rId3"/>
    <p:sldId id="258" r:id="rId4"/>
    <p:sldId id="259" r:id="rId5"/>
    <p:sldId id="265" r:id="rId6"/>
    <p:sldId id="268" r:id="rId7"/>
    <p:sldId id="276" r:id="rId8"/>
    <p:sldId id="269" r:id="rId9"/>
    <p:sldId id="271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9900"/>
    <a:srgbClr val="FF9900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F47991-D680-4578-B629-CF7472BCA94F}" type="doc">
      <dgm:prSet loTypeId="urn:microsoft.com/office/officeart/2005/8/layout/hierarchy4" loCatId="hierarchy" qsTypeId="urn:microsoft.com/office/officeart/2005/8/quickstyle/3d2#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B7EAF9B-DF46-434E-931E-8661C9839E1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 них 145 детей с ОВЗ (12%)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48C8E1-740C-4DF2-A9A3-EA619AC616D3}" type="parTrans" cxnId="{E3B7FD0F-7DF0-4C5D-91D3-103A5CE49444}">
      <dgm:prSet/>
      <dgm:spPr/>
      <dgm:t>
        <a:bodyPr/>
        <a:lstStyle/>
        <a:p>
          <a:endParaRPr lang="ru-RU"/>
        </a:p>
      </dgm:t>
    </dgm:pt>
    <dgm:pt modelId="{DE287B71-B913-45EC-810D-14D40DECA227}" type="sibTrans" cxnId="{E3B7FD0F-7DF0-4C5D-91D3-103A5CE49444}">
      <dgm:prSet/>
      <dgm:spPr/>
      <dgm:t>
        <a:bodyPr/>
        <a:lstStyle/>
        <a:p>
          <a:endParaRPr lang="ru-RU"/>
        </a:p>
      </dgm:t>
    </dgm:pt>
    <dgm:pt modelId="{A77E4CB0-B134-4312-8C26-F6146762936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116 </a:t>
          </a:r>
        </a:p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НОДА </a:t>
          </a:r>
        </a:p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10 специальных классах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E4C88F-DD40-416E-8E6B-C34B6696379F}" type="parTrans" cxnId="{E89D05DB-F7AD-4AF8-9DD1-65E1FE36FB00}">
      <dgm:prSet/>
      <dgm:spPr/>
      <dgm:t>
        <a:bodyPr/>
        <a:lstStyle/>
        <a:p>
          <a:endParaRPr lang="ru-RU"/>
        </a:p>
      </dgm:t>
    </dgm:pt>
    <dgm:pt modelId="{99600655-FDC5-4110-8FF2-EFFE6054B116}" type="sibTrans" cxnId="{E89D05DB-F7AD-4AF8-9DD1-65E1FE36FB00}">
      <dgm:prSet/>
      <dgm:spPr/>
      <dgm:t>
        <a:bodyPr/>
        <a:lstStyle/>
        <a:p>
          <a:endParaRPr lang="ru-RU"/>
        </a:p>
      </dgm:t>
    </dgm:pt>
    <dgm:pt modelId="{5E73E4AF-E1CE-4BEC-982A-266D1691A356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28 -  в  14 инклюзивных классах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E4084C-FFAE-471E-9CB8-349F9717415D}" type="parTrans" cxnId="{E1DD8208-970F-4545-8BE7-4E36B5341FCF}">
      <dgm:prSet/>
      <dgm:spPr/>
      <dgm:t>
        <a:bodyPr/>
        <a:lstStyle/>
        <a:p>
          <a:endParaRPr lang="ru-RU"/>
        </a:p>
      </dgm:t>
    </dgm:pt>
    <dgm:pt modelId="{85572400-A2DC-4708-AEDE-F71681D2B859}" type="sibTrans" cxnId="{E1DD8208-970F-4545-8BE7-4E36B5341FCF}">
      <dgm:prSet/>
      <dgm:spPr/>
      <dgm:t>
        <a:bodyPr/>
        <a:lstStyle/>
        <a:p>
          <a:endParaRPr lang="ru-RU"/>
        </a:p>
      </dgm:t>
    </dgm:pt>
    <dgm:pt modelId="{DEF41293-82B2-4E8A-A1FF-343BD68B1B6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 </a:t>
          </a:r>
        </a:p>
        <a:p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 НОДА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A10A23-213B-4783-8E18-6A4CBA0EFA19}" type="parTrans" cxnId="{0EF84525-17A5-4CCC-864C-D0EC2C5CE180}">
      <dgm:prSet/>
      <dgm:spPr/>
      <dgm:t>
        <a:bodyPr/>
        <a:lstStyle/>
        <a:p>
          <a:endParaRPr lang="ru-RU"/>
        </a:p>
      </dgm:t>
    </dgm:pt>
    <dgm:pt modelId="{B42DABE0-F84D-4F4A-AF30-680A2AAF89D9}" type="sibTrans" cxnId="{0EF84525-17A5-4CCC-864C-D0EC2C5CE180}">
      <dgm:prSet/>
      <dgm:spPr/>
      <dgm:t>
        <a:bodyPr/>
        <a:lstStyle/>
        <a:p>
          <a:endParaRPr lang="ru-RU"/>
        </a:p>
      </dgm:t>
    </dgm:pt>
    <dgm:pt modelId="{76B3D0A7-CB5A-49E2-BC02-A33AB373916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нарушением слуха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7747B9-184B-489F-A70E-4649D056ED50}" type="parTrans" cxnId="{C37A32AC-ABAF-4BE6-8AC7-F3E43F8D65D4}">
      <dgm:prSet/>
      <dgm:spPr/>
      <dgm:t>
        <a:bodyPr/>
        <a:lstStyle/>
        <a:p>
          <a:endParaRPr lang="ru-RU"/>
        </a:p>
      </dgm:t>
    </dgm:pt>
    <dgm:pt modelId="{1DB120B7-6D96-42A5-853B-2FFC79BBD8DD}" type="sibTrans" cxnId="{C37A32AC-ABAF-4BE6-8AC7-F3E43F8D65D4}">
      <dgm:prSet/>
      <dgm:spPr/>
      <dgm:t>
        <a:bodyPr/>
        <a:lstStyle/>
        <a:p>
          <a:endParaRPr lang="ru-RU"/>
        </a:p>
      </dgm:t>
    </dgm:pt>
    <dgm:pt modelId="{466B5468-11FB-4800-A3EF-9F9DD9EA8FD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</a:p>
        <a:p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РАС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34626F-2ACD-47E3-BCB4-12C98BE785A0}" type="parTrans" cxnId="{8B3987FC-EEAA-410B-8932-947A432D1026}">
      <dgm:prSet/>
      <dgm:spPr/>
      <dgm:t>
        <a:bodyPr/>
        <a:lstStyle/>
        <a:p>
          <a:endParaRPr lang="ru-RU"/>
        </a:p>
      </dgm:t>
    </dgm:pt>
    <dgm:pt modelId="{05E01DCE-A124-4C0A-82BD-EB61819375DB}" type="sibTrans" cxnId="{8B3987FC-EEAA-410B-8932-947A432D1026}">
      <dgm:prSet/>
      <dgm:spPr/>
      <dgm:t>
        <a:bodyPr/>
        <a:lstStyle/>
        <a:p>
          <a:endParaRPr lang="ru-RU"/>
        </a:p>
      </dgm:t>
    </dgm:pt>
    <dgm:pt modelId="{DD6F07D2-25A3-494E-84DA-3897686415C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 </a:t>
          </a:r>
        </a:p>
        <a:p>
          <a:r>
            <a:rPr lang="ru-RU" sz="13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соматическими заболеваниями</a:t>
          </a:r>
          <a:endParaRPr lang="ru-RU" sz="13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875ED2-2F08-4C42-8BEA-4B179075ABFC}" type="parTrans" cxnId="{033512FB-5501-4C16-92B7-A57256711960}">
      <dgm:prSet/>
      <dgm:spPr/>
      <dgm:t>
        <a:bodyPr/>
        <a:lstStyle/>
        <a:p>
          <a:endParaRPr lang="ru-RU"/>
        </a:p>
      </dgm:t>
    </dgm:pt>
    <dgm:pt modelId="{406E4165-6424-436D-97DB-F132037BA98F}" type="sibTrans" cxnId="{033512FB-5501-4C16-92B7-A57256711960}">
      <dgm:prSet/>
      <dgm:spPr/>
      <dgm:t>
        <a:bodyPr/>
        <a:lstStyle/>
        <a:p>
          <a:endParaRPr lang="ru-RU"/>
        </a:p>
      </dgm:t>
    </dgm:pt>
    <dgm:pt modelId="{669D0F06-1F5C-46BA-9358-A7AAC03C0A1E}">
      <dgm:prSet custT="1"/>
      <dgm:spPr/>
      <dgm:t>
        <a:bodyPr/>
        <a:lstStyle/>
        <a:p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Всего 1236 учащихся,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3EB1B2AA-8236-489B-8503-8BAE56A3940F}" type="parTrans" cxnId="{6ACBEE4C-0CE3-4D5E-8263-747909BB8F7D}">
      <dgm:prSet/>
      <dgm:spPr/>
      <dgm:t>
        <a:bodyPr/>
        <a:lstStyle/>
        <a:p>
          <a:endParaRPr lang="ru-RU"/>
        </a:p>
      </dgm:t>
    </dgm:pt>
    <dgm:pt modelId="{7B467C45-E088-4643-BE00-B0160050B06C}" type="sibTrans" cxnId="{6ACBEE4C-0CE3-4D5E-8263-747909BB8F7D}">
      <dgm:prSet/>
      <dgm:spPr/>
      <dgm:t>
        <a:bodyPr/>
        <a:lstStyle/>
        <a:p>
          <a:endParaRPr lang="ru-RU"/>
        </a:p>
      </dgm:t>
    </dgm:pt>
    <dgm:pt modelId="{9308ED9D-D53B-483C-9A12-F20909352770}" type="pres">
      <dgm:prSet presAssocID="{56F47991-D680-4578-B629-CF7472BCA94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29C95CE-4FFB-453C-BB51-5969ECD94136}" type="pres">
      <dgm:prSet presAssocID="{669D0F06-1F5C-46BA-9358-A7AAC03C0A1E}" presName="vertOne" presStyleCnt="0"/>
      <dgm:spPr/>
    </dgm:pt>
    <dgm:pt modelId="{9B1EB9A5-30F8-41D0-A798-9BC38B5E7FDA}" type="pres">
      <dgm:prSet presAssocID="{669D0F06-1F5C-46BA-9358-A7AAC03C0A1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C0FBB3-8E32-4905-B874-B46093250758}" type="pres">
      <dgm:prSet presAssocID="{669D0F06-1F5C-46BA-9358-A7AAC03C0A1E}" presName="parTransOne" presStyleCnt="0"/>
      <dgm:spPr/>
    </dgm:pt>
    <dgm:pt modelId="{10E20F17-EE47-4795-9772-D55AF4EBCA02}" type="pres">
      <dgm:prSet presAssocID="{669D0F06-1F5C-46BA-9358-A7AAC03C0A1E}" presName="horzOne" presStyleCnt="0"/>
      <dgm:spPr/>
    </dgm:pt>
    <dgm:pt modelId="{EBE48B70-03C4-46C6-BC0A-6944854B3808}" type="pres">
      <dgm:prSet presAssocID="{BB7EAF9B-DF46-434E-931E-8661C9839E11}" presName="vertTwo" presStyleCnt="0"/>
      <dgm:spPr/>
    </dgm:pt>
    <dgm:pt modelId="{FCF05975-7E65-4CD7-B9B8-85DE9547F42D}" type="pres">
      <dgm:prSet presAssocID="{BB7EAF9B-DF46-434E-931E-8661C9839E11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A898C2-1F3A-4969-A82A-0BB6886D6B53}" type="pres">
      <dgm:prSet presAssocID="{BB7EAF9B-DF46-434E-931E-8661C9839E11}" presName="parTransTwo" presStyleCnt="0"/>
      <dgm:spPr/>
    </dgm:pt>
    <dgm:pt modelId="{B7424D83-9493-4FD5-BB01-5D4D1D5FB937}" type="pres">
      <dgm:prSet presAssocID="{BB7EAF9B-DF46-434E-931E-8661C9839E11}" presName="horzTwo" presStyleCnt="0"/>
      <dgm:spPr/>
    </dgm:pt>
    <dgm:pt modelId="{09BDF7C3-046A-4D51-B035-41EC8F557AA6}" type="pres">
      <dgm:prSet presAssocID="{A77E4CB0-B134-4312-8C26-F6146762936B}" presName="vertThree" presStyleCnt="0"/>
      <dgm:spPr/>
    </dgm:pt>
    <dgm:pt modelId="{8C36DD13-9C80-4DCE-9DD2-4EBF1203D359}" type="pres">
      <dgm:prSet presAssocID="{A77E4CB0-B134-4312-8C26-F6146762936B}" presName="txThree" presStyleLbl="node3" presStyleIdx="0" presStyleCnt="2" custScaleX="107920" custScaleY="2354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94722F-D791-425D-A844-1BB5F58BA4EB}" type="pres">
      <dgm:prSet presAssocID="{A77E4CB0-B134-4312-8C26-F6146762936B}" presName="horzThree" presStyleCnt="0"/>
      <dgm:spPr/>
    </dgm:pt>
    <dgm:pt modelId="{C9BE6145-0FC2-48C2-B880-EE9145BAB964}" type="pres">
      <dgm:prSet presAssocID="{99600655-FDC5-4110-8FF2-EFFE6054B116}" presName="sibSpaceThree" presStyleCnt="0"/>
      <dgm:spPr/>
    </dgm:pt>
    <dgm:pt modelId="{15FD490D-DBEE-4BAF-AC1D-13B079119883}" type="pres">
      <dgm:prSet presAssocID="{5E73E4AF-E1CE-4BEC-982A-266D1691A356}" presName="vertThree" presStyleCnt="0"/>
      <dgm:spPr/>
    </dgm:pt>
    <dgm:pt modelId="{7B6D3F74-7DC4-42C5-88A7-3EC6ABD1DF7F}" type="pres">
      <dgm:prSet presAssocID="{5E73E4AF-E1CE-4BEC-982A-266D1691A356}" presName="txThree" presStyleLbl="node3" presStyleIdx="1" presStyleCnt="2" custScaleX="960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158640-7356-4BD7-A90E-E1C7E999B368}" type="pres">
      <dgm:prSet presAssocID="{5E73E4AF-E1CE-4BEC-982A-266D1691A356}" presName="parTransThree" presStyleCnt="0"/>
      <dgm:spPr/>
    </dgm:pt>
    <dgm:pt modelId="{632B664C-E60E-4B73-BAC3-1007ABDDCE9E}" type="pres">
      <dgm:prSet presAssocID="{5E73E4AF-E1CE-4BEC-982A-266D1691A356}" presName="horzThree" presStyleCnt="0"/>
      <dgm:spPr/>
    </dgm:pt>
    <dgm:pt modelId="{8C64DE76-F966-435D-8D7B-5424E1B25ED2}" type="pres">
      <dgm:prSet presAssocID="{DEF41293-82B2-4E8A-A1FF-343BD68B1B6A}" presName="vertFour" presStyleCnt="0">
        <dgm:presLayoutVars>
          <dgm:chPref val="3"/>
        </dgm:presLayoutVars>
      </dgm:prSet>
      <dgm:spPr/>
    </dgm:pt>
    <dgm:pt modelId="{670CD1D7-D05D-4AD7-9D14-8B5C557A0F5C}" type="pres">
      <dgm:prSet presAssocID="{DEF41293-82B2-4E8A-A1FF-343BD68B1B6A}" presName="txFour" presStyleLbl="node4" presStyleIdx="0" presStyleCnt="4" custScaleX="81499" custScaleY="100000" custLinFactNeighborX="-2073" custLinFactNeighborY="-40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EE5AC4-F696-4950-9C8E-BB06B499CA30}" type="pres">
      <dgm:prSet presAssocID="{DEF41293-82B2-4E8A-A1FF-343BD68B1B6A}" presName="horzFour" presStyleCnt="0"/>
      <dgm:spPr/>
    </dgm:pt>
    <dgm:pt modelId="{4EE4A425-C953-4659-B585-BDC01C19E0B3}" type="pres">
      <dgm:prSet presAssocID="{B42DABE0-F84D-4F4A-AF30-680A2AAF89D9}" presName="sibSpaceFour" presStyleCnt="0"/>
      <dgm:spPr/>
    </dgm:pt>
    <dgm:pt modelId="{2767A8C8-1CB3-460F-A90F-CB302B55B636}" type="pres">
      <dgm:prSet presAssocID="{76B3D0A7-CB5A-49E2-BC02-A33AB373916E}" presName="vertFour" presStyleCnt="0">
        <dgm:presLayoutVars>
          <dgm:chPref val="3"/>
        </dgm:presLayoutVars>
      </dgm:prSet>
      <dgm:spPr/>
    </dgm:pt>
    <dgm:pt modelId="{60DED4DD-D55B-407D-A818-A49FA265F24E}" type="pres">
      <dgm:prSet presAssocID="{76B3D0A7-CB5A-49E2-BC02-A33AB373916E}" presName="txFour" presStyleLbl="node4" presStyleIdx="1" presStyleCnt="4" custScaleX="80846" custScaleY="100001" custLinFactNeighborX="919" custLinFactNeighborY="-25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8F4792-B307-4781-A6AF-F8B23FBF7C8A}" type="pres">
      <dgm:prSet presAssocID="{76B3D0A7-CB5A-49E2-BC02-A33AB373916E}" presName="horzFour" presStyleCnt="0"/>
      <dgm:spPr/>
    </dgm:pt>
    <dgm:pt modelId="{6AD8DD24-993C-4EA4-8351-B3B62164F316}" type="pres">
      <dgm:prSet presAssocID="{1DB120B7-6D96-42A5-853B-2FFC79BBD8DD}" presName="sibSpaceFour" presStyleCnt="0"/>
      <dgm:spPr/>
    </dgm:pt>
    <dgm:pt modelId="{CA03442B-686E-4C5F-BE3E-755813C43696}" type="pres">
      <dgm:prSet presAssocID="{466B5468-11FB-4800-A3EF-9F9DD9EA8FDF}" presName="vertFour" presStyleCnt="0">
        <dgm:presLayoutVars>
          <dgm:chPref val="3"/>
        </dgm:presLayoutVars>
      </dgm:prSet>
      <dgm:spPr/>
    </dgm:pt>
    <dgm:pt modelId="{8308D996-FCEE-4664-8ACE-1B24BAAF7ABD}" type="pres">
      <dgm:prSet presAssocID="{466B5468-11FB-4800-A3EF-9F9DD9EA8FDF}" presName="txFour" presStyleLbl="node4" presStyleIdx="2" presStyleCnt="4" custScaleX="81825" custScaleY="100000" custLinFactNeighborX="1111" custLinFactNeighborY="-25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137E5F-4E3B-4643-AABE-E8E314B0539D}" type="pres">
      <dgm:prSet presAssocID="{466B5468-11FB-4800-A3EF-9F9DD9EA8FDF}" presName="horzFour" presStyleCnt="0"/>
      <dgm:spPr/>
    </dgm:pt>
    <dgm:pt modelId="{05208903-20C1-462C-B678-93CD64576E43}" type="pres">
      <dgm:prSet presAssocID="{05E01DCE-A124-4C0A-82BD-EB61819375DB}" presName="sibSpaceFour" presStyleCnt="0"/>
      <dgm:spPr/>
    </dgm:pt>
    <dgm:pt modelId="{50AC3C2D-65EF-4311-82FD-B978B8FD3EAD}" type="pres">
      <dgm:prSet presAssocID="{DD6F07D2-25A3-494E-84DA-3897686415C4}" presName="vertFour" presStyleCnt="0">
        <dgm:presLayoutVars>
          <dgm:chPref val="3"/>
        </dgm:presLayoutVars>
      </dgm:prSet>
      <dgm:spPr/>
    </dgm:pt>
    <dgm:pt modelId="{F639F01D-9AA7-4BAD-8326-CEC74B6966C8}" type="pres">
      <dgm:prSet presAssocID="{DD6F07D2-25A3-494E-84DA-3897686415C4}" presName="txFour" presStyleLbl="node4" presStyleIdx="3" presStyleCnt="4" custScaleX="85101" custScaleY="103225" custLinFactNeighborX="2352" custLinFactNeighborY="-40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2BC5DC-CFE9-48B4-A1DF-D1F27E9657E9}" type="pres">
      <dgm:prSet presAssocID="{DD6F07D2-25A3-494E-84DA-3897686415C4}" presName="horzFour" presStyleCnt="0"/>
      <dgm:spPr/>
    </dgm:pt>
  </dgm:ptLst>
  <dgm:cxnLst>
    <dgm:cxn modelId="{B867D42C-5D81-45B8-AB1F-24513CE7CBCD}" type="presOf" srcId="{466B5468-11FB-4800-A3EF-9F9DD9EA8FDF}" destId="{8308D996-FCEE-4664-8ACE-1B24BAAF7ABD}" srcOrd="0" destOrd="0" presId="urn:microsoft.com/office/officeart/2005/8/layout/hierarchy4"/>
    <dgm:cxn modelId="{6ACBEE4C-0CE3-4D5E-8263-747909BB8F7D}" srcId="{56F47991-D680-4578-B629-CF7472BCA94F}" destId="{669D0F06-1F5C-46BA-9358-A7AAC03C0A1E}" srcOrd="0" destOrd="0" parTransId="{3EB1B2AA-8236-489B-8503-8BAE56A3940F}" sibTransId="{7B467C45-E088-4643-BE00-B0160050B06C}"/>
    <dgm:cxn modelId="{E59E78C9-7396-4FFA-B55E-44011C787E4E}" type="presOf" srcId="{BB7EAF9B-DF46-434E-931E-8661C9839E11}" destId="{FCF05975-7E65-4CD7-B9B8-85DE9547F42D}" srcOrd="0" destOrd="0" presId="urn:microsoft.com/office/officeart/2005/8/layout/hierarchy4"/>
    <dgm:cxn modelId="{E3B7FD0F-7DF0-4C5D-91D3-103A5CE49444}" srcId="{669D0F06-1F5C-46BA-9358-A7AAC03C0A1E}" destId="{BB7EAF9B-DF46-434E-931E-8661C9839E11}" srcOrd="0" destOrd="0" parTransId="{D948C8E1-740C-4DF2-A9A3-EA619AC616D3}" sibTransId="{DE287B71-B913-45EC-810D-14D40DECA227}"/>
    <dgm:cxn modelId="{5A4B3CF7-54C9-4835-A6D6-24CB2581B49B}" type="presOf" srcId="{DD6F07D2-25A3-494E-84DA-3897686415C4}" destId="{F639F01D-9AA7-4BAD-8326-CEC74B6966C8}" srcOrd="0" destOrd="0" presId="urn:microsoft.com/office/officeart/2005/8/layout/hierarchy4"/>
    <dgm:cxn modelId="{157DB5B9-2C46-42E9-886F-3E595E3C510C}" type="presOf" srcId="{5E73E4AF-E1CE-4BEC-982A-266D1691A356}" destId="{7B6D3F74-7DC4-42C5-88A7-3EC6ABD1DF7F}" srcOrd="0" destOrd="0" presId="urn:microsoft.com/office/officeart/2005/8/layout/hierarchy4"/>
    <dgm:cxn modelId="{E89D05DB-F7AD-4AF8-9DD1-65E1FE36FB00}" srcId="{BB7EAF9B-DF46-434E-931E-8661C9839E11}" destId="{A77E4CB0-B134-4312-8C26-F6146762936B}" srcOrd="0" destOrd="0" parTransId="{10E4C88F-DD40-416E-8E6B-C34B6696379F}" sibTransId="{99600655-FDC5-4110-8FF2-EFFE6054B116}"/>
    <dgm:cxn modelId="{033512FB-5501-4C16-92B7-A57256711960}" srcId="{5E73E4AF-E1CE-4BEC-982A-266D1691A356}" destId="{DD6F07D2-25A3-494E-84DA-3897686415C4}" srcOrd="3" destOrd="0" parTransId="{3C875ED2-2F08-4C42-8BEA-4B179075ABFC}" sibTransId="{406E4165-6424-436D-97DB-F132037BA98F}"/>
    <dgm:cxn modelId="{F346CB01-1CE3-4AC4-A135-10F99834100E}" type="presOf" srcId="{76B3D0A7-CB5A-49E2-BC02-A33AB373916E}" destId="{60DED4DD-D55B-407D-A818-A49FA265F24E}" srcOrd="0" destOrd="0" presId="urn:microsoft.com/office/officeart/2005/8/layout/hierarchy4"/>
    <dgm:cxn modelId="{076B9C7F-2736-494B-818B-2BEAC61D65F7}" type="presOf" srcId="{DEF41293-82B2-4E8A-A1FF-343BD68B1B6A}" destId="{670CD1D7-D05D-4AD7-9D14-8B5C557A0F5C}" srcOrd="0" destOrd="0" presId="urn:microsoft.com/office/officeart/2005/8/layout/hierarchy4"/>
    <dgm:cxn modelId="{EBB3D3F3-AE68-4297-B57C-C8AF5815AB5A}" type="presOf" srcId="{A77E4CB0-B134-4312-8C26-F6146762936B}" destId="{8C36DD13-9C80-4DCE-9DD2-4EBF1203D359}" srcOrd="0" destOrd="0" presId="urn:microsoft.com/office/officeart/2005/8/layout/hierarchy4"/>
    <dgm:cxn modelId="{C37A32AC-ABAF-4BE6-8AC7-F3E43F8D65D4}" srcId="{5E73E4AF-E1CE-4BEC-982A-266D1691A356}" destId="{76B3D0A7-CB5A-49E2-BC02-A33AB373916E}" srcOrd="1" destOrd="0" parTransId="{0F7747B9-184B-489F-A70E-4649D056ED50}" sibTransId="{1DB120B7-6D96-42A5-853B-2FFC79BBD8DD}"/>
    <dgm:cxn modelId="{0EF84525-17A5-4CCC-864C-D0EC2C5CE180}" srcId="{5E73E4AF-E1CE-4BEC-982A-266D1691A356}" destId="{DEF41293-82B2-4E8A-A1FF-343BD68B1B6A}" srcOrd="0" destOrd="0" parTransId="{45A10A23-213B-4783-8E18-6A4CBA0EFA19}" sibTransId="{B42DABE0-F84D-4F4A-AF30-680A2AAF89D9}"/>
    <dgm:cxn modelId="{8210DA4C-6A73-400C-A500-8E08F8AB0199}" type="presOf" srcId="{56F47991-D680-4578-B629-CF7472BCA94F}" destId="{9308ED9D-D53B-483C-9A12-F20909352770}" srcOrd="0" destOrd="0" presId="urn:microsoft.com/office/officeart/2005/8/layout/hierarchy4"/>
    <dgm:cxn modelId="{C7B92711-64E8-4419-B3DF-EB870E569DA2}" type="presOf" srcId="{669D0F06-1F5C-46BA-9358-A7AAC03C0A1E}" destId="{9B1EB9A5-30F8-41D0-A798-9BC38B5E7FDA}" srcOrd="0" destOrd="0" presId="urn:microsoft.com/office/officeart/2005/8/layout/hierarchy4"/>
    <dgm:cxn modelId="{8B3987FC-EEAA-410B-8932-947A432D1026}" srcId="{5E73E4AF-E1CE-4BEC-982A-266D1691A356}" destId="{466B5468-11FB-4800-A3EF-9F9DD9EA8FDF}" srcOrd="2" destOrd="0" parTransId="{9434626F-2ACD-47E3-BCB4-12C98BE785A0}" sibTransId="{05E01DCE-A124-4C0A-82BD-EB61819375DB}"/>
    <dgm:cxn modelId="{E1DD8208-970F-4545-8BE7-4E36B5341FCF}" srcId="{BB7EAF9B-DF46-434E-931E-8661C9839E11}" destId="{5E73E4AF-E1CE-4BEC-982A-266D1691A356}" srcOrd="1" destOrd="0" parTransId="{11E4084C-FFAE-471E-9CB8-349F9717415D}" sibTransId="{85572400-A2DC-4708-AEDE-F71681D2B859}"/>
    <dgm:cxn modelId="{7807A1C0-AB81-469E-9715-6BCE86B6D826}" type="presParOf" srcId="{9308ED9D-D53B-483C-9A12-F20909352770}" destId="{229C95CE-4FFB-453C-BB51-5969ECD94136}" srcOrd="0" destOrd="0" presId="urn:microsoft.com/office/officeart/2005/8/layout/hierarchy4"/>
    <dgm:cxn modelId="{8111EE87-0047-4FF7-B21C-5096B7E54C2C}" type="presParOf" srcId="{229C95CE-4FFB-453C-BB51-5969ECD94136}" destId="{9B1EB9A5-30F8-41D0-A798-9BC38B5E7FDA}" srcOrd="0" destOrd="0" presId="urn:microsoft.com/office/officeart/2005/8/layout/hierarchy4"/>
    <dgm:cxn modelId="{D782B4A2-2344-4A53-9CD7-BCCB997FCE6B}" type="presParOf" srcId="{229C95CE-4FFB-453C-BB51-5969ECD94136}" destId="{E6C0FBB3-8E32-4905-B874-B46093250758}" srcOrd="1" destOrd="0" presId="urn:microsoft.com/office/officeart/2005/8/layout/hierarchy4"/>
    <dgm:cxn modelId="{9B75C647-2755-40D5-92C6-AA0F3A66D989}" type="presParOf" srcId="{229C95CE-4FFB-453C-BB51-5969ECD94136}" destId="{10E20F17-EE47-4795-9772-D55AF4EBCA02}" srcOrd="2" destOrd="0" presId="urn:microsoft.com/office/officeart/2005/8/layout/hierarchy4"/>
    <dgm:cxn modelId="{FE3D56A2-D8E7-49D2-A260-D624DDB5C451}" type="presParOf" srcId="{10E20F17-EE47-4795-9772-D55AF4EBCA02}" destId="{EBE48B70-03C4-46C6-BC0A-6944854B3808}" srcOrd="0" destOrd="0" presId="urn:microsoft.com/office/officeart/2005/8/layout/hierarchy4"/>
    <dgm:cxn modelId="{55566FCE-776E-4A71-ABA1-320D94BC49FE}" type="presParOf" srcId="{EBE48B70-03C4-46C6-BC0A-6944854B3808}" destId="{FCF05975-7E65-4CD7-B9B8-85DE9547F42D}" srcOrd="0" destOrd="0" presId="urn:microsoft.com/office/officeart/2005/8/layout/hierarchy4"/>
    <dgm:cxn modelId="{5F40785B-81B8-4392-8A16-393778138169}" type="presParOf" srcId="{EBE48B70-03C4-46C6-BC0A-6944854B3808}" destId="{CEA898C2-1F3A-4969-A82A-0BB6886D6B53}" srcOrd="1" destOrd="0" presId="urn:microsoft.com/office/officeart/2005/8/layout/hierarchy4"/>
    <dgm:cxn modelId="{7CAD6CCA-9591-47FD-B370-8166A2419E24}" type="presParOf" srcId="{EBE48B70-03C4-46C6-BC0A-6944854B3808}" destId="{B7424D83-9493-4FD5-BB01-5D4D1D5FB937}" srcOrd="2" destOrd="0" presId="urn:microsoft.com/office/officeart/2005/8/layout/hierarchy4"/>
    <dgm:cxn modelId="{D6AAD289-5712-437D-948B-BC92B6B1ADF9}" type="presParOf" srcId="{B7424D83-9493-4FD5-BB01-5D4D1D5FB937}" destId="{09BDF7C3-046A-4D51-B035-41EC8F557AA6}" srcOrd="0" destOrd="0" presId="urn:microsoft.com/office/officeart/2005/8/layout/hierarchy4"/>
    <dgm:cxn modelId="{98115322-1405-4331-8C5E-6B38C5C694BE}" type="presParOf" srcId="{09BDF7C3-046A-4D51-B035-41EC8F557AA6}" destId="{8C36DD13-9C80-4DCE-9DD2-4EBF1203D359}" srcOrd="0" destOrd="0" presId="urn:microsoft.com/office/officeart/2005/8/layout/hierarchy4"/>
    <dgm:cxn modelId="{B9EC52D6-52A1-4D2F-8A9B-CC28BE61D80D}" type="presParOf" srcId="{09BDF7C3-046A-4D51-B035-41EC8F557AA6}" destId="{6294722F-D791-425D-A844-1BB5F58BA4EB}" srcOrd="1" destOrd="0" presId="urn:microsoft.com/office/officeart/2005/8/layout/hierarchy4"/>
    <dgm:cxn modelId="{C9A105E9-71C3-42B5-B451-22A02770DC0F}" type="presParOf" srcId="{B7424D83-9493-4FD5-BB01-5D4D1D5FB937}" destId="{C9BE6145-0FC2-48C2-B880-EE9145BAB964}" srcOrd="1" destOrd="0" presId="urn:microsoft.com/office/officeart/2005/8/layout/hierarchy4"/>
    <dgm:cxn modelId="{AD0F25C7-BD14-49A2-9B40-0F4BAEA85ECC}" type="presParOf" srcId="{B7424D83-9493-4FD5-BB01-5D4D1D5FB937}" destId="{15FD490D-DBEE-4BAF-AC1D-13B079119883}" srcOrd="2" destOrd="0" presId="urn:microsoft.com/office/officeart/2005/8/layout/hierarchy4"/>
    <dgm:cxn modelId="{6852ECA9-C910-4FC8-B027-6BF8774CC01B}" type="presParOf" srcId="{15FD490D-DBEE-4BAF-AC1D-13B079119883}" destId="{7B6D3F74-7DC4-42C5-88A7-3EC6ABD1DF7F}" srcOrd="0" destOrd="0" presId="urn:microsoft.com/office/officeart/2005/8/layout/hierarchy4"/>
    <dgm:cxn modelId="{049EAFA1-4672-46E2-AFC7-AC2BC5120557}" type="presParOf" srcId="{15FD490D-DBEE-4BAF-AC1D-13B079119883}" destId="{61158640-7356-4BD7-A90E-E1C7E999B368}" srcOrd="1" destOrd="0" presId="urn:microsoft.com/office/officeart/2005/8/layout/hierarchy4"/>
    <dgm:cxn modelId="{E1C3F98A-A441-4648-BF0A-21DB8771D683}" type="presParOf" srcId="{15FD490D-DBEE-4BAF-AC1D-13B079119883}" destId="{632B664C-E60E-4B73-BAC3-1007ABDDCE9E}" srcOrd="2" destOrd="0" presId="urn:microsoft.com/office/officeart/2005/8/layout/hierarchy4"/>
    <dgm:cxn modelId="{DE23F8D8-3F83-41F7-9D9E-10506EF4093B}" type="presParOf" srcId="{632B664C-E60E-4B73-BAC3-1007ABDDCE9E}" destId="{8C64DE76-F966-435D-8D7B-5424E1B25ED2}" srcOrd="0" destOrd="0" presId="urn:microsoft.com/office/officeart/2005/8/layout/hierarchy4"/>
    <dgm:cxn modelId="{EB6B12C8-D71C-4A90-AD09-FF7760DEE2AA}" type="presParOf" srcId="{8C64DE76-F966-435D-8D7B-5424E1B25ED2}" destId="{670CD1D7-D05D-4AD7-9D14-8B5C557A0F5C}" srcOrd="0" destOrd="0" presId="urn:microsoft.com/office/officeart/2005/8/layout/hierarchy4"/>
    <dgm:cxn modelId="{7FDB63CF-E98B-4A6E-A0F2-76E848F967B5}" type="presParOf" srcId="{8C64DE76-F966-435D-8D7B-5424E1B25ED2}" destId="{32EE5AC4-F696-4950-9C8E-BB06B499CA30}" srcOrd="1" destOrd="0" presId="urn:microsoft.com/office/officeart/2005/8/layout/hierarchy4"/>
    <dgm:cxn modelId="{0C2C1ED9-45E4-4645-A7E5-75A810FD95E4}" type="presParOf" srcId="{632B664C-E60E-4B73-BAC3-1007ABDDCE9E}" destId="{4EE4A425-C953-4659-B585-BDC01C19E0B3}" srcOrd="1" destOrd="0" presId="urn:microsoft.com/office/officeart/2005/8/layout/hierarchy4"/>
    <dgm:cxn modelId="{317E451F-01FD-4273-BDD9-931D5AE6ACCE}" type="presParOf" srcId="{632B664C-E60E-4B73-BAC3-1007ABDDCE9E}" destId="{2767A8C8-1CB3-460F-A90F-CB302B55B636}" srcOrd="2" destOrd="0" presId="urn:microsoft.com/office/officeart/2005/8/layout/hierarchy4"/>
    <dgm:cxn modelId="{D0061D0A-A83C-46BB-A0AE-BD8EDC97A794}" type="presParOf" srcId="{2767A8C8-1CB3-460F-A90F-CB302B55B636}" destId="{60DED4DD-D55B-407D-A818-A49FA265F24E}" srcOrd="0" destOrd="0" presId="urn:microsoft.com/office/officeart/2005/8/layout/hierarchy4"/>
    <dgm:cxn modelId="{06EAD098-5E50-4045-86AF-AFBED328B9A9}" type="presParOf" srcId="{2767A8C8-1CB3-460F-A90F-CB302B55B636}" destId="{318F4792-B307-4781-A6AF-F8B23FBF7C8A}" srcOrd="1" destOrd="0" presId="urn:microsoft.com/office/officeart/2005/8/layout/hierarchy4"/>
    <dgm:cxn modelId="{16C3665E-6B93-4C24-8FD6-C6E90737C41A}" type="presParOf" srcId="{632B664C-E60E-4B73-BAC3-1007ABDDCE9E}" destId="{6AD8DD24-993C-4EA4-8351-B3B62164F316}" srcOrd="3" destOrd="0" presId="urn:microsoft.com/office/officeart/2005/8/layout/hierarchy4"/>
    <dgm:cxn modelId="{D1304056-80CE-4F50-BB06-093F8382BD0B}" type="presParOf" srcId="{632B664C-E60E-4B73-BAC3-1007ABDDCE9E}" destId="{CA03442B-686E-4C5F-BE3E-755813C43696}" srcOrd="4" destOrd="0" presId="urn:microsoft.com/office/officeart/2005/8/layout/hierarchy4"/>
    <dgm:cxn modelId="{D05B7266-BFF1-4F49-B3E7-C7EB22DF68BB}" type="presParOf" srcId="{CA03442B-686E-4C5F-BE3E-755813C43696}" destId="{8308D996-FCEE-4664-8ACE-1B24BAAF7ABD}" srcOrd="0" destOrd="0" presId="urn:microsoft.com/office/officeart/2005/8/layout/hierarchy4"/>
    <dgm:cxn modelId="{4616B9B1-FB9C-4FAA-B80D-7FB6AF5881A7}" type="presParOf" srcId="{CA03442B-686E-4C5F-BE3E-755813C43696}" destId="{88137E5F-4E3B-4643-AABE-E8E314B0539D}" srcOrd="1" destOrd="0" presId="urn:microsoft.com/office/officeart/2005/8/layout/hierarchy4"/>
    <dgm:cxn modelId="{60AE6B73-5D34-4BD1-8F7F-9D21D517A026}" type="presParOf" srcId="{632B664C-E60E-4B73-BAC3-1007ABDDCE9E}" destId="{05208903-20C1-462C-B678-93CD64576E43}" srcOrd="5" destOrd="0" presId="urn:microsoft.com/office/officeart/2005/8/layout/hierarchy4"/>
    <dgm:cxn modelId="{74A0D124-633E-49BC-A9F9-CF787E4236BA}" type="presParOf" srcId="{632B664C-E60E-4B73-BAC3-1007ABDDCE9E}" destId="{50AC3C2D-65EF-4311-82FD-B978B8FD3EAD}" srcOrd="6" destOrd="0" presId="urn:microsoft.com/office/officeart/2005/8/layout/hierarchy4"/>
    <dgm:cxn modelId="{6D2F939A-60B0-4E49-AA65-29C3248CBEBC}" type="presParOf" srcId="{50AC3C2D-65EF-4311-82FD-B978B8FD3EAD}" destId="{F639F01D-9AA7-4BAD-8326-CEC74B6966C8}" srcOrd="0" destOrd="0" presId="urn:microsoft.com/office/officeart/2005/8/layout/hierarchy4"/>
    <dgm:cxn modelId="{7E8BF4E4-02FD-4232-8600-3CDFD8F21264}" type="presParOf" srcId="{50AC3C2D-65EF-4311-82FD-B978B8FD3EAD}" destId="{C12BC5DC-CFE9-48B4-A1DF-D1F27E9657E9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EB9A5-30F8-41D0-A798-9BC38B5E7FDA}">
      <dsp:nvSpPr>
        <dsp:cNvPr id="0" name=""/>
        <dsp:cNvSpPr/>
      </dsp:nvSpPr>
      <dsp:spPr>
        <a:xfrm>
          <a:off x="93" y="1024"/>
          <a:ext cx="7859633" cy="798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Всего 1236 учащихся,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1" y="24422"/>
        <a:ext cx="7812837" cy="752060"/>
      </dsp:txXfrm>
    </dsp:sp>
    <dsp:sp modelId="{FCF05975-7E65-4CD7-B9B8-85DE9547F42D}">
      <dsp:nvSpPr>
        <dsp:cNvPr id="0" name=""/>
        <dsp:cNvSpPr/>
      </dsp:nvSpPr>
      <dsp:spPr>
        <a:xfrm>
          <a:off x="7765" y="895626"/>
          <a:ext cx="7844290" cy="798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 них 145 детей с ОВЗ (12%)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63" y="919024"/>
        <a:ext cx="7797494" cy="752060"/>
      </dsp:txXfrm>
    </dsp:sp>
    <dsp:sp modelId="{8C36DD13-9C80-4DCE-9DD2-4EBF1203D359}">
      <dsp:nvSpPr>
        <dsp:cNvPr id="0" name=""/>
        <dsp:cNvSpPr/>
      </dsp:nvSpPr>
      <dsp:spPr>
        <a:xfrm>
          <a:off x="43591" y="1790228"/>
          <a:ext cx="1723193" cy="18811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116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НОДА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10 специальных классах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062" y="1840699"/>
        <a:ext cx="1622251" cy="1780212"/>
      </dsp:txXfrm>
    </dsp:sp>
    <dsp:sp modelId="{7B6D3F74-7DC4-42C5-88A7-3EC6ABD1DF7F}">
      <dsp:nvSpPr>
        <dsp:cNvPr id="0" name=""/>
        <dsp:cNvSpPr/>
      </dsp:nvSpPr>
      <dsp:spPr>
        <a:xfrm>
          <a:off x="1930386" y="1790228"/>
          <a:ext cx="5789239" cy="798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28 -  в  14 инклюзивных классах</a:t>
          </a:r>
          <a:endParaRPr lang="ru-RU" sz="29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3784" y="1813626"/>
        <a:ext cx="5742443" cy="752060"/>
      </dsp:txXfrm>
    </dsp:sp>
    <dsp:sp modelId="{670CD1D7-D05D-4AD7-9D14-8B5C557A0F5C}">
      <dsp:nvSpPr>
        <dsp:cNvPr id="0" name=""/>
        <dsp:cNvSpPr/>
      </dsp:nvSpPr>
      <dsp:spPr>
        <a:xfrm>
          <a:off x="1981376" y="2592290"/>
          <a:ext cx="1369691" cy="798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 НОДА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04774" y="2615688"/>
        <a:ext cx="1322895" cy="752060"/>
      </dsp:txXfrm>
    </dsp:sp>
    <dsp:sp modelId="{60DED4DD-D55B-407D-A818-A49FA265F24E}">
      <dsp:nvSpPr>
        <dsp:cNvPr id="0" name=""/>
        <dsp:cNvSpPr/>
      </dsp:nvSpPr>
      <dsp:spPr>
        <a:xfrm>
          <a:off x="3251304" y="2664299"/>
          <a:ext cx="1468773" cy="798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нарушением слуха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4702" y="2687697"/>
        <a:ext cx="1421977" cy="752060"/>
      </dsp:txXfrm>
    </dsp:sp>
    <dsp:sp modelId="{8308D996-FCEE-4664-8ACE-1B24BAAF7ABD}">
      <dsp:nvSpPr>
        <dsp:cNvPr id="0" name=""/>
        <dsp:cNvSpPr/>
      </dsp:nvSpPr>
      <dsp:spPr>
        <a:xfrm>
          <a:off x="4756390" y="2664299"/>
          <a:ext cx="1372749" cy="798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РАС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9788" y="2687697"/>
        <a:ext cx="1325953" cy="752060"/>
      </dsp:txXfrm>
    </dsp:sp>
    <dsp:sp modelId="{F639F01D-9AA7-4BAD-8326-CEC74B6966C8}">
      <dsp:nvSpPr>
        <dsp:cNvPr id="0" name=""/>
        <dsp:cNvSpPr/>
      </dsp:nvSpPr>
      <dsp:spPr>
        <a:xfrm>
          <a:off x="6096011" y="2592290"/>
          <a:ext cx="1671421" cy="944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соматическими заболеваниями</a:t>
          </a:r>
          <a:endParaRPr lang="ru-RU" sz="13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3680" y="2619959"/>
        <a:ext cx="1616083" cy="889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D6E39-E06A-4A04-A664-947C8F573454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51F51-A4DA-4485-9182-7855F793AD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6786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51F51-A4DA-4485-9182-7855F793AD5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16920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977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49244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1334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20683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11030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32703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63239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1952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1733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6527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DD230-8450-4022-AEAF-475A1CD912CC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A1543-ADD6-4C91-8235-62636F4887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430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gif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8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gif"/><Relationship Id="rId9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gif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.gif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2.gif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.png"/><Relationship Id="rId7" Type="http://schemas.openxmlformats.org/officeDocument/2006/relationships/image" Target="../media/image4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83702" y="0"/>
            <a:ext cx="1243871" cy="2235252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83702" y="2235252"/>
            <a:ext cx="1243871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851920" y="4443958"/>
            <a:ext cx="2098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2019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54" y="1404173"/>
            <a:ext cx="1856365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3702" y="2946889"/>
            <a:ext cx="1243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143240" y="1563638"/>
            <a:ext cx="5795829" cy="1102519"/>
          </a:xfrm>
        </p:spPr>
        <p:txBody>
          <a:bodyPr>
            <a:noAutofit/>
          </a:bodyPr>
          <a:lstStyle/>
          <a:p>
            <a:pPr marL="36513">
              <a:defRPr/>
            </a:pPr>
            <a:r>
              <a:rPr lang="ru-RU" altLang="ru-RU" sz="3000" b="1" i="1" dirty="0" smtClean="0">
                <a:latin typeface="Times New Roman" pitchFamily="18" charset="0"/>
                <a:cs typeface="Times New Roman" pitchFamily="18" charset="0"/>
              </a:rPr>
              <a:t>МБОУ «Лицей  №78 «Фарватер» </a:t>
            </a:r>
            <a:br>
              <a:rPr lang="ru-RU" altLang="ru-RU" sz="3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000" b="1" i="1" dirty="0" smtClean="0">
                <a:latin typeface="Times New Roman" pitchFamily="18" charset="0"/>
                <a:cs typeface="Times New Roman" pitchFamily="18" charset="0"/>
              </a:rPr>
              <a:t>Приволжского района г. Казани</a:t>
            </a:r>
            <a:br>
              <a:rPr lang="ru-RU" altLang="ru-RU" sz="3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- ресурсный центр</a:t>
            </a:r>
            <a:b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инклюзивного образования</a:t>
            </a:r>
            <a:endParaRPr lang="ru-RU" sz="30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1506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110389"/>
            <a:ext cx="6984776" cy="461097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Инклюзивное образование в Казани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341453" y="4609302"/>
            <a:ext cx="540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Всего: 255 детей с ОВЗ и 830 детей-инвалидов.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24100" y="3314658"/>
            <a:ext cx="35483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132 образовательных организациях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(66 школах, 64 ДОУ и 2 учреждениях дополнительного образования)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безбарьерная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среда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50504" y="3396988"/>
            <a:ext cx="4439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6 школах созданы ресурсные классы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для детей с РАС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J:\ФОТО 15 АВГУСТА\156 школ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69" y="703182"/>
            <a:ext cx="3490927" cy="2617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38" y="683713"/>
            <a:ext cx="3770228" cy="2513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94380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10389"/>
            <a:ext cx="8229600" cy="100811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Лицей № 78 «Фарватер»</a:t>
            </a:r>
            <a:b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Приволжского района г. Казани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Альфия Гусмановна\Desktop\ФОТО для авг\DSC_01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857356" y="1071552"/>
            <a:ext cx="6330938" cy="3561465"/>
          </a:xfrm>
          <a:prstGeom prst="rect">
            <a:avLst/>
          </a:prstGeom>
          <a:noFill/>
        </p:spPr>
      </p:pic>
      <p:pic>
        <p:nvPicPr>
          <p:cNvPr id="13" name="Picture 2" descr="C:\Users\Лера\Downloads\ЭМБЛЕМА.jpg"/>
          <p:cNvPicPr>
            <a:picLocks noChangeAspect="1" noChangeArrowheads="1"/>
          </p:cNvPicPr>
          <p:nvPr/>
        </p:nvPicPr>
        <p:blipFill>
          <a:blip r:embed="rId5" cstate="email">
            <a:lum/>
          </a:blip>
          <a:srcRect/>
          <a:stretch>
            <a:fillRect/>
          </a:stretch>
        </p:blipFill>
        <p:spPr bwMode="auto">
          <a:xfrm>
            <a:off x="1571604" y="3500444"/>
            <a:ext cx="1408563" cy="144620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4" descr="http://www.school688.ru/uploads/images/old/TAK/%D0%B8%D0%BD%D0%BA%D0%BB%D1%8E%D0%B7%D0%B8%D1%8F.jpg"/>
          <p:cNvPicPr>
            <a:picLocks noChangeAspect="1" noChangeArrowheads="1"/>
          </p:cNvPicPr>
          <p:nvPr/>
        </p:nvPicPr>
        <p:blipFill>
          <a:blip r:embed="rId6" cstate="email"/>
          <a:srcRect l="5172" t="4762" r="4739" b="4762"/>
          <a:stretch>
            <a:fillRect/>
          </a:stretch>
        </p:blipFill>
        <p:spPr bwMode="auto">
          <a:xfrm>
            <a:off x="7286644" y="3500444"/>
            <a:ext cx="1428760" cy="1428760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94380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1285866"/>
            <a:ext cx="8229600" cy="42862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AC0000"/>
                </a:solidFill>
                <a:latin typeface="Times New Roman" pitchFamily="18" charset="0"/>
                <a:cs typeface="Times New Roman" pitchFamily="18" charset="0"/>
              </a:rPr>
              <a:t>СТАНОВЛЕНИЕ ИНКЛЮЗИВНОГО ОБРАЗОВАНИЯ В ЛИЦЕЕ №78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3"/>
          <p:cNvGrpSpPr>
            <a:grpSpLocks/>
          </p:cNvGrpSpPr>
          <p:nvPr/>
        </p:nvGrpSpPr>
        <p:grpSpPr bwMode="auto">
          <a:xfrm>
            <a:off x="1714480" y="214313"/>
            <a:ext cx="7072362" cy="928677"/>
            <a:chOff x="214282" y="142852"/>
            <a:chExt cx="8786842" cy="1340362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email">
              <a:lum bright="30000"/>
            </a:blip>
            <a:srcRect/>
            <a:stretch>
              <a:fillRect/>
            </a:stretch>
          </p:blipFill>
          <p:spPr bwMode="auto">
            <a:xfrm>
              <a:off x="1714480" y="285728"/>
              <a:ext cx="5786478" cy="1142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14282" y="214290"/>
              <a:ext cx="1285852" cy="1268924"/>
            </a:xfrm>
            <a:prstGeom prst="ellipse">
              <a:avLst/>
            </a:prstGeom>
            <a:ln w="63500" cap="rnd">
              <a:solidFill>
                <a:schemeClr val="accent3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7" name="Picture 5" descr="http://www.school688.ru/uploads/images/old/TAK/%D0%B8%D0%BD%D0%BA%D0%BB%D1%8E%D0%B7%D0%B8%D1%8F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715272" y="142852"/>
              <a:ext cx="1285852" cy="1280138"/>
            </a:xfrm>
            <a:prstGeom prst="ellipse">
              <a:avLst/>
            </a:prstGeom>
            <a:ln w="63500" cap="rnd">
              <a:solidFill>
                <a:schemeClr val="accent3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357289" y="1785932"/>
            <a:ext cx="2501793" cy="1380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69084" y="1557490"/>
            <a:ext cx="2885746" cy="183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Текст 3"/>
          <p:cNvSpPr txBox="1">
            <a:spLocks/>
          </p:cNvSpPr>
          <p:nvPr/>
        </p:nvSpPr>
        <p:spPr>
          <a:xfrm>
            <a:off x="3859082" y="1655815"/>
            <a:ext cx="2371060" cy="31432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143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1978 г.</a:t>
            </a:r>
          </a:p>
          <a:p>
            <a:pPr marL="1143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открытие школы</a:t>
            </a:r>
          </a:p>
          <a:p>
            <a:pPr marL="1143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2008 г.</a:t>
            </a:r>
          </a:p>
          <a:p>
            <a:pPr marL="1143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обучение детей с НОДА</a:t>
            </a:r>
          </a:p>
          <a:p>
            <a:pPr marL="1143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2015г.</a:t>
            </a:r>
          </a:p>
          <a:p>
            <a:pPr marL="1143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оздание ресурсного центра инклюзивного образования</a:t>
            </a:r>
          </a:p>
          <a:p>
            <a:pPr marL="1143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ru-RU" alt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altLang="ru-RU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2019г.г.</a:t>
            </a:r>
          </a:p>
          <a:p>
            <a:pPr marL="1143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федеральная площадка по внедрению ФГОС НОО </a:t>
            </a:r>
            <a:r>
              <a:rPr lang="ru-RU" alt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ОВЗ</a:t>
            </a:r>
          </a:p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05760"/>
            <a:ext cx="2518214" cy="1675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3205761"/>
            <a:ext cx="2465346" cy="16647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85875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5"/>
          <p:cNvGrpSpPr>
            <a:grpSpLocks/>
          </p:cNvGrpSpPr>
          <p:nvPr/>
        </p:nvGrpSpPr>
        <p:grpSpPr bwMode="auto">
          <a:xfrm>
            <a:off x="1500166" y="214296"/>
            <a:ext cx="7000894" cy="989302"/>
            <a:chOff x="214282" y="142852"/>
            <a:chExt cx="8786842" cy="1340362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email">
              <a:lum bright="30000"/>
            </a:blip>
            <a:srcRect/>
            <a:stretch>
              <a:fillRect/>
            </a:stretch>
          </p:blipFill>
          <p:spPr bwMode="auto">
            <a:xfrm>
              <a:off x="1714480" y="285728"/>
              <a:ext cx="5786478" cy="1142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14282" y="214290"/>
              <a:ext cx="1285852" cy="1268924"/>
            </a:xfrm>
            <a:prstGeom prst="ellipse">
              <a:avLst/>
            </a:prstGeom>
            <a:ln w="63500" cap="rnd">
              <a:solidFill>
                <a:schemeClr val="accent3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9" name="Picture 5" descr="http://www.school688.ru/uploads/images/old/TAK/%D0%B8%D0%BD%D0%BA%D0%BB%D1%8E%D0%B7%D0%B8%D1%8F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715272" y="142852"/>
              <a:ext cx="1285852" cy="1280138"/>
            </a:xfrm>
            <a:prstGeom prst="ellipse">
              <a:avLst/>
            </a:prstGeom>
            <a:ln w="63500" cap="rnd">
              <a:solidFill>
                <a:schemeClr val="accent3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="" xmlns:p14="http://schemas.microsoft.com/office/powerpoint/2010/main" val="2541022314"/>
              </p:ext>
            </p:extLst>
          </p:nvPr>
        </p:nvGraphicFramePr>
        <p:xfrm>
          <a:off x="1176675" y="1419622"/>
          <a:ext cx="7859821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="" xmlns:p14="http://schemas.microsoft.com/office/powerpoint/2010/main" val="1459800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31"/>
          <p:cNvGrpSpPr>
            <a:grpSpLocks/>
          </p:cNvGrpSpPr>
          <p:nvPr/>
        </p:nvGrpSpPr>
        <p:grpSpPr bwMode="auto">
          <a:xfrm>
            <a:off x="2267744" y="699542"/>
            <a:ext cx="5810192" cy="4104456"/>
            <a:chOff x="1017824" y="357166"/>
            <a:chExt cx="7730640" cy="6171527"/>
          </a:xfrm>
        </p:grpSpPr>
        <p:grpSp>
          <p:nvGrpSpPr>
            <p:cNvPr id="14" name="Группа 30"/>
            <p:cNvGrpSpPr>
              <a:grpSpLocks/>
            </p:cNvGrpSpPr>
            <p:nvPr/>
          </p:nvGrpSpPr>
          <p:grpSpPr bwMode="auto">
            <a:xfrm>
              <a:off x="1017824" y="1434714"/>
              <a:ext cx="7730640" cy="5093979"/>
              <a:chOff x="1017824" y="1434714"/>
              <a:chExt cx="7730640" cy="5093979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017824" y="1434714"/>
                <a:ext cx="7730640" cy="509397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20" name="Рисунок 16" descr="image73719903.jpg"/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08105" y="1560531"/>
                <a:ext cx="360039" cy="2700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Рисунок 17" descr="image73719903.jpg"/>
              <p:cNvPicPr>
                <a:picLocks noChangeAspect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31641" y="2816931"/>
                <a:ext cx="432048" cy="3240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Рисунок 18" descr="image73719903.jpg"/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31841" y="2438889"/>
                <a:ext cx="360040" cy="270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Рисунок 19" descr="image73719903.jpg"/>
              <p:cNvPicPr>
                <a:picLocks noChangeAspect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139953" y="2564903"/>
                <a:ext cx="384041" cy="288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Рисунок 20" descr="image73719903.jpg"/>
              <p:cNvPicPr>
                <a:picLocks noChangeAspect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11960" y="4077072"/>
                <a:ext cx="384041" cy="288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Рисунок 21" descr="image73719903.jpg"/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5940152" y="3032955"/>
                <a:ext cx="360040" cy="270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Рисунок 22" descr="image73719903.jpg"/>
              <p:cNvPicPr>
                <a:picLocks noChangeAspect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99993" y="6129299"/>
                <a:ext cx="432048" cy="3240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Рисунок 23" descr="image73719903.jpg"/>
              <p:cNvPicPr>
                <a:picLocks noChangeAspect="1"/>
              </p:cNvPicPr>
              <p:nvPr/>
            </p:nvPicPr>
            <p:blipFill>
              <a:blip r:embed="rId6" cstate="email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7092280" y="5121187"/>
                <a:ext cx="432048" cy="3240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Рисунок 24" descr="image73719903.jpg"/>
              <p:cNvPicPr>
                <a:picLocks noChangeAspect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83969" y="3429000"/>
                <a:ext cx="384042" cy="288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Рисунок 25" descr="image73719903.jpg"/>
              <p:cNvPicPr>
                <a:picLocks noChangeAspect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67945" y="4977171"/>
                <a:ext cx="432048" cy="3240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Рисунок 26" descr="image73719903.jpg"/>
              <p:cNvPicPr>
                <a:picLocks noChangeAspect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6012160" y="2060848"/>
                <a:ext cx="384042" cy="288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Рисунок 27" descr="image73719903.jpg"/>
              <p:cNvPicPr>
                <a:picLocks noChangeAspect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6444208" y="4113075"/>
                <a:ext cx="432048" cy="3240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Рисунок 28" descr="школа.jpg"/>
              <p:cNvPicPr>
                <a:picLocks noChangeAspect="1"/>
              </p:cNvPicPr>
              <p:nvPr/>
            </p:nvPicPr>
            <p:blipFill>
              <a:blip r:embed="rId8" cstate="email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80112" y="4797152"/>
                <a:ext cx="1368152" cy="1020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" name="TextBox 29"/>
            <p:cNvSpPr txBox="1">
              <a:spLocks noChangeArrowheads="1"/>
            </p:cNvSpPr>
            <p:nvPr/>
          </p:nvSpPr>
          <p:spPr bwMode="auto">
            <a:xfrm>
              <a:off x="2143108" y="357166"/>
              <a:ext cx="4786347" cy="60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altLang="ru-RU" sz="2100" b="1" i="1">
                <a:solidFill>
                  <a:srgbClr val="00218A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631048" y="4771916"/>
            <a:ext cx="503634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КАРТА-МАРШРУТ ШКОЛЬНОГО АВТОБУСА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4" name="Рисунок 33" descr="image-04-09-14-16-50-2.jpe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 rot="366716">
            <a:off x="1720120" y="109953"/>
            <a:ext cx="2130978" cy="122802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5" name="Рисунок 34" descr="image-04-09-14-16-50-1.jpeg"/>
          <p:cNvPicPr>
            <a:picLocks noChangeAspect="1"/>
          </p:cNvPicPr>
          <p:nvPr/>
        </p:nvPicPr>
        <p:blipFill>
          <a:blip r:embed="rId10" cstate="email">
            <a:lum bright="20000" contrast="30000"/>
          </a:blip>
          <a:srcRect/>
          <a:stretch>
            <a:fillRect/>
          </a:stretch>
        </p:blipFill>
        <p:spPr>
          <a:xfrm>
            <a:off x="6372200" y="89793"/>
            <a:ext cx="2209938" cy="129713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59800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7" y="1492158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3"/>
          <p:cNvSpPr>
            <a:spLocks noGrp="1"/>
          </p:cNvSpPr>
          <p:nvPr>
            <p:ph type="title"/>
          </p:nvPr>
        </p:nvSpPr>
        <p:spPr>
          <a:xfrm>
            <a:off x="1385243" y="87123"/>
            <a:ext cx="7507237" cy="46562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8277" y="535530"/>
            <a:ext cx="274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кадры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3286130"/>
            <a:ext cx="3929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32 педагога </a:t>
            </a:r>
            <a:r>
              <a:rPr lang="ru-RU" sz="1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олучили переподготовку по программе «Педагогика и психология инклюзивного образования»;</a:t>
            </a:r>
          </a:p>
          <a:p>
            <a:pPr lvl="0" algn="just">
              <a:spcAft>
                <a:spcPts val="0"/>
              </a:spcAft>
            </a:pPr>
            <a:r>
              <a:rPr lang="ru-RU" sz="1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 педагогов 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получили дополнительное 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образование -дефектология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логопедия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сурдопедагогика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психология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128 педагогов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обучились на КПК по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программам инклюзивного образования.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8224" y="554143"/>
            <a:ext cx="1814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8" descr="fiat-ducato-dlya-invalidov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148097" y="1037912"/>
            <a:ext cx="1367442" cy="889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0" name="Прямоугольник 6"/>
          <p:cNvSpPr>
            <a:spLocks noChangeArrowheads="1"/>
          </p:cNvSpPr>
          <p:nvPr/>
        </p:nvSpPr>
        <p:spPr bwMode="auto">
          <a:xfrm>
            <a:off x="5186829" y="1981730"/>
            <a:ext cx="1260675" cy="33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3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Автобусы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" name="Прямоугольник 7"/>
          <p:cNvSpPr>
            <a:spLocks noChangeArrowheads="1"/>
          </p:cNvSpPr>
          <p:nvPr/>
        </p:nvSpPr>
        <p:spPr bwMode="auto">
          <a:xfrm>
            <a:off x="7037268" y="1966006"/>
            <a:ext cx="1882857" cy="33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35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Специальная мебель</a:t>
            </a:r>
            <a:r>
              <a:rPr lang="ru-RU" sz="9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" name="Рисунок 10" descr="бегемотик - вертикализато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017651"/>
            <a:ext cx="944988" cy="944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11" descr="F:\ДЛЯ МОиН РТ от СОШ 78\ДЛЯ БАНЕРА 2\спец.мебельстолик лил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1000114"/>
            <a:ext cx="785818" cy="949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12" descr="F:\ДЛЯ МОиН РТ от СОШ 78\ДЛЯ БАНЕРА 2\спец.мебельконторка базарнова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32463" y="1000114"/>
            <a:ext cx="711537" cy="967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Прямоугольник 8"/>
          <p:cNvSpPr>
            <a:spLocks noChangeArrowheads="1"/>
          </p:cNvSpPr>
          <p:nvPr/>
        </p:nvSpPr>
        <p:spPr bwMode="auto">
          <a:xfrm>
            <a:off x="5475877" y="4770087"/>
            <a:ext cx="341660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5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Безбарьерная</a:t>
            </a:r>
            <a:r>
              <a:rPr lang="ru-RU" sz="13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архитектурная  среда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8" name="Рисунок 27" descr="G:\ДЛЯ МОиН РТ от СОШ 78\чем будет оснащаться школа\кабинет физкультуры и ЛФК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94615" y="2376312"/>
            <a:ext cx="1259129" cy="937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Прямоугольник 9"/>
          <p:cNvSpPr>
            <a:spLocks noChangeArrowheads="1"/>
          </p:cNvSpPr>
          <p:nvPr/>
        </p:nvSpPr>
        <p:spPr bwMode="auto">
          <a:xfrm>
            <a:off x="5075768" y="3393924"/>
            <a:ext cx="1296821" cy="33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  <a:tabLst>
                <a:tab pos="1543050" algn="l"/>
              </a:tabLst>
            </a:pPr>
            <a:r>
              <a:rPr lang="ru-RU" sz="135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Кабинет ЛФК</a:t>
            </a:r>
            <a:r>
              <a:rPr lang="ru-RU" sz="9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" name="TextBox 18"/>
          <p:cNvSpPr txBox="1">
            <a:spLocks noChangeArrowheads="1"/>
          </p:cNvSpPr>
          <p:nvPr/>
        </p:nvSpPr>
        <p:spPr bwMode="auto">
          <a:xfrm>
            <a:off x="6318277" y="3361662"/>
            <a:ext cx="148017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sz="1350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endParaRPr 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G:\ДЛЯ МОиН РТ от СОШ 78\чем будет оснащаться школа\монтессори кабинет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4664" y="2363376"/>
            <a:ext cx="1372107" cy="937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188" y="3891943"/>
            <a:ext cx="1211276" cy="908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88" y="3879386"/>
            <a:ext cx="684538" cy="912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 rotWithShape="1">
          <a:blip r:embed="rId12" cstate="email"/>
          <a:srcRect l="6054" t="14520" r="5941" b="10765"/>
          <a:stretch/>
        </p:blipFill>
        <p:spPr bwMode="auto">
          <a:xfrm>
            <a:off x="7399750" y="3927708"/>
            <a:ext cx="1648466" cy="853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" name="Прямоугольник 8"/>
          <p:cNvSpPr>
            <a:spLocks noChangeArrowheads="1"/>
          </p:cNvSpPr>
          <p:nvPr/>
        </p:nvSpPr>
        <p:spPr bwMode="auto">
          <a:xfrm>
            <a:off x="7703438" y="3366805"/>
            <a:ext cx="163278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Дистанционное обучение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5" name="Рисунок 34" descr="дистан обр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7798456" y="2370781"/>
            <a:ext cx="1335551" cy="932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2\Desktop\фото\АВГУСТОВКА 2\DSC_008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57290" y="1000114"/>
            <a:ext cx="3334422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45257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691680" y="195486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Наши успехи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886" y="276196"/>
            <a:ext cx="1550736" cy="1033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258"/>
          <a:stretch/>
        </p:blipFill>
        <p:spPr>
          <a:xfrm>
            <a:off x="1542085" y="721537"/>
            <a:ext cx="1949795" cy="3006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82979" y="3761050"/>
            <a:ext cx="24202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Фикляев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Артур - призер 4-го национального чемпионата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категории школьники, компетенция «Ресторанный сервис»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515" r="36023" b="1895"/>
          <a:stretch/>
        </p:blipFill>
        <p:spPr>
          <a:xfrm>
            <a:off x="3892054" y="722698"/>
            <a:ext cx="2048097" cy="30557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79912" y="3822888"/>
            <a:ext cx="2469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Зарипова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Виктория – победитель республиканского конкурса «Конституция глазами детей»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34" y="1031763"/>
            <a:ext cx="1617968" cy="10801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87" r="5355"/>
          <a:stretch/>
        </p:blipFill>
        <p:spPr>
          <a:xfrm>
            <a:off x="7453886" y="1919933"/>
            <a:ext cx="1584176" cy="102710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62">
            <a:off x="8173228" y="3091588"/>
            <a:ext cx="898365" cy="12356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461" y="2451779"/>
            <a:ext cx="1543441" cy="115758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14" y="2669230"/>
            <a:ext cx="805834" cy="11092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866" y="3636068"/>
            <a:ext cx="1156745" cy="8182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704" y="4172290"/>
            <a:ext cx="1156745" cy="8182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7245">
            <a:off x="7741776" y="3809408"/>
            <a:ext cx="842340" cy="11911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9800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35" y="1268317"/>
            <a:ext cx="6697400" cy="3366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690764"/>
            <a:ext cx="2009457" cy="14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27" y="987575"/>
            <a:ext cx="1966523" cy="142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3723878"/>
            <a:ext cx="1997021" cy="141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006" y="987575"/>
            <a:ext cx="1997021" cy="137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719039" y="231268"/>
            <a:ext cx="82296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ВМЕСТЕ И В ЭТОМ НАША СИЛА</a:t>
            </a:r>
            <a:br>
              <a:rPr lang="ru-RU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РАЗНЫЕ И В ЭТОМ НАШЕ СЧАСТЬЕ</a:t>
            </a:r>
          </a:p>
        </p:txBody>
      </p:sp>
    </p:spTree>
    <p:extLst>
      <p:ext uri="{BB962C8B-B14F-4D97-AF65-F5344CB8AC3E}">
        <p14:creationId xmlns="" xmlns:p14="http://schemas.microsoft.com/office/powerpoint/2010/main" val="1459800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248</Words>
  <Application>Microsoft Office PowerPoint</Application>
  <PresentationFormat>Экран (16:9)</PresentationFormat>
  <Paragraphs>58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МБОУ «Лицей  №78 «Фарватер»  Приволжского района г. Казани - ресурсный центр инклюзивного образования</vt:lpstr>
      <vt:lpstr>Инклюзивное образование в Казани</vt:lpstr>
      <vt:lpstr>Лицей № 78 «Фарватер»  Приволжского района г. Казани</vt:lpstr>
      <vt:lpstr>СТАНОВЛЕНИЕ ИНКЛЮЗИВНОГО ОБРАЗОВАНИЯ В ЛИЦЕЕ №78</vt:lpstr>
      <vt:lpstr>Слайд 5</vt:lpstr>
      <vt:lpstr>Слайд 6</vt:lpstr>
      <vt:lpstr>Условия</vt:lpstr>
      <vt:lpstr>Слайд 8</vt:lpstr>
      <vt:lpstr>МЫ ВМЕСТЕ И В ЭТОМ НАША СИЛА МЫ РАЗНЫЕ И В ЭТОМ НАШЕ СЧАСТЬЕ</vt:lpstr>
    </vt:vector>
  </TitlesOfParts>
  <Company>gpx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GYPNORION</dc:creator>
  <cp:lastModifiedBy>2</cp:lastModifiedBy>
  <cp:revision>77</cp:revision>
  <dcterms:created xsi:type="dcterms:W3CDTF">2019-07-26T12:38:20Z</dcterms:created>
  <dcterms:modified xsi:type="dcterms:W3CDTF">2019-08-12T13:59:06Z</dcterms:modified>
</cp:coreProperties>
</file>