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BA37D-B4F2-4CC7-A545-F5F777F3340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DD079-AB46-4D7D-BFB7-2D84AA855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gif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gi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gif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83702" y="0"/>
            <a:ext cx="1243871" cy="22352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83702" y="2235252"/>
            <a:ext cx="1243871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1920" y="4443958"/>
            <a:ext cx="20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4" y="1404173"/>
            <a:ext cx="18563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02" y="2946889"/>
            <a:ext cx="124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16589" y="1266655"/>
            <a:ext cx="5735221" cy="11025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dirty="0">
                <a:solidFill>
                  <a:srgbClr val="FFC000"/>
                </a:solidFill>
                <a:latin typeface="swift"/>
              </a:rPr>
              <a:t>Программа </a:t>
            </a:r>
            <a:r>
              <a:rPr lang="ru-RU" altLang="ru-RU" dirty="0" smtClean="0">
                <a:solidFill>
                  <a:srgbClr val="FFC000"/>
                </a:solidFill>
                <a:latin typeface="swift"/>
              </a:rPr>
              <a:t/>
            </a:r>
            <a:br>
              <a:rPr lang="ru-RU" altLang="ru-RU" dirty="0" smtClean="0">
                <a:solidFill>
                  <a:srgbClr val="FFC000"/>
                </a:solidFill>
                <a:latin typeface="swift"/>
              </a:rPr>
            </a:br>
            <a:r>
              <a:rPr lang="ru-RU" altLang="ru-RU" dirty="0" smtClean="0">
                <a:solidFill>
                  <a:srgbClr val="FFC000"/>
                </a:solidFill>
                <a:latin typeface="swift"/>
              </a:rPr>
              <a:t>«</a:t>
            </a:r>
            <a:r>
              <a:rPr lang="ru-RU" altLang="ru-RU" dirty="0">
                <a:solidFill>
                  <a:srgbClr val="FFC000"/>
                </a:solidFill>
                <a:latin typeface="swift"/>
              </a:rPr>
              <a:t>Разделяй с нами» 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091836" y="2823483"/>
            <a:ext cx="6079263" cy="1314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Муниципальное бюджетное общеобразовательное учреждение "Гимназия № 179" </a:t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Ново-Савиновского района </a:t>
            </a:r>
            <a:r>
              <a:rPr lang="ru-RU" sz="1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г.Казани</a:t>
            </a:r>
            <a:endParaRPr lang="ru-RU" altLang="ru-RU" sz="1800" dirty="0">
              <a:solidFill>
                <a:srgbClr val="FFC000"/>
              </a:solidFill>
              <a:latin typeface="swift"/>
            </a:endParaRPr>
          </a:p>
        </p:txBody>
      </p:sp>
    </p:spTree>
    <p:extLst>
      <p:ext uri="{BB962C8B-B14F-4D97-AF65-F5344CB8AC3E}">
        <p14:creationId xmlns:p14="http://schemas.microsoft.com/office/powerpoint/2010/main" val="1741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624025" y="640201"/>
            <a:ext cx="6616030" cy="84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>Просветительская работа с населением</a:t>
            </a:r>
            <a:endParaRPr lang="ru-RU" altLang="ru-RU" sz="1600" b="1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61" y="1565551"/>
            <a:ext cx="3849592" cy="289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35" y="1199237"/>
            <a:ext cx="2786063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81476" cy="544088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9525" y="55426"/>
            <a:ext cx="4006611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Ожидаемый результат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</a:rPr>
              <a:t>«Разделяй с нами»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211628" y="1442607"/>
            <a:ext cx="756881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dirty="0" smtClean="0">
                <a:solidFill>
                  <a:srgbClr val="336699"/>
                </a:solidFill>
                <a:latin typeface="+mn-lt"/>
              </a:rPr>
              <a:t>Социальный проект   МБОУ «Гимназия </a:t>
            </a:r>
            <a:r>
              <a:rPr lang="ru-RU" altLang="ru-RU" sz="2800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№179»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«Разделяй с нами»</a:t>
            </a:r>
          </a:p>
          <a:p>
            <a:pPr algn="ctr">
              <a:defRPr/>
            </a:pPr>
            <a:r>
              <a:rPr lang="ru-RU" altLang="ru-RU" sz="2800" dirty="0" smtClean="0">
                <a:solidFill>
                  <a:srgbClr val="336699"/>
                </a:solidFill>
                <a:latin typeface="+mn-lt"/>
              </a:rPr>
              <a:t>в категории </a:t>
            </a:r>
          </a:p>
          <a:p>
            <a:pPr algn="ctr">
              <a:defRPr/>
            </a:pPr>
            <a:r>
              <a:rPr lang="ru-RU" altLang="ru-RU" sz="2800" dirty="0" smtClean="0">
                <a:solidFill>
                  <a:srgbClr val="336699"/>
                </a:solidFill>
                <a:latin typeface="+mn-lt"/>
              </a:rPr>
              <a:t>«Экологические </a:t>
            </a:r>
            <a:r>
              <a:rPr lang="ru-RU" altLang="ru-RU" sz="2800" b="1" dirty="0" smtClean="0">
                <a:solidFill>
                  <a:srgbClr val="336699"/>
                </a:solidFill>
                <a:latin typeface="+mn-lt"/>
              </a:rPr>
              <a:t>проекты</a:t>
            </a:r>
            <a:r>
              <a:rPr lang="ru-RU" altLang="ru-RU" sz="2800" dirty="0" smtClean="0">
                <a:solidFill>
                  <a:srgbClr val="336699"/>
                </a:solidFill>
                <a:latin typeface="+mn-lt"/>
              </a:rPr>
              <a:t> и инициативы»</a:t>
            </a:r>
          </a:p>
          <a:p>
            <a:pPr algn="ctr">
              <a:defRPr/>
            </a:pPr>
            <a:endParaRPr lang="ru-RU" altLang="ru-RU" sz="2800" dirty="0" smtClean="0">
              <a:solidFill>
                <a:srgbClr val="3366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7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835696" y="1563638"/>
            <a:ext cx="669939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339966"/>
                  </a:solidFill>
                  <a:prstDash val="solid"/>
                </a:ln>
                <a:solidFill>
                  <a:srgbClr val="00B050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740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44381" y="224704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20473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867" y="2873375"/>
            <a:ext cx="117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669205" y="1188517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alt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28" y="27357"/>
            <a:ext cx="965505" cy="10235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3674492" y="87988"/>
            <a:ext cx="2672848" cy="307777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Программа </a:t>
            </a:r>
            <a:r>
              <a:rPr lang="ru-RU" altLang="ru-RU" sz="1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«Разделяй с нами»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2802" y="569268"/>
            <a:ext cx="5978229" cy="523220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программы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: продвижение культуры и практики раздельного сбора отходов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32803" y="1270733"/>
            <a:ext cx="6162525" cy="307777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Тематические разделы программы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85243" y="1735708"/>
            <a:ext cx="2621624" cy="307777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инфраструктурный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796136" y="1739956"/>
            <a:ext cx="2794296" cy="307777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3088" y="2126866"/>
            <a:ext cx="3467520" cy="954107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Инфраструктурная </a:t>
            </a:r>
            <a:r>
              <a:rPr lang="ru-RU" sz="1400" b="1" dirty="0">
                <a:solidFill>
                  <a:srgbClr val="FF6600"/>
                </a:solidFill>
                <a:cs typeface="Times New Roman" panose="02020603050405020304" pitchFamily="18" charset="0"/>
              </a:rPr>
              <a:t>составляющая включает в себя расстановку контейнеров и сбор отходов упаковки в гимназии</a:t>
            </a:r>
          </a:p>
          <a:p>
            <a:pPr algn="ctr">
              <a:defRPr/>
            </a:pPr>
            <a:endParaRPr lang="ru-RU" sz="1400" b="1" dirty="0">
              <a:solidFill>
                <a:srgbClr val="FF66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280207" y="1683166"/>
            <a:ext cx="3408440" cy="10065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96933" y="2132813"/>
            <a:ext cx="4291840" cy="1169551"/>
          </a:xfrm>
          <a:prstGeom prst="rect">
            <a:avLst/>
          </a:prstGeom>
          <a:noFill/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Просветительская</a:t>
            </a:r>
            <a:r>
              <a:rPr lang="ru-RU" sz="1400" b="1" dirty="0">
                <a:solidFill>
                  <a:srgbClr val="FF6600"/>
                </a:solidFill>
                <a:cs typeface="Times New Roman" panose="02020603050405020304" pitchFamily="18" charset="0"/>
              </a:rPr>
              <a:t> составляющая направлена на обучение школьников, родителей, населения раздельному сбору отходов, а также  развивает данную культуру на всех уровнях: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от отдельного человека до общества в целом</a:t>
            </a:r>
          </a:p>
        </p:txBody>
      </p:sp>
      <p:cxnSp>
        <p:nvCxnSpPr>
          <p:cNvPr id="29" name="Прямая со стрелкой 28"/>
          <p:cNvCxnSpPr>
            <a:endCxn id="22" idx="0"/>
          </p:cNvCxnSpPr>
          <p:nvPr/>
        </p:nvCxnSpPr>
        <p:spPr>
          <a:xfrm>
            <a:off x="4821916" y="443947"/>
            <a:ext cx="1" cy="125321"/>
          </a:xfrm>
          <a:prstGeom prst="straightConnector1">
            <a:avLst/>
          </a:prstGeom>
          <a:ln w="38100"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821917" y="1153580"/>
            <a:ext cx="0" cy="172218"/>
          </a:xfrm>
          <a:prstGeom prst="straightConnector1">
            <a:avLst/>
          </a:prstGeom>
          <a:ln w="38100"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10188" y="1683166"/>
            <a:ext cx="0" cy="163272"/>
          </a:xfrm>
          <a:prstGeom prst="straightConnector1">
            <a:avLst/>
          </a:prstGeom>
          <a:ln w="38100"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673551" y="1692573"/>
            <a:ext cx="0" cy="182282"/>
          </a:xfrm>
          <a:prstGeom prst="straightConnector1">
            <a:avLst/>
          </a:prstGeom>
          <a:ln w="38100"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176675" y="3405619"/>
            <a:ext cx="3491114" cy="523220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Инструктирование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клинингового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персонала школы</a:t>
            </a:r>
          </a:p>
        </p:txBody>
      </p:sp>
      <p:sp>
        <p:nvSpPr>
          <p:cNvPr id="36" name="Прямоугольник 22"/>
          <p:cNvSpPr>
            <a:spLocks noChangeArrowheads="1"/>
          </p:cNvSpPr>
          <p:nvPr/>
        </p:nvSpPr>
        <p:spPr bwMode="auto">
          <a:xfrm>
            <a:off x="4804185" y="3412559"/>
            <a:ext cx="4249166" cy="523220"/>
          </a:xfrm>
          <a:prstGeom prst="rect">
            <a:avLst/>
          </a:prstGeom>
          <a:noFill/>
          <a:ln w="127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«ЭКОШКОЛА»</a:t>
            </a:r>
            <a:r>
              <a:rPr lang="en-US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экоуроки</a:t>
            </a: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, тематические мероприятия</a:t>
            </a:r>
          </a:p>
        </p:txBody>
      </p:sp>
      <p:sp>
        <p:nvSpPr>
          <p:cNvPr id="37" name="Прямоугольник 24"/>
          <p:cNvSpPr>
            <a:spLocks noChangeArrowheads="1"/>
          </p:cNvSpPr>
          <p:nvPr/>
        </p:nvSpPr>
        <p:spPr bwMode="auto">
          <a:xfrm>
            <a:off x="4807759" y="4007896"/>
            <a:ext cx="4249165" cy="307777"/>
          </a:xfrm>
          <a:prstGeom prst="rect">
            <a:avLst/>
          </a:prstGeom>
          <a:noFill/>
          <a:ln w="127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«ЭКОСЕМЬЯ»</a:t>
            </a:r>
          </a:p>
        </p:txBody>
      </p:sp>
      <p:sp>
        <p:nvSpPr>
          <p:cNvPr id="39" name="Прямоугольник 28"/>
          <p:cNvSpPr>
            <a:spLocks noChangeArrowheads="1"/>
          </p:cNvSpPr>
          <p:nvPr/>
        </p:nvSpPr>
        <p:spPr bwMode="auto">
          <a:xfrm>
            <a:off x="4805338" y="4406209"/>
            <a:ext cx="4249165" cy="307777"/>
          </a:xfrm>
          <a:prstGeom prst="rect">
            <a:avLst/>
          </a:prstGeom>
          <a:noFill/>
          <a:ln w="127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Просветительская работа с населением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94882" y="4723676"/>
            <a:ext cx="4064865" cy="307777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ОЖИДАЕМЫЙ РЕЗУЛЬТАТ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118593" y="4450615"/>
            <a:ext cx="0" cy="44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804185" y="1554475"/>
            <a:ext cx="0" cy="172218"/>
          </a:xfrm>
          <a:prstGeom prst="straightConnector1">
            <a:avLst/>
          </a:prstGeom>
          <a:ln w="38100">
            <a:solidFill>
              <a:srgbClr val="3366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Администратор\Desktop\QR коды\qr-code Казань ЕХПО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78" y="429994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89525" y="26111"/>
            <a:ext cx="2865518" cy="523220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Инфраструктурный раздел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 </a:t>
            </a:r>
            <a:r>
              <a:rPr lang="ru-RU" alt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8" name="TextBox 17"/>
          <p:cNvSpPr txBox="1"/>
          <p:nvPr/>
        </p:nvSpPr>
        <p:spPr>
          <a:xfrm>
            <a:off x="2467783" y="635139"/>
            <a:ext cx="578296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Пилотный проект  Компании «</a:t>
            </a:r>
            <a:r>
              <a:rPr lang="ru-RU" altLang="ru-RU" sz="1400" b="1" dirty="0" err="1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ЭкоТехнологии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» - 2016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248197" y="1408033"/>
            <a:ext cx="2220813" cy="954107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Закупка  контейнеров для раздельного сбора мусора, расходных материалов </a:t>
            </a:r>
          </a:p>
        </p:txBody>
      </p:sp>
      <p:sp>
        <p:nvSpPr>
          <p:cNvPr id="20" name="Прямоугольник 1"/>
          <p:cNvSpPr>
            <a:spLocks noChangeArrowheads="1"/>
          </p:cNvSpPr>
          <p:nvPr/>
        </p:nvSpPr>
        <p:spPr bwMode="auto">
          <a:xfrm>
            <a:off x="6714599" y="1421080"/>
            <a:ext cx="2308421" cy="954107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Организация  вывоза вторсырья для дальнейшей </a:t>
            </a:r>
            <a:r>
              <a:rPr lang="ru-RU" altLang="ru-RU" sz="1400" b="1" dirty="0" smtClean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переработки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rgbClr val="3366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3595087" y="1410715"/>
            <a:ext cx="3051205" cy="954107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336699"/>
                </a:solidFill>
                <a:latin typeface="+mn-lt"/>
                <a:cs typeface="Times New Roman" panose="02020603050405020304" pitchFamily="18" charset="0"/>
              </a:rPr>
              <a:t>Просветительский стенд с образцами различных фракций отходов и информацией о сроках их разложения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9589" y="1013773"/>
            <a:ext cx="7763431" cy="307777"/>
          </a:xfrm>
          <a:prstGeom prst="rect">
            <a:avLst/>
          </a:prstGeom>
          <a:noFill/>
          <a:ln>
            <a:solidFill>
              <a:srgbClr val="00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Реализация проекта по внедрению раздельного сбора отходов (РСО)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3452" r="11052" b="12403"/>
          <a:stretch/>
        </p:blipFill>
        <p:spPr>
          <a:xfrm>
            <a:off x="1178914" y="2562782"/>
            <a:ext cx="1915782" cy="13143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945" y="2593645"/>
            <a:ext cx="1888231" cy="171946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5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70" y="3834980"/>
            <a:ext cx="1915424" cy="118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/>
          <a:srcRect l="114" t="-229"/>
          <a:stretch/>
        </p:blipFill>
        <p:spPr>
          <a:xfrm>
            <a:off x="6714600" y="2658302"/>
            <a:ext cx="2164079" cy="163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479301" y="1347329"/>
            <a:ext cx="0" cy="14750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56031" y="1347329"/>
            <a:ext cx="0" cy="12140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40352" y="1334280"/>
            <a:ext cx="0" cy="14750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34514" r="16348" b="1140"/>
          <a:stretch/>
        </p:blipFill>
        <p:spPr bwMode="auto">
          <a:xfrm>
            <a:off x="3032867" y="2590631"/>
            <a:ext cx="1101837" cy="1767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566684" y="4358308"/>
            <a:ext cx="325891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Инструктирование </a:t>
            </a:r>
            <a:r>
              <a:rPr lang="ru-RU" sz="1400" b="1" dirty="0" err="1">
                <a:solidFill>
                  <a:srgbClr val="336699"/>
                </a:solidFill>
                <a:cs typeface="Times New Roman" panose="02020603050405020304" pitchFamily="18" charset="0"/>
              </a:rPr>
              <a:t>клинингового</a:t>
            </a:r>
            <a:r>
              <a:rPr lang="ru-RU" sz="1400" b="1" dirty="0">
                <a:solidFill>
                  <a:srgbClr val="336699"/>
                </a:solidFill>
                <a:cs typeface="Times New Roman" panose="02020603050405020304" pitchFamily="18" charset="0"/>
              </a:rPr>
              <a:t> персонала школы</a:t>
            </a:r>
          </a:p>
        </p:txBody>
      </p:sp>
    </p:spTree>
    <p:extLst>
      <p:ext uri="{BB962C8B-B14F-4D97-AF65-F5344CB8AC3E}">
        <p14:creationId xmlns:p14="http://schemas.microsoft.com/office/powerpoint/2010/main" val="9858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7092280" y="70999"/>
            <a:ext cx="266945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ЭКОШКОЛА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475656" y="1047495"/>
            <a:ext cx="6649064" cy="338554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006699"/>
                </a:solidFill>
                <a:latin typeface="+mn-lt"/>
                <a:cs typeface="Times New Roman" panose="02020603050405020304" pitchFamily="18" charset="0"/>
              </a:rPr>
              <a:t>Экоуроки</a:t>
            </a:r>
            <a:r>
              <a:rPr lang="ru-RU" altLang="ru-RU" sz="1600" b="1" dirty="0">
                <a:solidFill>
                  <a:srgbClr val="006699"/>
                </a:solidFill>
                <a:latin typeface="+mn-lt"/>
                <a:cs typeface="Times New Roman" panose="02020603050405020304" pitchFamily="18" charset="0"/>
              </a:rPr>
              <a:t> для школьников </a:t>
            </a:r>
            <a:r>
              <a:rPr lang="ru-RU" altLang="ru-RU" sz="1600" b="1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РАЗДЕЛЯЙСНАМИ.РФ</a:t>
            </a:r>
          </a:p>
        </p:txBody>
      </p:sp>
      <p:pic>
        <p:nvPicPr>
          <p:cNvPr id="35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8" y="1944060"/>
            <a:ext cx="2985951" cy="200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88" y="3026253"/>
            <a:ext cx="2867551" cy="19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53" y="1949639"/>
            <a:ext cx="2321253" cy="21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618" y="1949639"/>
            <a:ext cx="2588170" cy="29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40" name="Прямоугольник 39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</p:spTree>
    <p:extLst>
      <p:ext uri="{BB962C8B-B14F-4D97-AF65-F5344CB8AC3E}">
        <p14:creationId xmlns:p14="http://schemas.microsoft.com/office/powerpoint/2010/main" val="14598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7380312" y="88568"/>
            <a:ext cx="26797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ЭКОСЕМЬЯ</a:t>
            </a:r>
          </a:p>
        </p:txBody>
      </p:sp>
      <p:pic>
        <p:nvPicPr>
          <p:cNvPr id="1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43" y="868784"/>
            <a:ext cx="2732624" cy="20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39321"/>
            <a:ext cx="3825739" cy="174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5980"/>
            <a:ext cx="3257099" cy="1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05" y="2963175"/>
            <a:ext cx="2653474" cy="19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</p:spTree>
    <p:extLst>
      <p:ext uri="{BB962C8B-B14F-4D97-AF65-F5344CB8AC3E}">
        <p14:creationId xmlns:p14="http://schemas.microsoft.com/office/powerpoint/2010/main" val="5950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07504" y="765283"/>
            <a:ext cx="9837738" cy="7508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>Акция по сбору использованных батареек </a:t>
            </a:r>
            <a:b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>«Сохраним планету»</a:t>
            </a:r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1031" y="1798048"/>
            <a:ext cx="3554759" cy="246373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23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48" y="1813504"/>
            <a:ext cx="3251876" cy="2437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15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07704" y="410328"/>
            <a:ext cx="6336704" cy="188348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>Сбор макулатуры-акция «Бумажный бум»</a:t>
            </a:r>
            <a:b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Сентябрь 2018 г. -  собрано 10 тонн бумаги</a:t>
            </a:r>
            <a:b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Апрель 2019г.  - собрано 12 тонн бумаги</a:t>
            </a: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43" y="1923678"/>
            <a:ext cx="3308455" cy="2480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23678"/>
            <a:ext cx="3343193" cy="250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0" t="18555" r="35760" b="12109"/>
          <a:stretch>
            <a:fillRect/>
          </a:stretch>
        </p:blipFill>
        <p:spPr bwMode="auto">
          <a:xfrm>
            <a:off x="1385243" y="851858"/>
            <a:ext cx="3186757" cy="419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1590"/>
            <a:ext cx="412175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8108" y="-1"/>
            <a:ext cx="1403351" cy="5143502"/>
            <a:chOff x="-18108" y="-1"/>
            <a:chExt cx="1403351" cy="514350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1522" y="2235252"/>
              <a:ext cx="864096" cy="2908249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1" y="-1"/>
              <a:ext cx="864096" cy="22138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 descr="https://creditonline.su/wp-content/uploads/2018/06/Gerby-Kazan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08" y="1640584"/>
              <a:ext cx="1403351" cy="1306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6569" y="2845251"/>
              <a:ext cx="96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</a:rPr>
                <a:t>КАЗАНСКОЕ ОБРАЗОВАНИЕ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2" descr="C:\Users\Администратор\Desktop\QR коды\qr-code Казань ЕХПО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78" y="4299942"/>
              <a:ext cx="792088" cy="79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12" y="64061"/>
            <a:ext cx="540718" cy="505951"/>
          </a:xfrm>
          <a:prstGeom prst="rect">
            <a:avLst/>
          </a:prstGeom>
          <a:ln>
            <a:solidFill>
              <a:srgbClr val="336699"/>
            </a:solidFill>
          </a:ln>
          <a:effectLst>
            <a:softEdge rad="127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9525" y="55426"/>
            <a:ext cx="3142515" cy="584775"/>
          </a:xfrm>
          <a:prstGeom prst="rect">
            <a:avLst/>
          </a:prstGeom>
          <a:ln w="12700"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Просветительский раздел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«Разделяй с нами»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16013" y="627703"/>
            <a:ext cx="6832054" cy="688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1F4E79"/>
                </a:solidFill>
                <a:latin typeface="+mn-lt"/>
                <a:cs typeface="Times New Roman" panose="02020603050405020304" pitchFamily="18" charset="0"/>
              </a:rPr>
              <a:t>Экологическая игра на тему «Сделай воздух чище»</a:t>
            </a: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628" y="1446932"/>
            <a:ext cx="3735940" cy="3176111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51" y="1446932"/>
            <a:ext cx="3923782" cy="32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275</Words>
  <Application>Microsoft Office PowerPoint</Application>
  <PresentationFormat>Экран (16:9)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Программа  «Разделяй с нами» </vt:lpstr>
      <vt:lpstr>Презентация PowerPoint</vt:lpstr>
      <vt:lpstr>Презентация PowerPoint</vt:lpstr>
      <vt:lpstr>Презентация PowerPoint</vt:lpstr>
      <vt:lpstr>Презентация PowerPoint</vt:lpstr>
      <vt:lpstr> Акция по сбору использованных батареек  «Сохраним планету»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GYPNORION</cp:lastModifiedBy>
  <cp:revision>27</cp:revision>
  <dcterms:created xsi:type="dcterms:W3CDTF">2019-07-26T12:38:20Z</dcterms:created>
  <dcterms:modified xsi:type="dcterms:W3CDTF">2019-08-12T09:06:17Z</dcterms:modified>
</cp:coreProperties>
</file>