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68" r:id="rId4"/>
    <p:sldId id="265" r:id="rId5"/>
    <p:sldId id="270" r:id="rId6"/>
    <p:sldId id="262" r:id="rId7"/>
    <p:sldId id="277" r:id="rId8"/>
    <p:sldId id="263" r:id="rId9"/>
    <p:sldId id="272" r:id="rId10"/>
    <p:sldId id="273" r:id="rId11"/>
    <p:sldId id="274" r:id="rId12"/>
    <p:sldId id="278" r:id="rId13"/>
    <p:sldId id="279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950"/>
    <a:srgbClr val="FFCC00"/>
    <a:srgbClr val="009900"/>
    <a:srgbClr val="3399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89" d="100"/>
          <a:sy n="89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D7DB8-4C06-4613-837E-73D4D5310096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10DF5-D12B-42D5-A958-E6A55BE6B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6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9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2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3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6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0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7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5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3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2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0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КАЗАНСКОЕ ОБРАЗОВАНИЕ</a:t>
            </a:r>
          </a:p>
        </p:txBody>
      </p:sp>
      <p:pic>
        <p:nvPicPr>
          <p:cNvPr id="1026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74" y="483154"/>
            <a:ext cx="7910665" cy="40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0"/>
    </mc:Choice>
    <mc:Fallback xmlns="">
      <p:transition spd="slow" advTm="66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КАЗАНСКОЕ ОБРАЗОВАНИЕ</a:t>
            </a:r>
          </a:p>
        </p:txBody>
      </p:sp>
      <p:sp>
        <p:nvSpPr>
          <p:cNvPr id="11" name="Стрелка вниз 10"/>
          <p:cNvSpPr/>
          <p:nvPr/>
        </p:nvSpPr>
        <p:spPr>
          <a:xfrm rot="1025781">
            <a:off x="2432846" y="1018127"/>
            <a:ext cx="360040" cy="744760"/>
          </a:xfrm>
          <a:prstGeom prst="downArrow">
            <a:avLst/>
          </a:prstGeom>
          <a:solidFill>
            <a:srgbClr val="FAC950"/>
          </a:solidFill>
          <a:ln>
            <a:solidFill>
              <a:srgbClr val="FA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18769" y="1018127"/>
            <a:ext cx="360040" cy="744760"/>
          </a:xfrm>
          <a:prstGeom prst="downArrow">
            <a:avLst/>
          </a:prstGeom>
          <a:solidFill>
            <a:srgbClr val="FAC950"/>
          </a:solidFill>
          <a:ln>
            <a:solidFill>
              <a:srgbClr val="FA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753531">
            <a:off x="6673561" y="1024245"/>
            <a:ext cx="360040" cy="744760"/>
          </a:xfrm>
          <a:prstGeom prst="downArrow">
            <a:avLst/>
          </a:prstGeom>
          <a:solidFill>
            <a:srgbClr val="FAC950"/>
          </a:solidFill>
          <a:ln>
            <a:solidFill>
              <a:srgbClr val="FA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24647" y="1762887"/>
            <a:ext cx="1728192" cy="938972"/>
          </a:xfrm>
          <a:prstGeom prst="roundRect">
            <a:avLst/>
          </a:prstGeom>
          <a:solidFill>
            <a:srgbClr val="339966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944" y="1885764"/>
            <a:ext cx="1728192" cy="816095"/>
          </a:xfrm>
          <a:prstGeom prst="round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33547" y="1854564"/>
            <a:ext cx="1728192" cy="816095"/>
          </a:xfrm>
          <a:prstGeom prst="roundRect">
            <a:avLst/>
          </a:prstGeom>
          <a:solidFill>
            <a:srgbClr val="339966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50299" y="2094941"/>
            <a:ext cx="1440160" cy="36933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Очная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67075" y="2104925"/>
            <a:ext cx="1728192" cy="36933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Дистанционная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8223" y="2109146"/>
            <a:ext cx="1368153" cy="36933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Выездная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76" y="3029917"/>
            <a:ext cx="2327973" cy="1815086"/>
          </a:xfrm>
          <a:prstGeom prst="rect">
            <a:avLst/>
          </a:prstGeom>
          <a:ln w="127000" cap="sq">
            <a:solidFill>
              <a:srgbClr val="FAC9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0" name="Picture 2" descr="D:\буклеты для кц 2019\20171128_1424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1" r="4077"/>
          <a:stretch/>
        </p:blipFill>
        <p:spPr bwMode="auto">
          <a:xfrm>
            <a:off x="5845540" y="3007015"/>
            <a:ext cx="2347967" cy="1848466"/>
          </a:xfrm>
          <a:prstGeom prst="rect">
            <a:avLst/>
          </a:prstGeom>
          <a:ln w="127000" cap="sq">
            <a:solidFill>
              <a:srgbClr val="FAC9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84728"/>
            <a:ext cx="6048672" cy="720080"/>
          </a:xfrm>
          <a:prstGeom prst="rect">
            <a:avLst/>
          </a:prstGeom>
          <a:solidFill>
            <a:srgbClr val="FAC9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2411759" y="288019"/>
            <a:ext cx="676278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b="1" dirty="0">
                <a:solidFill>
                  <a:srgbClr val="339966"/>
                </a:solidFill>
                <a:latin typeface="+mn-lt"/>
                <a:ea typeface="+mn-ea"/>
                <a:cs typeface="+mn-cs"/>
              </a:rPr>
              <a:t>Формы оказания услуг</a:t>
            </a:r>
          </a:p>
        </p:txBody>
      </p:sp>
    </p:spTree>
    <p:extLst>
      <p:ext uri="{BB962C8B-B14F-4D97-AF65-F5344CB8AC3E}">
        <p14:creationId xmlns:p14="http://schemas.microsoft.com/office/powerpoint/2010/main" val="29147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8"/>
    </mc:Choice>
    <mc:Fallback xmlns="">
      <p:transition spd="slow" advTm="655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КАЗАНСКОЕ ОБРАЗОВАНИЕ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39188" y="195486"/>
            <a:ext cx="8229600" cy="695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Тематика консультаций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99859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375200" y="986420"/>
            <a:ext cx="2232248" cy="1717617"/>
          </a:xfrm>
          <a:prstGeom prst="snip2DiagRect">
            <a:avLst/>
          </a:prstGeom>
          <a:solidFill>
            <a:srgbClr val="FAC950"/>
          </a:solidFill>
          <a:ln>
            <a:solidFill>
              <a:srgbClr val="FA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180501" y="3214582"/>
            <a:ext cx="2047683" cy="1682175"/>
          </a:xfrm>
          <a:prstGeom prst="snip2DiagRect">
            <a:avLst/>
          </a:prstGeom>
          <a:solidFill>
            <a:srgbClr val="FAC950"/>
          </a:solidFill>
          <a:ln>
            <a:solidFill>
              <a:srgbClr val="FA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6804248" y="3074510"/>
            <a:ext cx="2016224" cy="1600437"/>
          </a:xfrm>
          <a:prstGeom prst="snip2Diag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396525" y="1231838"/>
            <a:ext cx="2016224" cy="1715202"/>
          </a:xfrm>
          <a:prstGeom prst="snip2Diag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6948264" y="887137"/>
            <a:ext cx="1872208" cy="1506894"/>
          </a:xfrm>
          <a:prstGeom prst="snip2DiagRect">
            <a:avLst/>
          </a:prstGeom>
          <a:solidFill>
            <a:srgbClr val="FAC9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665040" y="3281651"/>
            <a:ext cx="2016224" cy="1414335"/>
          </a:xfrm>
          <a:prstGeom prst="snip2Diag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43395" y="1045009"/>
            <a:ext cx="20736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Педагогическое и психологическое просвещение по вопросам воспитания и образования детей раннего и дошкольного возраста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6525" y="1346602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Психолого-педагогическая, методическая и консультативная поддержка родителей, воспитывающих детей с ОВЗ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48264" y="1133908"/>
            <a:ext cx="20476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Консультирование по вопросам формирования, развития и коррекции речи у детей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6803" y="3404042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Методическая помощь по  вопросам  дошкольного образования в форме семейного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3968" y="3296319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Консультирование по вопросам диагностирования проблемных зон  с целью профилактики личностных нарушений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82851" y="3214583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Консультирование и оказания методической помощи по вопросам открытия и функционирования семейных ДОУ</a:t>
            </a:r>
          </a:p>
        </p:txBody>
      </p:sp>
    </p:spTree>
    <p:extLst>
      <p:ext uri="{BB962C8B-B14F-4D97-AF65-F5344CB8AC3E}">
        <p14:creationId xmlns:p14="http://schemas.microsoft.com/office/powerpoint/2010/main" val="8577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1"/>
    </mc:Choice>
    <mc:Fallback xmlns="">
      <p:transition spd="slow" advTm="646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зображения\фотосессия садик 2019\Отбор_1\DSCF5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76897"/>
            <a:ext cx="2721502" cy="40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7494"/>
            <a:ext cx="8229600" cy="10801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2017 год – создан консультационный центр  «Мы вместе»</a:t>
            </a: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КАЗАНСКОЕ ОБРАЗОВАНИЕ</a:t>
            </a: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1132819"/>
            <a:ext cx="45365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по оказанию консультативной, методической и коррекционной помощи, семьям, </a:t>
            </a:r>
            <a:r>
              <a:rPr lang="ru-RU" sz="3000" b="1">
                <a:solidFill>
                  <a:schemeClr val="accent3">
                    <a:lumMod val="50000"/>
                  </a:schemeClr>
                </a:solidFill>
              </a:rPr>
              <a:t>воспитывающих детей 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с тяжелыми нарушениями речи</a:t>
            </a:r>
          </a:p>
          <a:p>
            <a:pPr algn="ctr"/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2908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9"/>
    </mc:Choice>
    <mc:Fallback xmlns="">
      <p:transition spd="slow" advTm="601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861D93-4DF8-43D7-9449-E3D3601C0B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07" y="1418530"/>
            <a:ext cx="3441583" cy="1934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6" name="Picture 2" descr="D:\Изображения\фотосессия садик 2019\DSCF5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96" y="933667"/>
            <a:ext cx="3098202" cy="2190694"/>
          </a:xfrm>
          <a:prstGeom prst="rect">
            <a:avLst/>
          </a:prstGeom>
          <a:ln>
            <a:solidFill>
              <a:srgbClr val="FFC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4329" y="3363271"/>
            <a:ext cx="2633888" cy="191834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Повысили свою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квалификацию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более 20 педагогов</a:t>
            </a: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КАЗАНСКОЕ ОБРАЗОВАНИЕ</a:t>
            </a: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5287466" y="553544"/>
            <a:ext cx="3854298" cy="962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Приобретено уникальное оборудование для работы    с детьми 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827584" y="267494"/>
            <a:ext cx="8229600" cy="13733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238610" y="404825"/>
            <a:ext cx="3549414" cy="408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Оказано более 200 услуг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94C9E9-FA10-4C9C-9CC0-72E1C86E4E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62007"/>
            <a:ext cx="3203840" cy="1802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51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3"/>
    </mc:Choice>
    <mc:Fallback xmlns="">
      <p:transition spd="slow" advTm="1095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11510"/>
            <a:ext cx="7149480" cy="4320480"/>
          </a:xfrm>
        </p:spPr>
        <p:txBody>
          <a:bodyPr>
            <a:noAutofit/>
          </a:bodyPr>
          <a:lstStyle/>
          <a:p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C:\Users\Методический\Desktop\основной лого с обводк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486"/>
            <a:ext cx="4247456" cy="4263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267494"/>
            <a:ext cx="39604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Наши контакты: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8(843) 517 80 05;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89172669984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г.Казань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ул. Бондаренко, 10а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rgbClr val="FFC000"/>
                </a:solidFill>
              </a:rPr>
              <a:t>edu.tatar.ru</a:t>
            </a:r>
          </a:p>
          <a:p>
            <a:pPr algn="ctr"/>
            <a:r>
              <a:rPr lang="en-US" sz="2400" b="1" dirty="0">
                <a:solidFill>
                  <a:srgbClr val="FFC000"/>
                </a:solidFill>
              </a:rPr>
              <a:t>academia_detstva151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</a:rPr>
              <a:t>Руководитель центра</a:t>
            </a:r>
            <a:r>
              <a:rPr lang="en-US" sz="2400" b="1" u="sng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Петручик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Татьяна Борисовна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33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"/>
    </mc:Choice>
    <mc:Fallback xmlns="">
      <p:transition spd="slow" advTm="26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7494"/>
            <a:ext cx="8229600" cy="10081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МБДОУ «Детский сад №151»</a:t>
            </a: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КАЗАНСКОЕ ОБРАЗОВАНИЕ</a:t>
            </a: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132819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в рамках национального проекта «Образование» выиграл грант в целях обеспечения реализации</a:t>
            </a:r>
          </a:p>
          <a:p>
            <a:pPr algn="ctr"/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 федерального проекта </a:t>
            </a:r>
          </a:p>
          <a:p>
            <a:pPr algn="ctr"/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000" b="1" u="sng" dirty="0">
                <a:solidFill>
                  <a:schemeClr val="accent3">
                    <a:lumMod val="50000"/>
                  </a:schemeClr>
                </a:solidFill>
              </a:rPr>
              <a:t>«Поддержка семей, имеющих детей»</a:t>
            </a:r>
          </a:p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598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0"/>
    </mc:Choice>
    <mc:Fallback xmlns="">
      <p:transition spd="slow" advTm="58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8373C8-1A9B-4A44-B4E9-9B5CC8F84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236" y="509514"/>
            <a:ext cx="2058646" cy="25215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КАЗАНСКОЕ ОБРАЗОВАНИЕ</a:t>
            </a: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400751"/>
            <a:ext cx="5040560" cy="1020175"/>
          </a:xfrm>
          <a:prstGeom prst="rect">
            <a:avLst/>
          </a:prstGeom>
          <a:solidFill>
            <a:srgbClr val="FAC9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339966"/>
                </a:solidFill>
              </a:rPr>
              <a:t>Общая сумма Гранта</a:t>
            </a:r>
          </a:p>
          <a:p>
            <a:pPr algn="ctr"/>
            <a:r>
              <a:rPr lang="ru-RU" sz="3600" b="1" dirty="0">
                <a:solidFill>
                  <a:srgbClr val="339966"/>
                </a:solidFill>
              </a:rPr>
              <a:t> </a:t>
            </a:r>
            <a:r>
              <a:rPr lang="ru-RU" sz="3600" b="1" dirty="0">
                <a:solidFill>
                  <a:srgbClr val="339966"/>
                </a:solidFill>
                <a:latin typeface="Arial Black" panose="020B0A04020102020204" pitchFamily="34" charset="0"/>
              </a:rPr>
              <a:t>4 654 000 рублей</a:t>
            </a:r>
          </a:p>
        </p:txBody>
      </p:sp>
      <p:sp>
        <p:nvSpPr>
          <p:cNvPr id="5" name="Стрелка вниз 4"/>
          <p:cNvSpPr/>
          <p:nvPr/>
        </p:nvSpPr>
        <p:spPr>
          <a:xfrm rot="1025781">
            <a:off x="2244323" y="1512585"/>
            <a:ext cx="360040" cy="744760"/>
          </a:xfrm>
          <a:prstGeom prst="downArrow">
            <a:avLst/>
          </a:prstGeom>
          <a:solidFill>
            <a:srgbClr val="FAC950"/>
          </a:solidFill>
          <a:ln>
            <a:solidFill>
              <a:srgbClr val="FA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789801">
            <a:off x="6183741" y="2266993"/>
            <a:ext cx="360040" cy="744760"/>
          </a:xfrm>
          <a:prstGeom prst="downArrow">
            <a:avLst/>
          </a:prstGeom>
          <a:solidFill>
            <a:srgbClr val="FAC950"/>
          </a:solidFill>
          <a:ln>
            <a:solidFill>
              <a:srgbClr val="FA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11660" y="2274154"/>
            <a:ext cx="2304256" cy="1593739"/>
          </a:xfrm>
          <a:prstGeom prst="rect">
            <a:avLst/>
          </a:prstGeom>
          <a:solidFill>
            <a:srgbClr val="33996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2947040"/>
            <a:ext cx="2685507" cy="2072712"/>
          </a:xfrm>
          <a:prstGeom prst="rect">
            <a:avLst/>
          </a:prstGeom>
          <a:solidFill>
            <a:srgbClr val="33996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83668" y="2389784"/>
            <a:ext cx="22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 РТ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1 003 900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4341" y="3313113"/>
            <a:ext cx="2087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Финансовые средства ДОУ 151 (</a:t>
            </a:r>
            <a:r>
              <a:rPr lang="ru-RU" sz="1600" b="1" dirty="0" err="1">
                <a:solidFill>
                  <a:schemeClr val="bg1"/>
                </a:solidFill>
              </a:rPr>
              <a:t>внебюждетные</a:t>
            </a:r>
            <a:r>
              <a:rPr lang="ru-RU" sz="1600" b="1" dirty="0">
                <a:solidFill>
                  <a:schemeClr val="bg1"/>
                </a:solidFill>
              </a:rPr>
              <a:t> )</a:t>
            </a: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 500 000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73431" y="3607268"/>
            <a:ext cx="2304256" cy="1484762"/>
          </a:xfrm>
          <a:prstGeom prst="rect">
            <a:avLst/>
          </a:prstGeom>
          <a:solidFill>
            <a:srgbClr val="33996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87926" y="1887361"/>
            <a:ext cx="360040" cy="744760"/>
          </a:xfrm>
          <a:prstGeom prst="downArrow">
            <a:avLst/>
          </a:prstGeom>
          <a:solidFill>
            <a:srgbClr val="FAC950"/>
          </a:solidFill>
          <a:ln>
            <a:solidFill>
              <a:srgbClr val="FA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53451" y="374974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 РФ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3 150 100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489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8"/>
    </mc:Choice>
    <mc:Fallback xmlns="">
      <p:transition spd="slow" advTm="600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C950"/>
              </a:solidFill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КАЗАНСКОЕ ОБРАЗОВАНИЕ</a:t>
            </a: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30694"/>
            <a:ext cx="5256584" cy="3289016"/>
          </a:xfrm>
          <a:prstGeom prst="rect">
            <a:avLst/>
          </a:prstGeom>
          <a:ln w="127000" cap="sq">
            <a:solidFill>
              <a:srgbClr val="FAC9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092666" y="339502"/>
            <a:ext cx="8010888" cy="9361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2019 год - оказание 20 000 услуг родителям по вопросам воспитания и обучения детей от 0 -7 лет</a:t>
            </a:r>
          </a:p>
        </p:txBody>
      </p:sp>
    </p:spTree>
    <p:extLst>
      <p:ext uri="{BB962C8B-B14F-4D97-AF65-F5344CB8AC3E}">
        <p14:creationId xmlns:p14="http://schemas.microsoft.com/office/powerpoint/2010/main" val="27142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2"/>
    </mc:Choice>
    <mc:Fallback xmlns="">
      <p:transition spd="slow" advTm="629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827584" y="123478"/>
            <a:ext cx="8229600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 15 августа 2019 года</a:t>
            </a:r>
          </a:p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оказано 4 438 услуги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КАЗАНСКОЕ ОБРАЗОВАНИЕ</a:t>
            </a:r>
          </a:p>
        </p:txBody>
      </p:sp>
      <p:pic>
        <p:nvPicPr>
          <p:cNvPr id="8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48407"/>
            <a:ext cx="4908576" cy="3797266"/>
          </a:xfrm>
          <a:prstGeom prst="rect">
            <a:avLst/>
          </a:prstGeom>
          <a:ln w="127000" cap="sq">
            <a:solidFill>
              <a:srgbClr val="3399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8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8"/>
    </mc:Choice>
    <mc:Fallback xmlns="">
      <p:transition spd="slow" advTm="570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КАЗАНСКОЕ ОБРАЗОВАНИЕ</a:t>
            </a: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5" y="1314509"/>
            <a:ext cx="41764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b="1" i="1" u="sng" dirty="0">
                <a:solidFill>
                  <a:schemeClr val="accent3">
                    <a:lumMod val="50000"/>
                  </a:schemeClr>
                </a:solidFill>
              </a:rPr>
              <a:t>Состав ассоциации:  </a:t>
            </a:r>
          </a:p>
          <a:p>
            <a:pPr algn="just"/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*62 ДОУ </a:t>
            </a:r>
            <a:r>
              <a:rPr lang="ru-RU" sz="3000" b="1" dirty="0" err="1">
                <a:solidFill>
                  <a:schemeClr val="accent3">
                    <a:lumMod val="50000"/>
                  </a:schemeClr>
                </a:solidFill>
              </a:rPr>
              <a:t>г.Казани</a:t>
            </a:r>
            <a:endParaRPr lang="en-US" sz="3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Авиастроительный район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	15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Вахитовский район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	5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Кировский район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		3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Московский район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	3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Ново-Савиновский район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	22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Приволжский район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	7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Советский район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		7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*более 150 педагогов</a:t>
            </a:r>
          </a:p>
          <a:p>
            <a:endParaRPr lang="ru-RU" dirty="0"/>
          </a:p>
        </p:txBody>
      </p:sp>
      <p:pic>
        <p:nvPicPr>
          <p:cNvPr id="2050" name="Picture 2" descr="C:\Users\Методический\Desktop\грант 2019\imgonline-com-ua-Resize-A9l8rOCiaqk4de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64"/>
          <a:stretch/>
        </p:blipFill>
        <p:spPr bwMode="auto">
          <a:xfrm>
            <a:off x="5652119" y="1665400"/>
            <a:ext cx="3286887" cy="2490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827584" y="267494"/>
            <a:ext cx="8229600" cy="100811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Ассоциация консультационных центров г.Казани</a:t>
            </a:r>
          </a:p>
        </p:txBody>
      </p:sp>
    </p:spTree>
    <p:extLst>
      <p:ext uri="{BB962C8B-B14F-4D97-AF65-F5344CB8AC3E}">
        <p14:creationId xmlns:p14="http://schemas.microsoft.com/office/powerpoint/2010/main" val="16405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5"/>
    </mc:Choice>
    <mc:Fallback xmlns="">
      <p:transition spd="slow" advTm="64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КАЗАНСКОЕ ОБРАЗОВАНИЕ</a:t>
            </a: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9862" y="1090935"/>
            <a:ext cx="6990569" cy="387798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700" b="1" dirty="0">
                <a:solidFill>
                  <a:srgbClr val="00B050"/>
                </a:solidFill>
              </a:rPr>
              <a:t>*Руководитель центра - 1</a:t>
            </a:r>
          </a:p>
          <a:p>
            <a:endParaRPr lang="ru-RU" sz="2700" b="1" dirty="0">
              <a:solidFill>
                <a:srgbClr val="00B050"/>
              </a:solidFill>
            </a:endParaRPr>
          </a:p>
          <a:p>
            <a:r>
              <a:rPr lang="ru-RU" sz="2700" b="1" dirty="0">
                <a:solidFill>
                  <a:srgbClr val="00B050"/>
                </a:solidFill>
              </a:rPr>
              <a:t>*Бухгалтер - 1</a:t>
            </a:r>
          </a:p>
          <a:p>
            <a:endParaRPr lang="ru-RU" sz="2700" b="1" dirty="0">
              <a:solidFill>
                <a:srgbClr val="00B050"/>
              </a:solidFill>
            </a:endParaRPr>
          </a:p>
          <a:p>
            <a:r>
              <a:rPr lang="ru-RU" sz="2700" b="1" dirty="0">
                <a:solidFill>
                  <a:srgbClr val="00B050"/>
                </a:solidFill>
              </a:rPr>
              <a:t>*Педагоги-консультанты - 15</a:t>
            </a:r>
          </a:p>
          <a:p>
            <a:endParaRPr lang="ru-RU" sz="2700" b="1" dirty="0">
              <a:solidFill>
                <a:srgbClr val="00B050"/>
              </a:solidFill>
            </a:endParaRPr>
          </a:p>
          <a:p>
            <a:r>
              <a:rPr lang="ru-RU" sz="2700" b="1" dirty="0">
                <a:solidFill>
                  <a:srgbClr val="00B050"/>
                </a:solidFill>
              </a:rPr>
              <a:t>*Педагоги по договорам гражданско-правового характера - 150</a:t>
            </a: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827584" y="267494"/>
            <a:ext cx="8229600" cy="10081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Штатное расписание центра</a:t>
            </a:r>
          </a:p>
        </p:txBody>
      </p:sp>
      <p:pic>
        <p:nvPicPr>
          <p:cNvPr id="3074" name="Picture 2" descr="D:\Изображения\Коллектив\педагоги\IMG_2415-30-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57" y="1096729"/>
            <a:ext cx="1833469" cy="2910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62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95486"/>
            <a:ext cx="8229600" cy="10081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Педагоги-консультанты</a:t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Ассоциации консультационных центров</a:t>
            </a: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КАЗАНСКОЕ ОБРАЗОВАНИЕ</a:t>
            </a: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9792" r="11331" b="5054"/>
          <a:stretch/>
        </p:blipFill>
        <p:spPr>
          <a:xfrm rot="5400000">
            <a:off x="3527735" y="1942585"/>
            <a:ext cx="2801296" cy="2008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37419" y="4497170"/>
            <a:ext cx="222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Консультант (педагог-психолог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34166" y="4308261"/>
            <a:ext cx="233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Консультант  (учитель-дефектолог)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123595"/>
            <a:ext cx="238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Консультант  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(педагог Монтессори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dirty="0"/>
          </a:p>
        </p:txBody>
      </p:sp>
      <p:pic>
        <p:nvPicPr>
          <p:cNvPr id="1026" name="Picture 2" descr="D:\Изображения\Коллектив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75605"/>
            <a:ext cx="1840225" cy="2741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Изображения\Коллектив\педагоги\Тарасова В.Ю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75605"/>
            <a:ext cx="2038071" cy="2871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6"/>
    </mc:Choice>
    <mc:Fallback xmlns="">
      <p:transition spd="slow" advTm="703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КАЗАНСКОЕ ОБРАЗОВАНИЕ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43" y="363860"/>
            <a:ext cx="2034112" cy="2864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50" y="1428318"/>
            <a:ext cx="2034112" cy="2871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C9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176675" y="3366210"/>
            <a:ext cx="219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Консультант (учитель-логопед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3383164"/>
            <a:ext cx="216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Консультант (учитель-логопед)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28414" y="4485961"/>
            <a:ext cx="248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Консультант (социальный педагог)</a:t>
            </a:r>
            <a:endParaRPr lang="ru-RU" b="1" dirty="0"/>
          </a:p>
        </p:txBody>
      </p:sp>
      <p:pic>
        <p:nvPicPr>
          <p:cNvPr id="2050" name="Picture 2" descr="D:\Изображения\Коллектив\педагоги\IMG_04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0127"/>
            <a:ext cx="2037868" cy="2870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47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9"/>
    </mc:Choice>
    <mc:Fallback xmlns="">
      <p:transition spd="slow" advTm="6579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304</Words>
  <Application>Microsoft Office PowerPoint</Application>
  <PresentationFormat>Экран (16:9)</PresentationFormat>
  <Paragraphs>89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Тема Office</vt:lpstr>
      <vt:lpstr>Презентация PowerPoint</vt:lpstr>
      <vt:lpstr>МБДОУ «Детский сад №151»</vt:lpstr>
      <vt:lpstr>Презентация PowerPoint</vt:lpstr>
      <vt:lpstr>2019 год - оказание 20 000 услуг родителям по вопросам воспитания и обучения детей от 0 -7 лет</vt:lpstr>
      <vt:lpstr>Презентация PowerPoint</vt:lpstr>
      <vt:lpstr>Ассоциация консультационных центров г.Казани</vt:lpstr>
      <vt:lpstr>Штатное расписание центра</vt:lpstr>
      <vt:lpstr>Педагоги-консультанты Ассоциации консультационных центров</vt:lpstr>
      <vt:lpstr>Презентация PowerPoint</vt:lpstr>
      <vt:lpstr>Презентация PowerPoint</vt:lpstr>
      <vt:lpstr>Презентация PowerPoint</vt:lpstr>
      <vt:lpstr>2017 год – создан консультационный центр  «Мы вместе»</vt:lpstr>
      <vt:lpstr>Повысили свою  квалификацию  более 20 педагогов</vt:lpstr>
      <vt:lpstr> </vt:lpstr>
    </vt:vector>
  </TitlesOfParts>
  <Company>gpx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GYPNORION</dc:creator>
  <cp:lastModifiedBy>Татьяна Петручик</cp:lastModifiedBy>
  <cp:revision>71</cp:revision>
  <dcterms:created xsi:type="dcterms:W3CDTF">2019-07-26T12:38:20Z</dcterms:created>
  <dcterms:modified xsi:type="dcterms:W3CDTF">2019-08-12T20:44:43Z</dcterms:modified>
</cp:coreProperties>
</file>